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7"/>
  </p:notesMasterIdLst>
  <p:handoutMasterIdLst>
    <p:handoutMasterId r:id="rId28"/>
  </p:handoutMasterIdLst>
  <p:sldIdLst>
    <p:sldId id="294" r:id="rId2"/>
    <p:sldId id="295" r:id="rId3"/>
    <p:sldId id="296" r:id="rId4"/>
    <p:sldId id="297" r:id="rId5"/>
    <p:sldId id="299" r:id="rId6"/>
    <p:sldId id="301" r:id="rId7"/>
    <p:sldId id="266" r:id="rId8"/>
    <p:sldId id="303" r:id="rId9"/>
    <p:sldId id="304" r:id="rId10"/>
    <p:sldId id="305" r:id="rId11"/>
    <p:sldId id="306" r:id="rId12"/>
    <p:sldId id="307" r:id="rId13"/>
    <p:sldId id="308" r:id="rId14"/>
    <p:sldId id="323" r:id="rId15"/>
    <p:sldId id="318" r:id="rId16"/>
    <p:sldId id="319" r:id="rId17"/>
    <p:sldId id="320" r:id="rId18"/>
    <p:sldId id="321" r:id="rId19"/>
    <p:sldId id="311" r:id="rId20"/>
    <p:sldId id="312" r:id="rId21"/>
    <p:sldId id="313" r:id="rId22"/>
    <p:sldId id="314" r:id="rId23"/>
    <p:sldId id="315" r:id="rId24"/>
    <p:sldId id="316" r:id="rId25"/>
    <p:sldId id="324" r:id="rId26"/>
  </p:sldIdLst>
  <p:sldSz cx="9144000" cy="5143500" type="screen16x9"/>
  <p:notesSz cx="6858000" cy="9144000"/>
  <p:embeddedFontLst>
    <p:embeddedFont>
      <p:font typeface="Raleway ExtraBold" panose="020B0604020202020204" charset="0"/>
      <p:bold r:id="rId29"/>
      <p:boldItalic r:id="rId30"/>
    </p:embeddedFont>
    <p:embeddedFont>
      <p:font typeface="Raleway Light" panose="020B0604020202020204" charset="0"/>
      <p:regular r:id="rId31"/>
      <p:bold r:id="rId32"/>
      <p:italic r:id="rId33"/>
      <p:boldItalic r:id="rId34"/>
    </p:embeddedFont>
    <p:embeddedFont>
      <p:font typeface="Raleway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DC6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4531E9-C860-44F8-A5DA-1FB083C68185}">
  <a:tblStyle styleId="{E84531E9-C860-44F8-A5DA-1FB083C681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7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EC839-C31D-402D-A57D-20BCC16E6293}" type="datetimeFigureOut">
              <a:rPr lang="en-GB" smtClean="0"/>
              <a:t>27/07/2018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D8D4B-FC1D-4CE5-B352-15D6F6310E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l"/>
          <p:cNvSpPr txBox="1"/>
          <p:nvPr/>
        </p:nvSpPr>
        <p:spPr>
          <a:xfrm>
            <a:off x="0" y="8867140"/>
            <a:ext cx="6858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27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2" name="fl"/>
          <p:cNvSpPr txBox="1"/>
          <p:nvPr/>
        </p:nvSpPr>
        <p:spPr>
          <a:xfrm>
            <a:off x="0" y="8867140"/>
            <a:ext cx="6858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789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89585" y="686092"/>
            <a:ext cx="667883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234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OA structure, new text, future</a:t>
            </a:r>
          </a:p>
          <a:p>
            <a:r>
              <a:rPr lang="en-GB" dirty="0" smtClean="0"/>
              <a:t>Vic to</a:t>
            </a:r>
            <a:r>
              <a:rPr lang="en-GB" baseline="0" dirty="0" smtClean="0"/>
              <a:t> send text</a:t>
            </a:r>
          </a:p>
          <a:p>
            <a:r>
              <a:rPr lang="en-GB" baseline="0" dirty="0" smtClean="0"/>
              <a:t>Skills</a:t>
            </a:r>
          </a:p>
          <a:p>
            <a:endParaRPr lang="en-GB" baseline="0" dirty="0" smtClean="0"/>
          </a:p>
          <a:p>
            <a:r>
              <a:rPr lang="en-GB" baseline="0" dirty="0" smtClean="0"/>
              <a:t>End slide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881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89585" y="686092"/>
            <a:ext cx="667883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 smtClean="0"/>
              <a:t>Networking – suppliers</a:t>
            </a:r>
            <a:r>
              <a:rPr lang="en-GB" baseline="0" dirty="0" smtClean="0"/>
              <a:t> meet developers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baseline="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GB" baseline="0" dirty="0" smtClean="0"/>
              <a:t>SME focus - workshops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89585" y="686092"/>
            <a:ext cx="667883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 smtClean="0"/>
              <a:t>Networking – suppliers</a:t>
            </a:r>
            <a:r>
              <a:rPr lang="en-GB" baseline="0" dirty="0" smtClean="0"/>
              <a:t> meet developers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baseline="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GB" baseline="0" dirty="0" smtClean="0"/>
              <a:t>SME focus - workshops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89585" y="686092"/>
            <a:ext cx="667883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89585" y="686092"/>
            <a:ext cx="667883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 smtClean="0"/>
              <a:t>To</a:t>
            </a:r>
            <a:r>
              <a:rPr lang="en-GB" baseline="0" dirty="0" smtClean="0"/>
              <a:t> summarise that is….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89585" y="686092"/>
            <a:ext cx="667883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 smtClean="0"/>
              <a:t>Networking – suppliers</a:t>
            </a:r>
            <a:r>
              <a:rPr lang="en-GB" baseline="0" dirty="0" smtClean="0"/>
              <a:t> meet developers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baseline="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GB" baseline="0" dirty="0" smtClean="0"/>
              <a:t>SME focus - workshops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89585" y="686092"/>
            <a:ext cx="667883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89585" y="686092"/>
            <a:ext cx="667883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89585" y="686092"/>
            <a:ext cx="667883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6C9DC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90737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732240" y="4835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  <a:latin typeface="Raleway Light" panose="020B0604020202020204" charset="0"/>
              </a:rPr>
              <a:t>#</a:t>
            </a:r>
            <a:r>
              <a:rPr lang="en-GB" dirty="0" err="1" smtClean="0">
                <a:solidFill>
                  <a:schemeClr val="bg1"/>
                </a:solidFill>
                <a:latin typeface="Raleway Light" panose="020B0604020202020204" charset="0"/>
              </a:rPr>
              <a:t>WeAreHomesEngland</a:t>
            </a:r>
            <a:endParaRPr lang="en-GB" dirty="0">
              <a:solidFill>
                <a:schemeClr val="bg1"/>
              </a:solidFill>
              <a:latin typeface="Raleway Light" panose="020B060402020202020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 colore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67455" y="4832728"/>
            <a:ext cx="476644" cy="31077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  <p:sp>
        <p:nvSpPr>
          <p:cNvPr id="52" name="Shape 52"/>
          <p:cNvSpPr/>
          <p:nvPr/>
        </p:nvSpPr>
        <p:spPr>
          <a:xfrm>
            <a:off x="251522" y="175789"/>
            <a:ext cx="8640959" cy="4791923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6C9DC6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29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6C9DC6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390737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buSzPts val="4800"/>
              <a:buNone/>
              <a:defRPr sz="4800"/>
            </a:lvl2pPr>
            <a:lvl3pPr lvl="2" rtl="0">
              <a:spcBef>
                <a:spcPts val="0"/>
              </a:spcBef>
              <a:buSzPts val="4800"/>
              <a:buNone/>
              <a:defRPr sz="4800"/>
            </a:lvl3pPr>
            <a:lvl4pPr lvl="3" rtl="0">
              <a:spcBef>
                <a:spcPts val="0"/>
              </a:spcBef>
              <a:buSzPts val="4800"/>
              <a:buNone/>
              <a:defRPr sz="4800"/>
            </a:lvl4pPr>
            <a:lvl5pPr lvl="4" rtl="0">
              <a:spcBef>
                <a:spcPts val="0"/>
              </a:spcBef>
              <a:buSzPts val="4800"/>
              <a:buNone/>
              <a:defRPr sz="4800"/>
            </a:lvl5pPr>
            <a:lvl6pPr lvl="5" rtl="0">
              <a:spcBef>
                <a:spcPts val="0"/>
              </a:spcBef>
              <a:buSzPts val="4800"/>
              <a:buNone/>
              <a:defRPr sz="4800"/>
            </a:lvl6pPr>
            <a:lvl7pPr lvl="6" rtl="0">
              <a:spcBef>
                <a:spcPts val="0"/>
              </a:spcBef>
              <a:buSzPts val="4800"/>
              <a:buNone/>
              <a:defRPr sz="4800"/>
            </a:lvl7pPr>
            <a:lvl8pPr lvl="7" rtl="0">
              <a:spcBef>
                <a:spcPts val="0"/>
              </a:spcBef>
              <a:buSzPts val="4800"/>
              <a:buNone/>
              <a:defRPr sz="4800"/>
            </a:lvl8pPr>
            <a:lvl9pPr lvl="8" rtl="0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6732240" y="4835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  <a:latin typeface="Raleway Light" panose="020B0604020202020204" charset="0"/>
              </a:rPr>
              <a:t>#</a:t>
            </a:r>
            <a:r>
              <a:rPr lang="en-GB" dirty="0" err="1" smtClean="0">
                <a:solidFill>
                  <a:schemeClr val="bg1"/>
                </a:solidFill>
                <a:latin typeface="Raleway Light" panose="020B0604020202020204" charset="0"/>
              </a:rPr>
              <a:t>WeAreHomesEngland</a:t>
            </a:r>
            <a:endParaRPr lang="en-GB" dirty="0">
              <a:solidFill>
                <a:schemeClr val="bg1"/>
              </a:solidFill>
              <a:latin typeface="Raleway Light" panose="020B060402020202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6C9DC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>
            <a:off x="390737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757200" y="2161801"/>
            <a:ext cx="56298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457200" algn="ctr" rtl="0">
              <a:spcBef>
                <a:spcPts val="0"/>
              </a:spcBef>
              <a:buClr>
                <a:schemeClr val="bg1"/>
              </a:buClr>
              <a:buSzPts val="3000"/>
              <a:buFont typeface="Raleway Light" panose="020B0604020202020204" charset="0"/>
              <a:buChar char="●"/>
              <a:defRPr sz="3000" i="1">
                <a:solidFill>
                  <a:schemeClr val="bg1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12000" b="1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390737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solidFill>
            <a:srgbClr val="6C9DC6"/>
          </a:solidFill>
          <a:ln w="19050" cap="flat" cmpd="sng">
            <a:solidFill>
              <a:srgbClr val="6C9DC6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922000" y="891776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5800"/>
              <a:buNone/>
              <a:defRPr/>
            </a:lvl1pPr>
            <a:lvl2pPr lvl="1">
              <a:spcBef>
                <a:spcPts val="0"/>
              </a:spcBef>
              <a:buSzPts val="5800"/>
              <a:buNone/>
              <a:defRPr/>
            </a:lvl2pPr>
            <a:lvl3pPr lvl="2">
              <a:spcBef>
                <a:spcPts val="0"/>
              </a:spcBef>
              <a:buSzPts val="5800"/>
              <a:buNone/>
              <a:defRPr/>
            </a:lvl3pPr>
            <a:lvl4pPr lvl="3">
              <a:spcBef>
                <a:spcPts val="0"/>
              </a:spcBef>
              <a:buSzPts val="5800"/>
              <a:buNone/>
              <a:defRPr/>
            </a:lvl4pPr>
            <a:lvl5pPr lvl="4">
              <a:spcBef>
                <a:spcPts val="0"/>
              </a:spcBef>
              <a:buSzPts val="5800"/>
              <a:buNone/>
              <a:defRPr/>
            </a:lvl5pPr>
            <a:lvl6pPr lvl="5">
              <a:spcBef>
                <a:spcPts val="0"/>
              </a:spcBef>
              <a:buSzPts val="5800"/>
              <a:buNone/>
              <a:defRPr/>
            </a:lvl6pPr>
            <a:lvl7pPr lvl="6">
              <a:spcBef>
                <a:spcPts val="0"/>
              </a:spcBef>
              <a:buSzPts val="5800"/>
              <a:buNone/>
              <a:defRPr/>
            </a:lvl7pPr>
            <a:lvl8pPr lvl="7">
              <a:spcBef>
                <a:spcPts val="0"/>
              </a:spcBef>
              <a:buSzPts val="5800"/>
              <a:buNone/>
              <a:defRPr/>
            </a:lvl8pPr>
            <a:lvl9pPr lvl="8">
              <a:spcBef>
                <a:spcPts val="0"/>
              </a:spcBef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6C9DC6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buClr>
                <a:srgbClr val="FFB600"/>
              </a:buClr>
              <a:buSzPts val="1800"/>
              <a:buChar char="○"/>
              <a:defRPr/>
            </a:lvl2pPr>
            <a:lvl3pPr lvl="2">
              <a:spcBef>
                <a:spcPts val="0"/>
              </a:spcBef>
              <a:buClr>
                <a:srgbClr val="FFB600"/>
              </a:buClr>
              <a:buSzPts val="18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B600"/>
                </a:solidFill>
              </a:rPr>
              <a:t>‹#›</a:t>
            </a:fld>
            <a:endParaRPr lang="en">
              <a:solidFill>
                <a:srgbClr val="FFB6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732240" y="4835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434343"/>
                </a:solidFill>
                <a:latin typeface="Raleway Light" panose="020B0604020202020204" charset="0"/>
              </a:rPr>
              <a:t>#</a:t>
            </a:r>
            <a:r>
              <a:rPr lang="en-GB" dirty="0" err="1" smtClean="0">
                <a:solidFill>
                  <a:srgbClr val="434343"/>
                </a:solidFill>
                <a:latin typeface="Raleway Light" panose="020B0604020202020204" charset="0"/>
              </a:rPr>
              <a:t>WeAreHomesEngland</a:t>
            </a:r>
            <a:endParaRPr lang="en-GB" dirty="0">
              <a:solidFill>
                <a:srgbClr val="434343"/>
              </a:solidFill>
              <a:latin typeface="Raleway Light" panose="020B060402020202020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90737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6C9DC6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22000" y="891776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5800"/>
              <a:buNone/>
              <a:defRPr/>
            </a:lvl1pPr>
            <a:lvl2pPr lvl="1" rtl="0">
              <a:spcBef>
                <a:spcPts val="0"/>
              </a:spcBef>
              <a:buSzPts val="5800"/>
              <a:buNone/>
              <a:defRPr/>
            </a:lvl2pPr>
            <a:lvl3pPr lvl="2" rtl="0">
              <a:spcBef>
                <a:spcPts val="0"/>
              </a:spcBef>
              <a:buSzPts val="5800"/>
              <a:buNone/>
              <a:defRPr/>
            </a:lvl3pPr>
            <a:lvl4pPr lvl="3" rtl="0">
              <a:spcBef>
                <a:spcPts val="0"/>
              </a:spcBef>
              <a:buSzPts val="5800"/>
              <a:buNone/>
              <a:defRPr/>
            </a:lvl4pPr>
            <a:lvl5pPr lvl="4" rtl="0">
              <a:spcBef>
                <a:spcPts val="0"/>
              </a:spcBef>
              <a:buSzPts val="5800"/>
              <a:buNone/>
              <a:defRPr/>
            </a:lvl5pPr>
            <a:lvl6pPr lvl="5" rtl="0">
              <a:spcBef>
                <a:spcPts val="0"/>
              </a:spcBef>
              <a:buSzPts val="5800"/>
              <a:buNone/>
              <a:defRPr/>
            </a:lvl6pPr>
            <a:lvl7pPr lvl="6" rtl="0">
              <a:spcBef>
                <a:spcPts val="0"/>
              </a:spcBef>
              <a:buSzPts val="5800"/>
              <a:buNone/>
              <a:defRPr/>
            </a:lvl7pPr>
            <a:lvl8pPr lvl="7" rtl="0">
              <a:spcBef>
                <a:spcPts val="0"/>
              </a:spcBef>
              <a:buSzPts val="5800"/>
              <a:buNone/>
              <a:defRPr/>
            </a:lvl8pPr>
            <a:lvl9pPr lvl="8" rtl="0">
              <a:spcBef>
                <a:spcPts val="0"/>
              </a:spcBef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C9DC6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400"/>
              <a:buChar char="○"/>
              <a:defRPr sz="1400"/>
            </a:lvl2pPr>
            <a:lvl3pPr lvl="2" rtl="0">
              <a:spcBef>
                <a:spcPts val="0"/>
              </a:spcBef>
              <a:buSzPts val="1400"/>
              <a:buChar char="■"/>
              <a:defRPr sz="1400"/>
            </a:lvl3pPr>
            <a:lvl4pPr lvl="3" rtl="0">
              <a:spcBef>
                <a:spcPts val="0"/>
              </a:spcBef>
              <a:buSzPts val="1400"/>
              <a:buChar char="●"/>
              <a:defRPr sz="1400"/>
            </a:lvl4pPr>
            <a:lvl5pPr lvl="4" rtl="0">
              <a:spcBef>
                <a:spcPts val="0"/>
              </a:spcBef>
              <a:buSzPts val="1400"/>
              <a:buChar char="○"/>
              <a:defRPr sz="1400"/>
            </a:lvl5pPr>
            <a:lvl6pPr lvl="5" rtl="0">
              <a:spcBef>
                <a:spcPts val="0"/>
              </a:spcBef>
              <a:buSzPts val="1400"/>
              <a:buChar char="■"/>
              <a:defRPr sz="1400"/>
            </a:lvl6pPr>
            <a:lvl7pPr lvl="6" rtl="0">
              <a:spcBef>
                <a:spcPts val="0"/>
              </a:spcBef>
              <a:buSzPts val="1400"/>
              <a:buChar char="●"/>
              <a:defRPr sz="1400"/>
            </a:lvl7pPr>
            <a:lvl8pPr lvl="7" rtl="0">
              <a:spcBef>
                <a:spcPts val="0"/>
              </a:spcBef>
              <a:buSzPts val="1400"/>
              <a:buChar char="○"/>
              <a:defRPr sz="1400"/>
            </a:lvl8pPr>
            <a:lvl9pPr lvl="8" rtl="0">
              <a:spcBef>
                <a:spcPts val="0"/>
              </a:spcBef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C9DC6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400"/>
              <a:buChar char="○"/>
              <a:defRPr sz="1400"/>
            </a:lvl2pPr>
            <a:lvl3pPr lvl="2" rtl="0">
              <a:spcBef>
                <a:spcPts val="0"/>
              </a:spcBef>
              <a:buSzPts val="1400"/>
              <a:buChar char="■"/>
              <a:defRPr sz="1400"/>
            </a:lvl3pPr>
            <a:lvl4pPr lvl="3" rtl="0">
              <a:spcBef>
                <a:spcPts val="0"/>
              </a:spcBef>
              <a:buSzPts val="1400"/>
              <a:buChar char="●"/>
              <a:defRPr sz="1400"/>
            </a:lvl4pPr>
            <a:lvl5pPr lvl="4" rtl="0">
              <a:spcBef>
                <a:spcPts val="0"/>
              </a:spcBef>
              <a:buSzPts val="1400"/>
              <a:buChar char="○"/>
              <a:defRPr sz="1400"/>
            </a:lvl5pPr>
            <a:lvl6pPr lvl="5" rtl="0">
              <a:spcBef>
                <a:spcPts val="0"/>
              </a:spcBef>
              <a:buSzPts val="1400"/>
              <a:buChar char="■"/>
              <a:defRPr sz="1400"/>
            </a:lvl6pPr>
            <a:lvl7pPr lvl="6" rtl="0">
              <a:spcBef>
                <a:spcPts val="0"/>
              </a:spcBef>
              <a:buSzPts val="1400"/>
              <a:buChar char="●"/>
              <a:defRPr sz="1400"/>
            </a:lvl7pPr>
            <a:lvl8pPr lvl="7" rtl="0">
              <a:spcBef>
                <a:spcPts val="0"/>
              </a:spcBef>
              <a:buSzPts val="1400"/>
              <a:buChar char="○"/>
              <a:defRPr sz="1400"/>
            </a:lvl8pPr>
            <a:lvl9pPr lvl="8" rtl="0">
              <a:spcBef>
                <a:spcPts val="0"/>
              </a:spcBef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C9DC6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400"/>
              <a:buChar char="○"/>
              <a:defRPr sz="1400"/>
            </a:lvl2pPr>
            <a:lvl3pPr lvl="2" rtl="0">
              <a:spcBef>
                <a:spcPts val="0"/>
              </a:spcBef>
              <a:buSzPts val="1400"/>
              <a:buChar char="■"/>
              <a:defRPr sz="1400"/>
            </a:lvl3pPr>
            <a:lvl4pPr lvl="3" rtl="0">
              <a:spcBef>
                <a:spcPts val="0"/>
              </a:spcBef>
              <a:buSzPts val="1400"/>
              <a:buChar char="●"/>
              <a:defRPr sz="1400"/>
            </a:lvl4pPr>
            <a:lvl5pPr lvl="4" rtl="0">
              <a:spcBef>
                <a:spcPts val="0"/>
              </a:spcBef>
              <a:buSzPts val="1400"/>
              <a:buChar char="○"/>
              <a:defRPr sz="1400"/>
            </a:lvl5pPr>
            <a:lvl6pPr lvl="5" rtl="0">
              <a:spcBef>
                <a:spcPts val="0"/>
              </a:spcBef>
              <a:buSzPts val="1400"/>
              <a:buChar char="■"/>
              <a:defRPr sz="1400"/>
            </a:lvl6pPr>
            <a:lvl7pPr lvl="6" rtl="0">
              <a:spcBef>
                <a:spcPts val="0"/>
              </a:spcBef>
              <a:buSzPts val="1400"/>
              <a:buChar char="●"/>
              <a:defRPr sz="1400"/>
            </a:lvl7pPr>
            <a:lvl8pPr lvl="7" rtl="0">
              <a:spcBef>
                <a:spcPts val="0"/>
              </a:spcBef>
              <a:buSzPts val="1400"/>
              <a:buChar char="○"/>
              <a:defRPr sz="1400"/>
            </a:lvl8pPr>
            <a:lvl9pPr lvl="8" rtl="0">
              <a:spcBef>
                <a:spcPts val="0"/>
              </a:spcBef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8" name="TextBox 7"/>
          <p:cNvSpPr txBox="1"/>
          <p:nvPr userDrawn="1"/>
        </p:nvSpPr>
        <p:spPr>
          <a:xfrm>
            <a:off x="6732240" y="4835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434343"/>
                </a:solidFill>
                <a:latin typeface="Raleway Light" panose="020B0604020202020204" charset="0"/>
              </a:rPr>
              <a:t>#</a:t>
            </a:r>
            <a:r>
              <a:rPr lang="en-GB" dirty="0" err="1" smtClean="0">
                <a:solidFill>
                  <a:srgbClr val="434343"/>
                </a:solidFill>
                <a:latin typeface="Raleway Light" panose="020B0604020202020204" charset="0"/>
              </a:rPr>
              <a:t>WeAreHomesEngland</a:t>
            </a:r>
            <a:endParaRPr lang="en-GB" dirty="0">
              <a:solidFill>
                <a:srgbClr val="434343"/>
              </a:solidFill>
              <a:latin typeface="Raleway Light" panose="020B060402020202020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90737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6C9DC6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922000" y="891776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5800"/>
              <a:buNone/>
              <a:defRPr/>
            </a:lvl1pPr>
            <a:lvl2pPr lvl="1">
              <a:spcBef>
                <a:spcPts val="0"/>
              </a:spcBef>
              <a:buSzPts val="5800"/>
              <a:buNone/>
              <a:defRPr/>
            </a:lvl2pPr>
            <a:lvl3pPr lvl="2">
              <a:spcBef>
                <a:spcPts val="0"/>
              </a:spcBef>
              <a:buSzPts val="5800"/>
              <a:buNone/>
              <a:defRPr/>
            </a:lvl3pPr>
            <a:lvl4pPr lvl="3">
              <a:spcBef>
                <a:spcPts val="0"/>
              </a:spcBef>
              <a:buSzPts val="5800"/>
              <a:buNone/>
              <a:defRPr/>
            </a:lvl4pPr>
            <a:lvl5pPr lvl="4">
              <a:spcBef>
                <a:spcPts val="0"/>
              </a:spcBef>
              <a:buSzPts val="5800"/>
              <a:buNone/>
              <a:defRPr/>
            </a:lvl5pPr>
            <a:lvl6pPr lvl="5">
              <a:spcBef>
                <a:spcPts val="0"/>
              </a:spcBef>
              <a:buSzPts val="5800"/>
              <a:buNone/>
              <a:defRPr/>
            </a:lvl6pPr>
            <a:lvl7pPr lvl="6">
              <a:spcBef>
                <a:spcPts val="0"/>
              </a:spcBef>
              <a:buSzPts val="5800"/>
              <a:buNone/>
              <a:defRPr/>
            </a:lvl7pPr>
            <a:lvl8pPr lvl="7">
              <a:spcBef>
                <a:spcPts val="0"/>
              </a:spcBef>
              <a:buSzPts val="5800"/>
              <a:buNone/>
              <a:defRPr/>
            </a:lvl8pPr>
            <a:lvl9pPr lvl="8">
              <a:spcBef>
                <a:spcPts val="0"/>
              </a:spcBef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5" name="TextBox 4"/>
          <p:cNvSpPr txBox="1"/>
          <p:nvPr userDrawn="1"/>
        </p:nvSpPr>
        <p:spPr>
          <a:xfrm>
            <a:off x="6732240" y="4835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434343"/>
                </a:solidFill>
                <a:latin typeface="Raleway Light" panose="020B0604020202020204" charset="0"/>
              </a:rPr>
              <a:t>#</a:t>
            </a:r>
            <a:r>
              <a:rPr lang="en-GB" dirty="0" err="1" smtClean="0">
                <a:solidFill>
                  <a:srgbClr val="434343"/>
                </a:solidFill>
                <a:latin typeface="Raleway Light" panose="020B0604020202020204" charset="0"/>
              </a:rPr>
              <a:t>WeAreHomesEngland</a:t>
            </a:r>
            <a:endParaRPr lang="en-GB" dirty="0">
              <a:solidFill>
                <a:srgbClr val="434343"/>
              </a:solidFill>
              <a:latin typeface="Raleway Light" panose="020B06040202020202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9" name="Shape 49"/>
          <p:cNvSpPr/>
          <p:nvPr/>
        </p:nvSpPr>
        <p:spPr>
          <a:xfrm>
            <a:off x="390737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6C9DC6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732240" y="4835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434343"/>
                </a:solidFill>
                <a:latin typeface="Raleway Light" panose="020B0604020202020204" charset="0"/>
              </a:rPr>
              <a:t>#</a:t>
            </a:r>
            <a:r>
              <a:rPr lang="en-GB" dirty="0" err="1" smtClean="0">
                <a:solidFill>
                  <a:srgbClr val="434343"/>
                </a:solidFill>
                <a:latin typeface="Raleway Light" panose="020B0604020202020204" charset="0"/>
              </a:rPr>
              <a:t>WeAreHomesEngland</a:t>
            </a:r>
            <a:endParaRPr lang="en-GB" dirty="0">
              <a:solidFill>
                <a:srgbClr val="434343"/>
              </a:solidFill>
              <a:latin typeface="Raleway Light" panose="020B060402020202020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ed">
    <p:bg>
      <p:bgPr>
        <a:solidFill>
          <a:srgbClr val="6C9DC6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52" name="Shape 52"/>
          <p:cNvSpPr/>
          <p:nvPr/>
        </p:nvSpPr>
        <p:spPr>
          <a:xfrm>
            <a:off x="390737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732240" y="4835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  <a:latin typeface="Raleway Light" panose="020B0604020202020204" charset="0"/>
              </a:rPr>
              <a:t>#</a:t>
            </a:r>
            <a:r>
              <a:rPr lang="en-GB" dirty="0" err="1" smtClean="0">
                <a:solidFill>
                  <a:schemeClr val="bg1"/>
                </a:solidFill>
                <a:latin typeface="Raleway Light" panose="020B0604020202020204" charset="0"/>
              </a:rPr>
              <a:t>WeAreHomesEngland</a:t>
            </a:r>
            <a:endParaRPr lang="en-GB" dirty="0">
              <a:solidFill>
                <a:schemeClr val="bg1"/>
              </a:solidFill>
              <a:latin typeface="Raleway Light" panose="020B060402020202020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4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5800"/>
              <a:buNone/>
              <a:defRPr/>
            </a:lvl1pPr>
            <a:lvl2pPr lvl="1">
              <a:spcBef>
                <a:spcPts val="0"/>
              </a:spcBef>
              <a:buSzPts val="5800"/>
              <a:buNone/>
              <a:defRPr/>
            </a:lvl2pPr>
            <a:lvl3pPr lvl="2">
              <a:spcBef>
                <a:spcPts val="0"/>
              </a:spcBef>
              <a:buSzPts val="5800"/>
              <a:buNone/>
              <a:defRPr/>
            </a:lvl3pPr>
            <a:lvl4pPr lvl="3">
              <a:spcBef>
                <a:spcPts val="0"/>
              </a:spcBef>
              <a:buSzPts val="5800"/>
              <a:buNone/>
              <a:defRPr/>
            </a:lvl4pPr>
            <a:lvl5pPr lvl="4">
              <a:spcBef>
                <a:spcPts val="0"/>
              </a:spcBef>
              <a:buSzPts val="5800"/>
              <a:buNone/>
              <a:defRPr/>
            </a:lvl5pPr>
            <a:lvl6pPr lvl="5">
              <a:spcBef>
                <a:spcPts val="0"/>
              </a:spcBef>
              <a:buSzPts val="5800"/>
              <a:buNone/>
              <a:defRPr/>
            </a:lvl6pPr>
            <a:lvl7pPr lvl="6">
              <a:spcBef>
                <a:spcPts val="0"/>
              </a:spcBef>
              <a:buSzPts val="5800"/>
              <a:buNone/>
              <a:defRPr/>
            </a:lvl7pPr>
            <a:lvl8pPr lvl="7">
              <a:spcBef>
                <a:spcPts val="0"/>
              </a:spcBef>
              <a:buSzPts val="5800"/>
              <a:buNone/>
              <a:defRPr/>
            </a:lvl8pPr>
            <a:lvl9pPr lvl="8">
              <a:spcBef>
                <a:spcPts val="0"/>
              </a:spcBef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buSzPts val="1800"/>
              <a:buChar char="○"/>
              <a:defRPr/>
            </a:lvl2pPr>
            <a:lvl3pPr lvl="2">
              <a:spcBef>
                <a:spcPts val="0"/>
              </a:spcBef>
              <a:buSzPts val="18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buSzPts val="1800"/>
              <a:buChar char="○"/>
              <a:defRPr/>
            </a:lvl2pPr>
            <a:lvl3pPr lvl="2">
              <a:spcBef>
                <a:spcPts val="0"/>
              </a:spcBef>
              <a:buSzPts val="18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7" name="TextBox 6"/>
          <p:cNvSpPr txBox="1"/>
          <p:nvPr userDrawn="1"/>
        </p:nvSpPr>
        <p:spPr>
          <a:xfrm>
            <a:off x="6732240" y="48351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434343"/>
                </a:solidFill>
                <a:latin typeface="Raleway Light" panose="020B0604020202020204" charset="0"/>
              </a:rPr>
              <a:t>#</a:t>
            </a:r>
            <a:r>
              <a:rPr lang="en-GB" dirty="0" err="1" smtClean="0">
                <a:solidFill>
                  <a:srgbClr val="434343"/>
                </a:solidFill>
                <a:latin typeface="Raleway Light" panose="020B0604020202020204" charset="0"/>
              </a:rPr>
              <a:t>WeAreHomesEngland</a:t>
            </a:r>
            <a:endParaRPr lang="en-GB" dirty="0">
              <a:solidFill>
                <a:srgbClr val="434343"/>
              </a:solidFill>
              <a:latin typeface="Raleway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8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22000" y="891776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>
              <a:spcBef>
                <a:spcPts val="480"/>
              </a:spcBef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lvl="2">
              <a:spcBef>
                <a:spcPts val="480"/>
              </a:spcBef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lvl="3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lvl="4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lvl1pPr>
              <a:defRPr>
                <a:solidFill>
                  <a:srgbClr val="6C9DC6"/>
                </a:solidFill>
              </a:defRPr>
            </a:lvl1pPr>
          </a:lstStyle>
          <a:p>
            <a:pPr algn="ctr"/>
            <a:fld id="{00000000-1234-1234-1234-123412341234}" type="slidenum">
              <a:rPr lang="en" sz="1300" smtClean="0">
                <a:latin typeface="Raleway ExtraBold"/>
                <a:ea typeface="Raleway ExtraBold"/>
                <a:cs typeface="Raleway ExtraBold"/>
                <a:sym typeface="Raleway ExtraBold"/>
              </a:rPr>
              <a:pPr algn="ctr"/>
              <a:t>‹#›</a:t>
            </a:fld>
            <a:endParaRPr lang="en" sz="1300" dirty="0"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7" r:id="rId8"/>
    <p:sldLayoutId id="2147483660" r:id="rId9"/>
    <p:sldLayoutId id="2147483661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85750" marR="0" lvl="0" indent="-285750" algn="l" rtl="0">
        <a:lnSpc>
          <a:spcPct val="100000"/>
        </a:lnSpc>
        <a:spcBef>
          <a:spcPts val="0"/>
        </a:spcBef>
        <a:spcAft>
          <a:spcPts val="0"/>
        </a:spcAft>
        <a:buClr>
          <a:srgbClr val="6C9DC6"/>
        </a:buClr>
        <a:buFont typeface="Raleway Light" panose="020B0604020202020204" charset="0"/>
        <a:buChar char="●"/>
        <a:defRPr sz="1400" b="0" i="0" u="none" strike="noStrike" cap="none">
          <a:solidFill>
            <a:schemeClr val="accent4">
              <a:lumMod val="60000"/>
              <a:lumOff val="40000"/>
            </a:schemeClr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>We are</a:t>
            </a:r>
            <a:r>
              <a:rPr lang="en" dirty="0">
                <a:solidFill>
                  <a:srgbClr val="434343"/>
                </a:solidFill>
              </a:rPr>
              <a:t/>
            </a:r>
            <a:br>
              <a:rPr lang="en" dirty="0">
                <a:solidFill>
                  <a:srgbClr val="434343"/>
                </a:solidFill>
              </a:rPr>
            </a:br>
            <a:r>
              <a:rPr lang="en" dirty="0" smtClean="0">
                <a:solidFill>
                  <a:srgbClr val="434343"/>
                </a:solidFill>
              </a:rPr>
              <a:t>Homes England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832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922000" y="891776"/>
            <a:ext cx="27117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600" dirty="0" smtClean="0"/>
              <a:t>We have </a:t>
            </a:r>
            <a:r>
              <a:rPr lang="en" sz="3600" dirty="0" smtClean="0">
                <a:solidFill>
                  <a:srgbClr val="6C9DC6"/>
                </a:solidFill>
              </a:rPr>
              <a:t>three initial priorities</a:t>
            </a:r>
            <a:endParaRPr lang="en" sz="3600" dirty="0">
              <a:solidFill>
                <a:srgbClr val="6C9DC6"/>
              </a:solidFill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grpSp>
        <p:nvGrpSpPr>
          <p:cNvPr id="175" name="Shape 175"/>
          <p:cNvGrpSpPr/>
          <p:nvPr/>
        </p:nvGrpSpPr>
        <p:grpSpPr>
          <a:xfrm>
            <a:off x="3703042" y="600903"/>
            <a:ext cx="4036590" cy="3941676"/>
            <a:chOff x="2256567" y="677103"/>
            <a:chExt cx="4036590" cy="3941676"/>
          </a:xfrm>
        </p:grpSpPr>
        <p:sp>
          <p:nvSpPr>
            <p:cNvPr id="180" name="Shape 180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2" name="Shape 182"/>
          <p:cNvGrpSpPr/>
          <p:nvPr/>
        </p:nvGrpSpPr>
        <p:grpSpPr>
          <a:xfrm>
            <a:off x="5893669" y="1739567"/>
            <a:ext cx="2440200" cy="2440200"/>
            <a:chOff x="4447194" y="1815766"/>
            <a:chExt cx="2440200" cy="2440200"/>
          </a:xfrm>
          <a:solidFill>
            <a:srgbClr val="6C9DC6"/>
          </a:solidFill>
        </p:grpSpPr>
        <p:sp>
          <p:nvSpPr>
            <p:cNvPr id="183" name="Shape 183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grpFill/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Build a new organisation capable of responding to the long-term housing challenges facing this country</a:t>
              </a:r>
            </a:p>
          </p:txBody>
        </p:sp>
      </p:grpSp>
      <p:sp>
        <p:nvSpPr>
          <p:cNvPr id="186" name="Shape 186"/>
          <p:cNvSpPr/>
          <p:nvPr/>
        </p:nvSpPr>
        <p:spPr>
          <a:xfrm>
            <a:off x="5013412" y="1297853"/>
            <a:ext cx="1423800" cy="1423800"/>
          </a:xfrm>
          <a:prstGeom prst="ellipse">
            <a:avLst/>
          </a:prstGeom>
          <a:solidFill>
            <a:srgbClr val="6C9DC6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sz="900">
              <a:solidFill>
                <a:srgbClr val="00695C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5148072" y="1537403"/>
            <a:ext cx="1152127" cy="94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1200" dirty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Continue delivery of our existing programmes</a:t>
            </a:r>
          </a:p>
        </p:txBody>
      </p:sp>
      <p:grpSp>
        <p:nvGrpSpPr>
          <p:cNvPr id="188" name="Shape 188"/>
          <p:cNvGrpSpPr/>
          <p:nvPr/>
        </p:nvGrpSpPr>
        <p:grpSpPr>
          <a:xfrm>
            <a:off x="4672228" y="2862089"/>
            <a:ext cx="1498800" cy="1498800"/>
            <a:chOff x="644203" y="3718814"/>
            <a:chExt cx="1498800" cy="1498800"/>
          </a:xfrm>
          <a:solidFill>
            <a:srgbClr val="6C9DC6"/>
          </a:solidFill>
        </p:grpSpPr>
        <p:sp>
          <p:nvSpPr>
            <p:cNvPr id="189" name="Shape 189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grpFill/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797881" y="3995875"/>
              <a:ext cx="1210545" cy="944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Accelerate housing delivery over the next few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2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922000" y="891776"/>
            <a:ext cx="38712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3600" dirty="0" smtClean="0"/>
              <a:t>We want to </a:t>
            </a:r>
            <a:br>
              <a:rPr lang="en" sz="3600" dirty="0" smtClean="0"/>
            </a:br>
            <a:r>
              <a:rPr lang="en" sz="3600" dirty="0" smtClean="0">
                <a:solidFill>
                  <a:srgbClr val="6C9DC6"/>
                </a:solidFill>
              </a:rPr>
              <a:t>disrupt</a:t>
            </a:r>
            <a:r>
              <a:rPr lang="e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" sz="3600" dirty="0" smtClean="0"/>
              <a:t>the market</a:t>
            </a:r>
            <a:endParaRPr lang="en" sz="3600"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22000" y="2769575"/>
            <a:ext cx="3871200" cy="148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GB" dirty="0" smtClean="0"/>
              <a:t>We </a:t>
            </a:r>
            <a:r>
              <a:rPr lang="en-GB" dirty="0"/>
              <a:t>need to increase the </a:t>
            </a:r>
            <a:r>
              <a:rPr lang="en-GB" dirty="0" smtClean="0"/>
              <a:t>number</a:t>
            </a:r>
          </a:p>
          <a:p>
            <a:pPr lvl="0">
              <a:buNone/>
            </a:pPr>
            <a:r>
              <a:rPr lang="en-GB" dirty="0" smtClean="0"/>
              <a:t>of </a:t>
            </a:r>
            <a:r>
              <a:rPr lang="en-GB" dirty="0"/>
              <a:t>people building </a:t>
            </a:r>
            <a:r>
              <a:rPr lang="en-GB" dirty="0" smtClean="0"/>
              <a:t>homes,</a:t>
            </a:r>
          </a:p>
          <a:p>
            <a:pPr lvl="0">
              <a:buNone/>
            </a:pPr>
            <a:r>
              <a:rPr lang="en-GB" dirty="0" smtClean="0"/>
              <a:t>particularly </a:t>
            </a:r>
            <a:r>
              <a:rPr lang="en-GB" dirty="0"/>
              <a:t>SMEs and </a:t>
            </a:r>
            <a:r>
              <a:rPr lang="en-GB" dirty="0" smtClean="0"/>
              <a:t>companies</a:t>
            </a:r>
          </a:p>
          <a:p>
            <a:pPr lvl="0">
              <a:buNone/>
            </a:pPr>
            <a:r>
              <a:rPr lang="en-GB" dirty="0" smtClean="0"/>
              <a:t>using </a:t>
            </a:r>
            <a:r>
              <a:rPr lang="en-GB" dirty="0"/>
              <a:t>Modern Methods </a:t>
            </a:r>
            <a:r>
              <a:rPr lang="en-GB" dirty="0" smtClean="0"/>
              <a:t>of</a:t>
            </a:r>
          </a:p>
          <a:p>
            <a:pPr lvl="0">
              <a:buNone/>
            </a:pPr>
            <a:r>
              <a:rPr lang="en-GB" dirty="0" smtClean="0"/>
              <a:t>Construction.</a:t>
            </a:r>
            <a:endParaRPr lang="en-GB" dirty="0"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50" y="1131590"/>
            <a:ext cx="3360300" cy="30719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93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922000" y="891776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>Supporting new </a:t>
            </a:r>
            <a:r>
              <a:rPr lang="en" dirty="0" smtClean="0">
                <a:solidFill>
                  <a:srgbClr val="6C9DC6"/>
                </a:solidFill>
              </a:rPr>
              <a:t>approaches</a:t>
            </a:r>
            <a:endParaRPr lang="en" dirty="0">
              <a:solidFill>
                <a:srgbClr val="6C9DC6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22000" y="2803500"/>
            <a:ext cx="2332200" cy="204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 dirty="0" smtClean="0"/>
              <a:t>Supporting MMC</a:t>
            </a:r>
            <a:endParaRPr lang="en" b="1" dirty="0"/>
          </a:p>
          <a:p>
            <a:pPr lvl="0">
              <a:buNone/>
            </a:pPr>
            <a:r>
              <a:rPr lang="en-GB" dirty="0"/>
              <a:t>We’re really </a:t>
            </a:r>
            <a:r>
              <a:rPr lang="en-GB" dirty="0" smtClean="0"/>
              <a:t>positive</a:t>
            </a:r>
          </a:p>
          <a:p>
            <a:pPr lvl="0">
              <a:buNone/>
            </a:pPr>
            <a:r>
              <a:rPr lang="en-GB" dirty="0" smtClean="0"/>
              <a:t>about </a:t>
            </a:r>
            <a:r>
              <a:rPr lang="en-GB" dirty="0"/>
              <a:t>MMC and will </a:t>
            </a:r>
            <a:r>
              <a:rPr lang="en-GB" dirty="0" smtClean="0"/>
              <a:t>use</a:t>
            </a:r>
          </a:p>
          <a:p>
            <a:pPr lvl="0">
              <a:buNone/>
            </a:pPr>
            <a:r>
              <a:rPr lang="en-GB" dirty="0" smtClean="0"/>
              <a:t>our </a:t>
            </a:r>
            <a:r>
              <a:rPr lang="en-GB" dirty="0"/>
              <a:t>land and finance </a:t>
            </a:r>
            <a:r>
              <a:rPr lang="en-GB" dirty="0" smtClean="0"/>
              <a:t>to</a:t>
            </a:r>
          </a:p>
          <a:p>
            <a:pPr lvl="0">
              <a:buNone/>
            </a:pPr>
            <a:r>
              <a:rPr lang="en-GB" dirty="0" smtClean="0"/>
              <a:t>help </a:t>
            </a:r>
            <a:r>
              <a:rPr lang="en-GB" dirty="0"/>
              <a:t>scale it </a:t>
            </a:r>
            <a:r>
              <a:rPr lang="en-GB" dirty="0" smtClean="0"/>
              <a:t>up.</a:t>
            </a:r>
            <a:endParaRPr lang="en-GB" dirty="0"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3373776" y="2803500"/>
            <a:ext cx="2332200" cy="204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 dirty="0" smtClean="0"/>
              <a:t>New technologies</a:t>
            </a:r>
            <a:endParaRPr lang="en" b="1" dirty="0"/>
          </a:p>
          <a:p>
            <a:pPr lvl="0">
              <a:buNone/>
            </a:pPr>
            <a:r>
              <a:rPr lang="en-GB" dirty="0"/>
              <a:t>We will support </a:t>
            </a:r>
            <a:r>
              <a:rPr lang="en-GB" dirty="0" smtClean="0"/>
              <a:t>a</a:t>
            </a:r>
          </a:p>
          <a:p>
            <a:pPr lvl="0">
              <a:buNone/>
            </a:pPr>
            <a:r>
              <a:rPr lang="en-GB" dirty="0" smtClean="0"/>
              <a:t>spectrum </a:t>
            </a:r>
            <a:r>
              <a:rPr lang="en-GB" dirty="0"/>
              <a:t>of </a:t>
            </a:r>
            <a:r>
              <a:rPr lang="en-GB" dirty="0" smtClean="0"/>
              <a:t>MMC</a:t>
            </a:r>
          </a:p>
          <a:p>
            <a:pPr lvl="0">
              <a:buNone/>
            </a:pPr>
            <a:r>
              <a:rPr lang="en-GB" dirty="0" smtClean="0"/>
              <a:t>technologies </a:t>
            </a:r>
            <a:r>
              <a:rPr lang="en-GB" dirty="0"/>
              <a:t>through </a:t>
            </a:r>
            <a:r>
              <a:rPr lang="en-GB" dirty="0" smtClean="0"/>
              <a:t>our</a:t>
            </a:r>
          </a:p>
          <a:p>
            <a:pPr lvl="0">
              <a:buNone/>
            </a:pPr>
            <a:r>
              <a:rPr lang="en-GB" dirty="0" smtClean="0"/>
              <a:t>activities </a:t>
            </a:r>
            <a:r>
              <a:rPr lang="en-GB" dirty="0"/>
              <a:t>to </a:t>
            </a:r>
            <a:r>
              <a:rPr lang="en-GB" dirty="0" smtClean="0"/>
              <a:t>grow</a:t>
            </a:r>
          </a:p>
          <a:p>
            <a:pPr lvl="0">
              <a:buNone/>
            </a:pPr>
            <a:r>
              <a:rPr lang="en-GB" dirty="0" smtClean="0"/>
              <a:t>confidence </a:t>
            </a:r>
            <a:r>
              <a:rPr lang="en-GB" dirty="0"/>
              <a:t>in the </a:t>
            </a:r>
            <a:r>
              <a:rPr lang="en-GB" dirty="0" smtClean="0"/>
              <a:t>sector.</a:t>
            </a:r>
            <a:endParaRPr lang="en-GB"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3"/>
          </p:nvPr>
        </p:nvSpPr>
        <p:spPr>
          <a:xfrm>
            <a:off x="5825552" y="2803500"/>
            <a:ext cx="2332200" cy="204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 dirty="0" smtClean="0"/>
              <a:t>Flexibility</a:t>
            </a:r>
            <a:endParaRPr lang="en" b="1" dirty="0"/>
          </a:p>
          <a:p>
            <a:pPr lvl="0">
              <a:buNone/>
            </a:pPr>
            <a:r>
              <a:rPr lang="en-GB" dirty="0"/>
              <a:t>We will increase </a:t>
            </a:r>
            <a:r>
              <a:rPr lang="en-GB" dirty="0" smtClean="0"/>
              <a:t>flexibility</a:t>
            </a:r>
          </a:p>
          <a:p>
            <a:pPr lvl="0">
              <a:buNone/>
            </a:pPr>
            <a:r>
              <a:rPr lang="en-GB" dirty="0" smtClean="0"/>
              <a:t>on </a:t>
            </a:r>
            <a:r>
              <a:rPr lang="en-GB" dirty="0"/>
              <a:t>construction routes </a:t>
            </a:r>
            <a:r>
              <a:rPr lang="en-GB" dirty="0" smtClean="0"/>
              <a:t>to</a:t>
            </a:r>
          </a:p>
          <a:p>
            <a:pPr lvl="0">
              <a:buNone/>
            </a:pPr>
            <a:r>
              <a:rPr lang="en-GB" dirty="0" smtClean="0"/>
              <a:t>achieve </a:t>
            </a:r>
            <a:r>
              <a:rPr lang="en-GB" dirty="0"/>
              <a:t>additional </a:t>
            </a:r>
            <a:r>
              <a:rPr lang="en-GB" dirty="0" smtClean="0"/>
              <a:t>supply.</a:t>
            </a:r>
            <a:endParaRPr lang="en-GB" dirty="0"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1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goberta\wa\9. Outputs\30175\PEN Maps\South and South We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9542"/>
            <a:ext cx="7920880" cy="38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13</a:t>
            </a:fld>
            <a:endParaRPr lang="e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8520" y="-1"/>
            <a:ext cx="9144000" cy="900000"/>
          </a:xfrm>
          <a:prstGeom prst="rect">
            <a:avLst/>
          </a:prstGeom>
          <a:noFill/>
          <a:ln>
            <a:noFill/>
          </a:ln>
        </p:spPr>
        <p:txBody>
          <a:bodyPr wrap="square" lIns="432000" tIns="432000" rIns="0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n-GB" sz="3000" dirty="0" smtClean="0">
                <a:solidFill>
                  <a:srgbClr val="556270"/>
                </a:solidFill>
              </a:rPr>
              <a:t>Introduction to the South West</a:t>
            </a:r>
            <a:endParaRPr lang="en-GB" sz="3000" dirty="0">
              <a:solidFill>
                <a:srgbClr val="556270"/>
              </a:solidFill>
            </a:endParaRPr>
          </a:p>
        </p:txBody>
      </p:sp>
      <p:pic>
        <p:nvPicPr>
          <p:cNvPr id="5123" name="Picture 3" descr="\\goberta\wa\9. Outputs\30175\PEN Maps\SSW Lege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8" y="1275606"/>
            <a:ext cx="1962150" cy="242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21950" y="3562454"/>
            <a:ext cx="5022050" cy="11695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1425" rtlCol="0" anchor="t" anchorCtr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  <a:latin typeface="Raleway ExtraBold" panose="020B0604020202020204" charset="0"/>
              </a:rPr>
              <a:t>			</a:t>
            </a:r>
          </a:p>
          <a:p>
            <a:pPr marL="285750" indent="-285750"/>
            <a:r>
              <a:rPr lang="en-GB" dirty="0">
                <a:solidFill>
                  <a:schemeClr val="bg2"/>
                </a:solidFill>
                <a:latin typeface="Raleway ExtraBold" panose="020B0604020202020204" charset="0"/>
              </a:rPr>
              <a:t>	</a:t>
            </a:r>
            <a:r>
              <a:rPr lang="en-GB" dirty="0" smtClean="0">
                <a:solidFill>
                  <a:schemeClr val="bg2"/>
                </a:solidFill>
                <a:latin typeface="Raleway ExtraBold" panose="020B0604020202020204" charset="0"/>
                <a:sym typeface="Wingdings"/>
              </a:rPr>
              <a:t> </a:t>
            </a:r>
            <a:r>
              <a:rPr lang="en-GB" dirty="0" smtClean="0">
                <a:solidFill>
                  <a:schemeClr val="bg2"/>
                </a:solidFill>
                <a:latin typeface="Raleway ExtraBold" panose="020B0604020202020204" charset="0"/>
              </a:rPr>
              <a:t>Geographical </a:t>
            </a:r>
            <a:r>
              <a:rPr lang="en-GB" dirty="0">
                <a:solidFill>
                  <a:schemeClr val="bg2"/>
                </a:solidFill>
                <a:latin typeface="Raleway ExtraBold" panose="020B0604020202020204" charset="0"/>
              </a:rPr>
              <a:t>area  32,080 sq. </a:t>
            </a:r>
            <a:r>
              <a:rPr lang="en-GB" dirty="0" smtClean="0">
                <a:solidFill>
                  <a:schemeClr val="bg2"/>
                </a:solidFill>
                <a:latin typeface="Raleway ExtraBold" panose="020B0604020202020204" charset="0"/>
              </a:rPr>
              <a:t>km</a:t>
            </a:r>
          </a:p>
          <a:p>
            <a:pPr marL="285750" indent="-285750"/>
            <a:r>
              <a:rPr lang="en-GB" dirty="0">
                <a:solidFill>
                  <a:schemeClr val="bg2"/>
                </a:solidFill>
                <a:latin typeface="Raleway ExtraBold" panose="020B0604020202020204" charset="0"/>
                <a:sym typeface="Wingdings"/>
              </a:rPr>
              <a:t>	</a:t>
            </a:r>
            <a:r>
              <a:rPr lang="en-GB" dirty="0" smtClean="0">
                <a:solidFill>
                  <a:schemeClr val="bg2"/>
                </a:solidFill>
                <a:latin typeface="Raleway ExtraBold" panose="020B0604020202020204" charset="0"/>
                <a:sym typeface="Wingdings"/>
              </a:rPr>
              <a:t> </a:t>
            </a:r>
            <a:r>
              <a:rPr lang="en-GB" dirty="0" smtClean="0">
                <a:solidFill>
                  <a:schemeClr val="bg2"/>
                </a:solidFill>
                <a:latin typeface="Raleway ExtraBold" panose="020B0604020202020204" charset="0"/>
                <a:cs typeface="Arial" panose="020B0604020202020204" pitchFamily="34" charset="0"/>
              </a:rPr>
              <a:t>Population 8.9m</a:t>
            </a:r>
            <a:endParaRPr lang="en-GB" dirty="0">
              <a:solidFill>
                <a:schemeClr val="bg2"/>
              </a:solidFill>
              <a:latin typeface="Raleway ExtraBold" panose="020B060402020202020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dirty="0" smtClean="0">
                <a:solidFill>
                  <a:schemeClr val="bg2"/>
                </a:solidFill>
                <a:latin typeface="Raleway ExtraBold" panose="020B060402020202020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solidFill>
                  <a:schemeClr val="bg2"/>
                </a:solidFill>
                <a:latin typeface="Raleway ExtraBold" panose="020B0604020202020204" charset="0"/>
                <a:sym typeface="Wingdings"/>
              </a:rPr>
              <a:t> </a:t>
            </a:r>
            <a:r>
              <a:rPr lang="en-GB" dirty="0" smtClean="0">
                <a:solidFill>
                  <a:schemeClr val="bg2"/>
                </a:solidFill>
                <a:latin typeface="Raleway ExtraBold" panose="020B0604020202020204" charset="0"/>
                <a:cs typeface="Arial" panose="020B0604020202020204" pitchFamily="34" charset="0"/>
              </a:rPr>
              <a:t>Rural </a:t>
            </a:r>
            <a:r>
              <a:rPr lang="en-GB" dirty="0">
                <a:solidFill>
                  <a:schemeClr val="bg2"/>
                </a:solidFill>
                <a:latin typeface="Raleway ExtraBold" panose="020B0604020202020204" charset="0"/>
                <a:cs typeface="Arial" panose="020B0604020202020204" pitchFamily="34" charset="0"/>
              </a:rPr>
              <a:t>Population 40% </a:t>
            </a:r>
            <a:r>
              <a:rPr lang="en-GB" dirty="0" smtClean="0">
                <a:solidFill>
                  <a:schemeClr val="bg2"/>
                </a:solidFill>
                <a:latin typeface="Raleway ExtraBold" panose="020B0604020202020204" charset="0"/>
                <a:cs typeface="Arial" panose="020B0604020202020204" pitchFamily="34" charset="0"/>
              </a:rPr>
              <a:t>(</a:t>
            </a:r>
            <a:r>
              <a:rPr lang="en-GB" dirty="0">
                <a:solidFill>
                  <a:schemeClr val="bg2"/>
                </a:solidFill>
                <a:latin typeface="Raleway ExtraBold" panose="020B0604020202020204" charset="0"/>
                <a:cs typeface="Arial" panose="020B0604020202020204" pitchFamily="34" charset="0"/>
              </a:rPr>
              <a:t>England av. 24%) </a:t>
            </a:r>
          </a:p>
          <a:p>
            <a:pPr marL="285750" indent="-285750"/>
            <a:r>
              <a:rPr lang="en-GB" dirty="0" smtClean="0">
                <a:solidFill>
                  <a:schemeClr val="bg2"/>
                </a:solidFill>
                <a:latin typeface="Raleway ExtraBold" panose="020B060402020202020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solidFill>
                  <a:schemeClr val="bg2"/>
                </a:solidFill>
                <a:latin typeface="Raleway ExtraBold" panose="020B0604020202020204" charset="0"/>
                <a:sym typeface="Wingdings"/>
              </a:rPr>
              <a:t></a:t>
            </a:r>
            <a:r>
              <a:rPr lang="en-GB" sz="1050" dirty="0" smtClean="0">
                <a:solidFill>
                  <a:schemeClr val="bg2"/>
                </a:solidFill>
                <a:latin typeface="Raleway ExtraBold" panose="020B0604020202020204" charset="0"/>
                <a:sym typeface="Wingdings"/>
              </a:rPr>
              <a:t> </a:t>
            </a:r>
            <a:r>
              <a:rPr lang="en-GB" dirty="0" smtClean="0">
                <a:solidFill>
                  <a:schemeClr val="bg2"/>
                </a:solidFill>
                <a:latin typeface="Raleway ExtraBold" panose="020B0604020202020204" charset="0"/>
                <a:cs typeface="Arial" panose="020B0604020202020204" pitchFamily="34" charset="0"/>
              </a:rPr>
              <a:t>3,993,620 homes</a:t>
            </a:r>
            <a:endParaRPr lang="en-GB" dirty="0">
              <a:solidFill>
                <a:schemeClr val="bg2"/>
              </a:solidFill>
              <a:latin typeface="Raleway ExtraBold" panose="020B060402020202020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79" y="1030802"/>
            <a:ext cx="5425625" cy="261595"/>
          </a:xfrm>
          <a:prstGeom prst="rect">
            <a:avLst/>
          </a:prstGeom>
          <a:noFill/>
          <a:ln>
            <a:noFill/>
          </a:ln>
        </p:spPr>
        <p:txBody>
          <a:bodyPr wrap="square" lIns="432000" tIns="0" rIns="0" bIns="91425" rtlCol="0" anchor="t" anchorCtr="0">
            <a:spAutoFit/>
          </a:bodyPr>
          <a:lstStyle/>
          <a:p>
            <a:pPr fontAlgn="b"/>
            <a:r>
              <a:rPr lang="en-GB" sz="1100" dirty="0" smtClean="0">
                <a:solidFill>
                  <a:schemeClr val="bg2"/>
                </a:solidFill>
                <a:latin typeface="Raleway ExtraBold" panose="020B0604020202020204" charset="0"/>
              </a:rPr>
              <a:t>Snapshot of current projects:</a:t>
            </a:r>
            <a:endParaRPr lang="en-GB" sz="1100" dirty="0">
              <a:solidFill>
                <a:schemeClr val="bg2"/>
              </a:solidFill>
              <a:latin typeface="Raleway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771346"/>
          </a:xfrm>
          <a:prstGeom prst="rect">
            <a:avLst/>
          </a:prstGeom>
          <a:noFill/>
          <a:ln>
            <a:noFill/>
          </a:ln>
        </p:spPr>
        <p:txBody>
          <a:bodyPr wrap="square" lIns="612000" tIns="216000" rIns="0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n-GB" sz="2000" b="1" dirty="0" smtClean="0">
                <a:solidFill>
                  <a:srgbClr val="556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Structure</a:t>
            </a:r>
            <a:endParaRPr lang="en-GB" sz="2000" b="1" dirty="0">
              <a:solidFill>
                <a:srgbClr val="556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227886"/>
              </p:ext>
            </p:extLst>
          </p:nvPr>
        </p:nvGraphicFramePr>
        <p:xfrm>
          <a:off x="260681" y="217249"/>
          <a:ext cx="8087519" cy="4205287"/>
        </p:xfrm>
        <a:graphic>
          <a:graphicData uri="http://schemas.openxmlformats.org/drawingml/2006/table">
            <a:tbl>
              <a:tblPr firstRow="1" bandRow="1">
                <a:tableStyleId>{E84531E9-C860-44F8-A5DA-1FB083C68185}</a:tableStyleId>
              </a:tblPr>
              <a:tblGrid>
                <a:gridCol w="2289477"/>
                <a:gridCol w="216918"/>
                <a:gridCol w="2573851"/>
                <a:gridCol w="208280"/>
                <a:gridCol w="2798993"/>
              </a:tblGrid>
              <a:tr h="594222">
                <a:tc gridSpan="2">
                  <a:txBody>
                    <a:bodyPr/>
                    <a:lstStyle/>
                    <a:p>
                      <a:endParaRPr lang="en-GB" sz="700" dirty="0">
                        <a:latin typeface="Raleway Light" panose="020B0604020202020204" charset="0"/>
                      </a:endParaRPr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chemeClr val="bg1"/>
                        </a:solidFill>
                        <a:latin typeface="Raleway Light" panose="020B0604020202020204" charset="0"/>
                      </a:endParaRPr>
                    </a:p>
                  </a:txBody>
                  <a:tcPr>
                    <a:solidFill>
                      <a:srgbClr val="6C9D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General Manager</a:t>
                      </a:r>
                    </a:p>
                    <a:p>
                      <a:pPr algn="ctr"/>
                      <a:r>
                        <a:rPr lang="en-GB" sz="1300" b="1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Kevin</a:t>
                      </a:r>
                      <a:r>
                        <a:rPr lang="en-GB" sz="1300" b="1" baseline="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 Bourner</a:t>
                      </a:r>
                      <a:endParaRPr lang="en-GB" sz="1300" b="1" dirty="0">
                        <a:solidFill>
                          <a:schemeClr val="bg1"/>
                        </a:solidFill>
                        <a:latin typeface="Raleway Light" panose="020B0604020202020204" charset="0"/>
                      </a:endParaRPr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9D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Raleway Light" panose="020B0604020202020204" charset="0"/>
                        </a:rPr>
                        <a:t>OAGM Executive</a:t>
                      </a:r>
                      <a:r>
                        <a:rPr lang="en-GB" sz="900" b="1" baseline="0" dirty="0" smtClean="0">
                          <a:latin typeface="Raleway Light" panose="020B0604020202020204" charset="0"/>
                        </a:rPr>
                        <a:t> Assistant</a:t>
                      </a:r>
                      <a:r>
                        <a:rPr lang="en-GB" sz="900" b="1" dirty="0" smtClean="0">
                          <a:latin typeface="Raleway Light" panose="020B0604020202020204" charset="0"/>
                        </a:rPr>
                        <a:t>            </a:t>
                      </a:r>
                    </a:p>
                    <a:p>
                      <a:pPr algn="ctr"/>
                      <a:r>
                        <a:rPr lang="en-GB" sz="800" dirty="0" smtClean="0">
                          <a:latin typeface="Raleway Light" panose="020B0604020202020204" charset="0"/>
                        </a:rPr>
                        <a:t>Ali Hooper</a:t>
                      </a:r>
                    </a:p>
                    <a:p>
                      <a:pPr algn="ctr"/>
                      <a:r>
                        <a:rPr lang="en-GB" sz="900" b="1" dirty="0" smtClean="0">
                          <a:latin typeface="Raleway Light" panose="020B0604020202020204" charset="0"/>
                        </a:rPr>
                        <a:t>Strategy and Information Manager            </a:t>
                      </a:r>
                    </a:p>
                    <a:p>
                      <a:pPr algn="ctr"/>
                      <a:r>
                        <a:rPr lang="en-GB" sz="800" dirty="0" smtClean="0">
                          <a:latin typeface="Raleway Light" panose="020B0604020202020204" charset="0"/>
                        </a:rPr>
                        <a:t>Abigail Earle-Little</a:t>
                      </a:r>
                      <a:endParaRPr lang="en-GB" sz="800" dirty="0">
                        <a:latin typeface="Raleway Light" panose="020B0604020202020204" charset="0"/>
                      </a:endParaRPr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F1"/>
                    </a:solidFill>
                  </a:tcPr>
                </a:tc>
              </a:tr>
              <a:tr h="114284">
                <a:tc gridSpan="5">
                  <a:txBody>
                    <a:bodyPr/>
                    <a:lstStyle/>
                    <a:p>
                      <a:endParaRPr lang="en-GB" sz="300" dirty="0">
                        <a:latin typeface="Raleway Light" panose="020B0604020202020204" charset="0"/>
                      </a:endParaRPr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82625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Home Ownership and Supply</a:t>
                      </a:r>
                    </a:p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Peter Jones</a:t>
                      </a:r>
                    </a:p>
                    <a:p>
                      <a:pPr algn="ctr"/>
                      <a:endParaRPr lang="en-GB" sz="700" b="1" dirty="0" smtClean="0">
                        <a:solidFill>
                          <a:schemeClr val="bg1"/>
                        </a:solidFill>
                        <a:latin typeface="Raleway Light" panose="020B0604020202020204" charset="0"/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Ceri Loomes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Versha Koria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Lisa Clayton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Stephanie Ainsworth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Matthew Dodd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Helen Brewer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Andy Cowell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Gareth Vickery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Jonathan</a:t>
                      </a:r>
                      <a:r>
                        <a:rPr lang="en-GB" sz="800" baseline="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 Edmondson</a:t>
                      </a:r>
                    </a:p>
                    <a:p>
                      <a:pPr algn="ctr"/>
                      <a:r>
                        <a:rPr lang="en-GB" sz="800" baseline="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Colin Case</a:t>
                      </a:r>
                      <a:endParaRPr lang="en-GB" sz="800" dirty="0" smtClean="0">
                        <a:solidFill>
                          <a:schemeClr val="bg1"/>
                        </a:solidFill>
                        <a:latin typeface="Raleway Light" panose="020B0604020202020204" charset="0"/>
                      </a:endParaRPr>
                    </a:p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  <a:latin typeface="Raleway Light" panose="020B0604020202020204" charset="0"/>
                      </a:endParaRPr>
                    </a:p>
                    <a:p>
                      <a:endParaRPr lang="en-GB" sz="700" dirty="0">
                        <a:latin typeface="Raleway Light" panose="020B0604020202020204" charset="0"/>
                      </a:endParaRPr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9D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Public Sector Land</a:t>
                      </a:r>
                    </a:p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Catherine Turner</a:t>
                      </a:r>
                    </a:p>
                    <a:p>
                      <a:pPr algn="ctr"/>
                      <a:endParaRPr lang="en-GB" sz="700" b="1" dirty="0" smtClean="0">
                        <a:solidFill>
                          <a:schemeClr val="bg1"/>
                        </a:solidFill>
                        <a:latin typeface="Raleway Light" panose="020B0604020202020204" charset="0"/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Steph</a:t>
                      </a:r>
                      <a:r>
                        <a:rPr lang="en-GB" sz="800" baseline="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 Braithwaite</a:t>
                      </a:r>
                    </a:p>
                    <a:p>
                      <a:pPr algn="ctr"/>
                      <a:r>
                        <a:rPr lang="en-GB" sz="800" baseline="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Helen Taylor</a:t>
                      </a:r>
                    </a:p>
                    <a:p>
                      <a:pPr algn="ctr"/>
                      <a:r>
                        <a:rPr lang="en-GB" sz="800" baseline="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Jonathan Turner</a:t>
                      </a:r>
                    </a:p>
                    <a:p>
                      <a:pPr algn="ctr"/>
                      <a:r>
                        <a:rPr lang="en-GB" sz="800" baseline="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Ian Collinson</a:t>
                      </a:r>
                    </a:p>
                    <a:p>
                      <a:pPr algn="ctr"/>
                      <a:r>
                        <a:rPr lang="en-GB" sz="800" baseline="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Kelly Hillman</a:t>
                      </a:r>
                    </a:p>
                    <a:p>
                      <a:pPr algn="ctr"/>
                      <a:r>
                        <a:rPr lang="en-GB" sz="800" baseline="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David Crook</a:t>
                      </a:r>
                    </a:p>
                    <a:p>
                      <a:pPr algn="ctr"/>
                      <a:r>
                        <a:rPr lang="en-GB" sz="800" baseline="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Tim Davis</a:t>
                      </a:r>
                    </a:p>
                    <a:p>
                      <a:pPr algn="ctr"/>
                      <a:r>
                        <a:rPr lang="en-GB" sz="800" baseline="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Adam Frontczak</a:t>
                      </a:r>
                    </a:p>
                    <a:p>
                      <a:pPr algn="ctr"/>
                      <a:r>
                        <a:rPr lang="en-GB" sz="800" baseline="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Peter Wynn</a:t>
                      </a:r>
                    </a:p>
                    <a:p>
                      <a:pPr algn="ctr"/>
                      <a:r>
                        <a:rPr lang="en-GB" sz="800" baseline="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Philip Evans</a:t>
                      </a:r>
                    </a:p>
                    <a:p>
                      <a:pPr algn="ctr"/>
                      <a:r>
                        <a:rPr lang="en-GB" sz="800" baseline="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Laura Kavanagh</a:t>
                      </a:r>
                    </a:p>
                    <a:p>
                      <a:pPr algn="ctr"/>
                      <a:endParaRPr lang="en-GB" sz="800" dirty="0" smtClean="0">
                        <a:solidFill>
                          <a:schemeClr val="bg1"/>
                        </a:solidFill>
                        <a:latin typeface="Raleway Light" panose="020B0604020202020204" charset="0"/>
                      </a:endParaRPr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9D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Accelerated Delivery</a:t>
                      </a:r>
                    </a:p>
                    <a:p>
                      <a:pPr algn="ctr"/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Ian Knight</a:t>
                      </a:r>
                    </a:p>
                    <a:p>
                      <a:pPr algn="ctr"/>
                      <a:endParaRPr lang="en-GB" sz="700" b="1" dirty="0" smtClean="0">
                        <a:solidFill>
                          <a:schemeClr val="bg1"/>
                        </a:solidFill>
                        <a:latin typeface="Raleway Light" panose="020B0604020202020204" charset="0"/>
                      </a:endParaRP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Jesica Ford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Paul Britton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Paul Flatt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John Boutwood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Bruce Voss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Jeremy Herring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Mark Glendenning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Chris Dawson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Sam Gammon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Juliette Jackson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Lucy Heath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Lisa Broom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  <a:latin typeface="Raleway Light" panose="020B0604020202020204" charset="0"/>
                        </a:rPr>
                        <a:t>Alastair McChesney</a:t>
                      </a:r>
                      <a:endParaRPr lang="en-GB" sz="700" dirty="0">
                        <a:latin typeface="Raleway Light" panose="020B0604020202020204" charset="0"/>
                      </a:endParaRPr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9DC6"/>
                    </a:solidFill>
                  </a:tcPr>
                </a:tc>
              </a:tr>
              <a:tr h="114284">
                <a:tc gridSpan="5">
                  <a:txBody>
                    <a:bodyPr/>
                    <a:lstStyle/>
                    <a:p>
                      <a:endParaRPr lang="en-GB" sz="300" dirty="0">
                        <a:latin typeface="Raleway Light" panose="020B0604020202020204" charset="0"/>
                      </a:endParaRPr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99872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Supply of Affordable Homes 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 Increase in tenure range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Driving CME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RP Relationships,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Rural/Coastal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Compliance Audit RCGF 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Estate Regeneration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Community Led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CA Board Relationships</a:t>
                      </a:r>
                      <a:endParaRPr lang="en-GB" sz="800" dirty="0">
                        <a:latin typeface="Raleway Light" panose="020B0604020202020204" charset="0"/>
                      </a:endParaRPr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Strategic Land Assembly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Land Acquisition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De-risking PS Sites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HIF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Supporting Strategic Growth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Other Public Land and Assets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Geographical Hubs of Activity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Joint Land Board Relationships</a:t>
                      </a:r>
                    </a:p>
                    <a:p>
                      <a:endParaRPr lang="en-GB" sz="800" dirty="0">
                        <a:latin typeface="Raleway Light" panose="020B0604020202020204" charset="0"/>
                      </a:endParaRPr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36k Strategic Land Disposal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LAAC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Off Site Construction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DPP and developer relationships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Commercial Disposals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Raleway Light" panose="020B0604020202020204" charset="0"/>
                        </a:rPr>
                        <a:t>CA Board Relationships</a:t>
                      </a:r>
                    </a:p>
                    <a:p>
                      <a:endParaRPr lang="en-GB" sz="800" dirty="0">
                        <a:latin typeface="Raleway Light" panose="020B0604020202020204" charset="0"/>
                      </a:endParaRPr>
                    </a:p>
                  </a:txBody>
                  <a:tcPr marT="34282" marB="34282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F1"/>
                    </a:solidFill>
                  </a:tcPr>
                </a:tc>
              </a:tr>
            </a:tbl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251519" y="4292793"/>
            <a:ext cx="8667791" cy="674919"/>
          </a:xfrm>
          <a:prstGeom prst="leftRightArrow">
            <a:avLst/>
          </a:prstGeom>
          <a:solidFill>
            <a:srgbClr val="6C9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43358"/>
              </p:ext>
            </p:extLst>
          </p:nvPr>
        </p:nvGraphicFramePr>
        <p:xfrm>
          <a:off x="881590" y="4326544"/>
          <a:ext cx="7380824" cy="697069"/>
        </p:xfrm>
        <a:graphic>
          <a:graphicData uri="http://schemas.openxmlformats.org/drawingml/2006/table">
            <a:tbl>
              <a:tblPr firstRow="1" bandRow="1">
                <a:tableStyleId>{E84531E9-C860-44F8-A5DA-1FB083C68185}</a:tableStyleId>
              </a:tblPr>
              <a:tblGrid>
                <a:gridCol w="2745307"/>
                <a:gridCol w="225025"/>
                <a:gridCol w="1395155"/>
                <a:gridCol w="225025"/>
                <a:gridCol w="2790312"/>
              </a:tblGrid>
              <a:tr h="697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latin typeface="Raleway Light" panose="020B0604020202020204" charset="0"/>
                          <a:cs typeface="Arial" panose="020B0604020202020204" pitchFamily="34" charset="0"/>
                        </a:rPr>
                        <a:t>Our team: </a:t>
                      </a:r>
                      <a:r>
                        <a:rPr lang="en-GB" sz="800" dirty="0" smtClean="0">
                          <a:latin typeface="Raleway Light" panose="020B0604020202020204" charset="0"/>
                          <a:cs typeface="Arial" panose="020B0604020202020204" pitchFamily="34" charset="0"/>
                        </a:rPr>
                        <a:t>Implement ambitious plans to create a more diverse and inclusive workforce with a more dynamic culture where people work together to deliver outstanding results </a:t>
                      </a:r>
                      <a:endParaRPr lang="en-GB" sz="1200" dirty="0">
                        <a:latin typeface="Raleway Light" panose="020B0604020202020204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Raleway Light" panose="020B0604020202020204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Raleway Light" panose="020B0604020202020204" charset="0"/>
                        </a:rPr>
                        <a:t>ONE </a:t>
                      </a:r>
                    </a:p>
                    <a:p>
                      <a:pPr algn="ctr"/>
                      <a:r>
                        <a:rPr lang="en-GB" sz="1600" b="1" dirty="0" smtClean="0">
                          <a:latin typeface="Raleway Light" panose="020B0604020202020204" charset="0"/>
                        </a:rPr>
                        <a:t>AGENCY</a:t>
                      </a:r>
                      <a:endParaRPr lang="en-GB" sz="1600" b="1" dirty="0">
                        <a:latin typeface="Raleway Light" panose="020B0604020202020204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Raleway Light" panose="020B0604020202020204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latin typeface="Raleway Light" panose="020B0604020202020204" charset="0"/>
                          <a:cs typeface="Arial" panose="020B0604020202020204" pitchFamily="34" charset="0"/>
                        </a:rPr>
                        <a:t>Matrix Working: </a:t>
                      </a:r>
                      <a:r>
                        <a:rPr lang="en-GB" sz="800" dirty="0" smtClean="0">
                          <a:latin typeface="Raleway Light" panose="020B0604020202020204" charset="0"/>
                          <a:cs typeface="Arial" panose="020B0604020202020204" pitchFamily="34" charset="0"/>
                        </a:rPr>
                        <a:t>Collaboratively and in new ways across the Business between OA teams and Directorates</a:t>
                      </a:r>
                      <a:endParaRPr lang="en-GB" sz="1200" dirty="0">
                        <a:latin typeface="Raleway Light" panose="020B0604020202020204" charset="0"/>
                      </a:endParaRPr>
                    </a:p>
                  </a:txBody>
                  <a:tcPr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2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pSp>
        <p:nvGrpSpPr>
          <p:cNvPr id="8" name="Group 7"/>
          <p:cNvGrpSpPr/>
          <p:nvPr/>
        </p:nvGrpSpPr>
        <p:grpSpPr>
          <a:xfrm>
            <a:off x="465963" y="51471"/>
            <a:ext cx="6482303" cy="5051920"/>
            <a:chOff x="465961" y="51470"/>
            <a:chExt cx="6482303" cy="50519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61" y="51470"/>
              <a:ext cx="6482303" cy="505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516216" y="4443958"/>
              <a:ext cx="4320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391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922000" y="891776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3600" dirty="0" smtClean="0"/>
              <a:t>Headlines in the </a:t>
            </a:r>
            <a:r>
              <a:rPr lang="en" sz="3600" dirty="0" smtClean="0">
                <a:solidFill>
                  <a:srgbClr val="6C9DC6"/>
                </a:solidFill>
              </a:rPr>
              <a:t>South West</a:t>
            </a:r>
            <a:endParaRPr lang="en" sz="3600" dirty="0"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922000" y="1625700"/>
            <a:ext cx="2332200" cy="14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 dirty="0" smtClean="0"/>
              <a:t>Housing Deals</a:t>
            </a:r>
            <a:endParaRPr lang="en" b="1" dirty="0"/>
          </a:p>
          <a:p>
            <a:pPr lvl="0">
              <a:buNone/>
            </a:pPr>
            <a:r>
              <a:rPr lang="en-GB" sz="1200" dirty="0" smtClean="0"/>
              <a:t>2 Housing Deals announced:</a:t>
            </a:r>
          </a:p>
          <a:p>
            <a:pPr lvl="0">
              <a:buNone/>
            </a:pPr>
            <a:r>
              <a:rPr lang="en-GB" sz="1200" dirty="0" smtClean="0"/>
              <a:t>Oxfordshire</a:t>
            </a:r>
          </a:p>
          <a:p>
            <a:pPr lvl="0">
              <a:buNone/>
            </a:pPr>
            <a:r>
              <a:rPr lang="en-GB" sz="1200" dirty="0" smtClean="0"/>
              <a:t>West of England (Bristol, BANES, South Gloucestershire and North Somerset)</a:t>
            </a:r>
            <a:endParaRPr lang="en-GB" sz="1200" dirty="0"/>
          </a:p>
        </p:txBody>
      </p:sp>
      <p:sp>
        <p:nvSpPr>
          <p:cNvPr id="283" name="Shape 283"/>
          <p:cNvSpPr txBox="1">
            <a:spLocks noGrp="1"/>
          </p:cNvSpPr>
          <p:nvPr>
            <p:ph type="body" idx="2"/>
          </p:nvPr>
        </p:nvSpPr>
        <p:spPr>
          <a:xfrm>
            <a:off x="3373776" y="1625700"/>
            <a:ext cx="2332200" cy="14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 b="1" dirty="0" smtClean="0"/>
              <a:t>Affordable Housing Deal</a:t>
            </a:r>
            <a:endParaRPr lang="en" b="1" dirty="0"/>
          </a:p>
          <a:p>
            <a:pPr lvl="0">
              <a:buNone/>
            </a:pPr>
            <a:r>
              <a:rPr lang="en-GB" sz="1200" dirty="0" smtClean="0"/>
              <a:t>Progressing 1</a:t>
            </a:r>
            <a:r>
              <a:rPr lang="en-GB" sz="1200" baseline="30000" dirty="0" smtClean="0"/>
              <a:t>st</a:t>
            </a:r>
            <a:r>
              <a:rPr lang="en-GB" sz="1200" dirty="0" smtClean="0"/>
              <a:t> wave</a:t>
            </a:r>
          </a:p>
          <a:p>
            <a:pPr lvl="0">
              <a:buNone/>
            </a:pPr>
            <a:r>
              <a:rPr lang="en-GB" sz="1200" dirty="0" smtClean="0"/>
              <a:t>Affordable</a:t>
            </a:r>
            <a:r>
              <a:rPr lang="en-GB" sz="1200" dirty="0"/>
              <a:t> </a:t>
            </a:r>
            <a:r>
              <a:rPr lang="en-GB" sz="1200" dirty="0" smtClean="0"/>
              <a:t>Housing Deal with</a:t>
            </a:r>
          </a:p>
          <a:p>
            <a:pPr lvl="0">
              <a:buNone/>
            </a:pPr>
            <a:r>
              <a:rPr lang="en-GB" sz="1200" dirty="0" smtClean="0"/>
              <a:t>Sovereign/</a:t>
            </a:r>
            <a:r>
              <a:rPr lang="en-GB" sz="1200" dirty="0" err="1" smtClean="0"/>
              <a:t>Liverty</a:t>
            </a:r>
            <a:endParaRPr lang="en-GB" sz="1200" dirty="0" smtClean="0"/>
          </a:p>
          <a:p>
            <a:pPr lvl="0">
              <a:buNone/>
            </a:pPr>
            <a:r>
              <a:rPr lang="en-GB" sz="1200" dirty="0" smtClean="0"/>
              <a:t>£111.5m</a:t>
            </a:r>
          </a:p>
          <a:p>
            <a:pPr lvl="0">
              <a:buNone/>
            </a:pPr>
            <a:r>
              <a:rPr lang="en-GB" sz="1200" dirty="0"/>
              <a:t>2,275 </a:t>
            </a:r>
            <a:r>
              <a:rPr lang="en-GB" sz="1200" dirty="0" smtClean="0"/>
              <a:t>additional </a:t>
            </a:r>
            <a:r>
              <a:rPr lang="en-GB" sz="1200" dirty="0"/>
              <a:t>affordable starts to March 2022</a:t>
            </a:r>
            <a:endParaRPr lang="en-GB" sz="1200" dirty="0" smtClean="0"/>
          </a:p>
        </p:txBody>
      </p:sp>
      <p:sp>
        <p:nvSpPr>
          <p:cNvPr id="284" name="Shape 284"/>
          <p:cNvSpPr txBox="1">
            <a:spLocks noGrp="1"/>
          </p:cNvSpPr>
          <p:nvPr>
            <p:ph type="body" idx="3"/>
          </p:nvPr>
        </p:nvSpPr>
        <p:spPr>
          <a:xfrm>
            <a:off x="5825552" y="1625700"/>
            <a:ext cx="2332200" cy="14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 b="1" dirty="0" smtClean="0"/>
              <a:t>HIF Marginal Viability</a:t>
            </a:r>
            <a:endParaRPr lang="en" b="1" dirty="0"/>
          </a:p>
          <a:p>
            <a:pPr lvl="0">
              <a:buNone/>
            </a:pPr>
            <a:r>
              <a:rPr lang="en-GB" sz="1200" dirty="0" smtClean="0"/>
              <a:t>South West MVF successful</a:t>
            </a:r>
          </a:p>
          <a:p>
            <a:pPr lvl="0">
              <a:buNone/>
            </a:pPr>
            <a:r>
              <a:rPr lang="en-GB" sz="1200" dirty="0" smtClean="0"/>
              <a:t>bids:</a:t>
            </a:r>
          </a:p>
          <a:p>
            <a:pPr lvl="0">
              <a:buNone/>
            </a:pPr>
            <a:r>
              <a:rPr lang="en-GB" sz="1200" dirty="0" smtClean="0"/>
              <a:t>c. 72K homes</a:t>
            </a:r>
          </a:p>
          <a:p>
            <a:pPr lvl="0">
              <a:buNone/>
            </a:pPr>
            <a:r>
              <a:rPr lang="en-GB" sz="1200" dirty="0" smtClean="0"/>
              <a:t>c.£236m</a:t>
            </a:r>
          </a:p>
          <a:p>
            <a:pPr lvl="0">
              <a:buNone/>
            </a:pPr>
            <a:r>
              <a:rPr lang="en-GB" sz="1200" dirty="0" smtClean="0"/>
              <a:t>. </a:t>
            </a:r>
            <a:endParaRPr lang="en-GB" sz="1200" dirty="0"/>
          </a:p>
          <a:p>
            <a:pPr marL="0" lvl="0" indent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922000" y="3176482"/>
            <a:ext cx="2332200" cy="14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 b="1" dirty="0" smtClean="0"/>
              <a:t>HIF Forward Funding</a:t>
            </a:r>
            <a:endParaRPr lang="en" b="1" dirty="0"/>
          </a:p>
          <a:p>
            <a:pPr lvl="0">
              <a:buNone/>
            </a:pPr>
            <a:r>
              <a:rPr lang="en-GB" sz="1200" dirty="0"/>
              <a:t>South West </a:t>
            </a:r>
            <a:r>
              <a:rPr lang="en-GB" sz="1200" dirty="0" smtClean="0"/>
              <a:t>FF </a:t>
            </a:r>
            <a:r>
              <a:rPr lang="en-GB" sz="1200" dirty="0"/>
              <a:t>successful</a:t>
            </a:r>
          </a:p>
          <a:p>
            <a:pPr lvl="0">
              <a:buNone/>
            </a:pPr>
            <a:r>
              <a:rPr lang="en-GB" sz="1200" dirty="0"/>
              <a:t>bids:</a:t>
            </a:r>
          </a:p>
          <a:p>
            <a:pPr lvl="0">
              <a:buNone/>
            </a:pPr>
            <a:r>
              <a:rPr lang="en-GB" sz="1200" dirty="0"/>
              <a:t>c. </a:t>
            </a:r>
            <a:r>
              <a:rPr lang="en-GB" sz="1200" dirty="0" smtClean="0"/>
              <a:t>140K </a:t>
            </a:r>
            <a:r>
              <a:rPr lang="en-GB" sz="1200" dirty="0"/>
              <a:t>homes</a:t>
            </a:r>
          </a:p>
          <a:p>
            <a:pPr lvl="0">
              <a:buNone/>
            </a:pPr>
            <a:r>
              <a:rPr lang="en-GB" sz="1200" dirty="0"/>
              <a:t>c</a:t>
            </a:r>
            <a:r>
              <a:rPr lang="en-GB" sz="1200" dirty="0" smtClean="0"/>
              <a:t>.£1,473m</a:t>
            </a:r>
            <a:endParaRPr lang="en-GB" sz="1200" dirty="0"/>
          </a:p>
        </p:txBody>
      </p:sp>
      <p:sp>
        <p:nvSpPr>
          <p:cNvPr id="287" name="Shape 287"/>
          <p:cNvSpPr txBox="1">
            <a:spLocks noGrp="1"/>
          </p:cNvSpPr>
          <p:nvPr>
            <p:ph type="body" idx="2"/>
          </p:nvPr>
        </p:nvSpPr>
        <p:spPr>
          <a:xfrm>
            <a:off x="3373776" y="3176482"/>
            <a:ext cx="2332200" cy="14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 b="1" dirty="0" smtClean="0"/>
              <a:t>Land Acquistions</a:t>
            </a:r>
            <a:endParaRPr lang="en" b="1" dirty="0"/>
          </a:p>
          <a:p>
            <a:pPr lvl="0">
              <a:buNone/>
            </a:pPr>
            <a:r>
              <a:rPr lang="en-GB" sz="1200" dirty="0" smtClean="0"/>
              <a:t>Active pipeline of future land</a:t>
            </a:r>
          </a:p>
          <a:p>
            <a:pPr lvl="0">
              <a:buNone/>
            </a:pPr>
            <a:r>
              <a:rPr lang="en-GB" sz="1200" dirty="0" smtClean="0"/>
              <a:t>acquisitions currently being</a:t>
            </a:r>
          </a:p>
          <a:p>
            <a:pPr lvl="0">
              <a:buNone/>
            </a:pPr>
            <a:r>
              <a:rPr lang="en-GB" sz="1200" dirty="0"/>
              <a:t>p</a:t>
            </a:r>
            <a:r>
              <a:rPr lang="en-GB" sz="1200" dirty="0" smtClean="0"/>
              <a:t>ursued by Public Sector</a:t>
            </a:r>
          </a:p>
          <a:p>
            <a:pPr lvl="0">
              <a:buNone/>
            </a:pPr>
            <a:r>
              <a:rPr lang="en-GB" sz="1200" dirty="0" smtClean="0"/>
              <a:t>Land and Accelerated</a:t>
            </a:r>
          </a:p>
          <a:p>
            <a:pPr lvl="0">
              <a:buNone/>
            </a:pPr>
            <a:r>
              <a:rPr lang="en-GB" sz="1200" dirty="0" smtClean="0"/>
              <a:t>Delivery Teams</a:t>
            </a:r>
            <a:endParaRPr lang="en-GB" sz="1200" dirty="0"/>
          </a:p>
        </p:txBody>
      </p:sp>
      <p:sp>
        <p:nvSpPr>
          <p:cNvPr id="288" name="Shape 288"/>
          <p:cNvSpPr txBox="1">
            <a:spLocks noGrp="1"/>
          </p:cNvSpPr>
          <p:nvPr>
            <p:ph type="body" idx="3"/>
          </p:nvPr>
        </p:nvSpPr>
        <p:spPr>
          <a:xfrm>
            <a:off x="5825552" y="3176482"/>
            <a:ext cx="2332200" cy="14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 b="1" dirty="0" smtClean="0"/>
              <a:t>LAAC</a:t>
            </a:r>
          </a:p>
          <a:p>
            <a:pPr lvl="0">
              <a:buNone/>
            </a:pPr>
            <a:r>
              <a:rPr lang="en" sz="1200" dirty="0"/>
              <a:t>Supporting and </a:t>
            </a:r>
            <a:r>
              <a:rPr lang="en" sz="1200" dirty="0" smtClean="0"/>
              <a:t>developing</a:t>
            </a:r>
          </a:p>
          <a:p>
            <a:pPr lvl="0">
              <a:buNone/>
            </a:pPr>
            <a:r>
              <a:rPr lang="en" sz="1200" dirty="0" smtClean="0"/>
              <a:t>LAAC </a:t>
            </a:r>
            <a:r>
              <a:rPr lang="en" sz="1200" dirty="0"/>
              <a:t>offer to SW LAs (</a:t>
            </a:r>
            <a:r>
              <a:rPr lang="en" sz="1200" dirty="0" smtClean="0"/>
              <a:t>subject</a:t>
            </a:r>
          </a:p>
          <a:p>
            <a:pPr lvl="0">
              <a:buNone/>
            </a:pPr>
            <a:r>
              <a:rPr lang="en" sz="1200" dirty="0" smtClean="0"/>
              <a:t>to </a:t>
            </a:r>
            <a:r>
              <a:rPr lang="en" sz="1200" dirty="0"/>
              <a:t>contract</a:t>
            </a:r>
            <a:r>
              <a:rPr lang="en" sz="1200" dirty="0" smtClean="0"/>
              <a:t>):</a:t>
            </a:r>
            <a:endParaRPr lang="en" sz="1200" dirty="0"/>
          </a:p>
          <a:p>
            <a:pPr lvl="0">
              <a:buNone/>
            </a:pPr>
            <a:r>
              <a:rPr lang="en-GB" sz="1200" dirty="0" smtClean="0"/>
              <a:t>33 sites</a:t>
            </a:r>
            <a:endParaRPr lang="en-GB" sz="1200" dirty="0"/>
          </a:p>
          <a:p>
            <a:pPr lvl="0">
              <a:buNone/>
            </a:pPr>
            <a:r>
              <a:rPr lang="en-GB" sz="1200" dirty="0" smtClean="0"/>
              <a:t>c.5.5K homes</a:t>
            </a:r>
          </a:p>
          <a:p>
            <a:pPr lvl="0">
              <a:buNone/>
            </a:pPr>
            <a:r>
              <a:rPr lang="en-GB" sz="1200" dirty="0" smtClean="0"/>
              <a:t>c. £70m funding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536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ctrTitle" idx="4294967295"/>
          </p:nvPr>
        </p:nvSpPr>
        <p:spPr>
          <a:xfrm>
            <a:off x="972175" y="648000"/>
            <a:ext cx="7199700" cy="89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FFFFF"/>
                </a:solidFill>
              </a:rPr>
              <a:t>AHP targets 2018-19</a:t>
            </a:r>
            <a:br>
              <a:rPr lang="en" sz="4800" dirty="0" smtClean="0">
                <a:solidFill>
                  <a:srgbClr val="FFFFFF"/>
                </a:solidFill>
              </a:rPr>
            </a:br>
            <a:r>
              <a:rPr lang="en" sz="1000" dirty="0" smtClean="0">
                <a:solidFill>
                  <a:srgbClr val="FFFFFF"/>
                </a:solidFill>
              </a:rPr>
              <a:t/>
            </a:r>
            <a:br>
              <a:rPr lang="en" sz="1000" dirty="0" smtClean="0">
                <a:solidFill>
                  <a:srgbClr val="FFFFFF"/>
                </a:solidFill>
              </a:rPr>
            </a:br>
            <a:r>
              <a:rPr lang="en" sz="4800" dirty="0" smtClean="0">
                <a:solidFill>
                  <a:srgbClr val="FFFFFF"/>
                </a:solidFill>
              </a:rPr>
              <a:t>£100m investment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ctrTitle" idx="4294967295"/>
          </p:nvPr>
        </p:nvSpPr>
        <p:spPr>
          <a:xfrm>
            <a:off x="972175" y="3276894"/>
            <a:ext cx="7199700" cy="89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FFFFF"/>
                </a:solidFill>
              </a:rPr>
              <a:t>5,200 completions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ctrTitle" idx="4294967295"/>
          </p:nvPr>
        </p:nvSpPr>
        <p:spPr>
          <a:xfrm>
            <a:off x="972175" y="2396930"/>
            <a:ext cx="7199700" cy="89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FFFFF"/>
                </a:solidFill>
              </a:rPr>
              <a:t>3,500 starts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61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ctrTitle" idx="4294967295"/>
          </p:nvPr>
        </p:nvSpPr>
        <p:spPr>
          <a:xfrm>
            <a:off x="972175" y="648000"/>
            <a:ext cx="7199700" cy="89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FFFFF"/>
                </a:solidFill>
              </a:rPr>
              <a:t>Land targets 2018-19: </a:t>
            </a:r>
            <a:br>
              <a:rPr lang="en" sz="4800" dirty="0" smtClean="0">
                <a:solidFill>
                  <a:srgbClr val="FFFFFF"/>
                </a:solidFill>
              </a:rPr>
            </a:br>
            <a:r>
              <a:rPr lang="en" sz="1000" dirty="0">
                <a:solidFill>
                  <a:srgbClr val="FFFFFF"/>
                </a:solidFill>
              </a:rPr>
              <a:t/>
            </a:r>
            <a:br>
              <a:rPr lang="en" sz="1000" dirty="0">
                <a:solidFill>
                  <a:srgbClr val="FFFFFF"/>
                </a:solidFill>
              </a:rPr>
            </a:br>
            <a:r>
              <a:rPr lang="en" sz="4800" dirty="0" smtClean="0">
                <a:solidFill>
                  <a:srgbClr val="FFFFFF"/>
                </a:solidFill>
              </a:rPr>
              <a:t>1,298 starts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ctrTitle" idx="4294967295"/>
          </p:nvPr>
        </p:nvSpPr>
        <p:spPr>
          <a:xfrm>
            <a:off x="972175" y="3219822"/>
            <a:ext cx="7199700" cy="89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FFFFF"/>
                </a:solidFill>
              </a:rPr>
              <a:t>Achieve Planning on 38 sites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ctrTitle" idx="4294967295"/>
          </p:nvPr>
        </p:nvSpPr>
        <p:spPr>
          <a:xfrm>
            <a:off x="972175" y="2396930"/>
            <a:ext cx="7199700" cy="89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FFFFF"/>
                </a:solidFill>
              </a:rPr>
              <a:t>858 completions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42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3568" y="1419622"/>
            <a:ext cx="7754456" cy="324036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1600" dirty="0" smtClean="0"/>
              <a:t>We have </a:t>
            </a:r>
            <a:r>
              <a:rPr lang="en-GB" sz="1600" b="1" dirty="0"/>
              <a:t>huge opportunities to use the additional funding and planning reforms </a:t>
            </a:r>
            <a:r>
              <a:rPr lang="en-GB" sz="1600" dirty="0"/>
              <a:t>outlined in the Budget to ensure that:</a:t>
            </a:r>
          </a:p>
          <a:p>
            <a:endParaRPr lang="en-GB" sz="1600" dirty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GB" sz="1600" dirty="0"/>
              <a:t>there is more land for housing, 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GB" sz="1600" dirty="0"/>
              <a:t>there is further investment in infrastructure,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GB" sz="1600" dirty="0"/>
              <a:t>homes get built on the land as soon as possible,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GB" sz="1600" dirty="0"/>
              <a:t>new entrants are supported into the </a:t>
            </a:r>
            <a:r>
              <a:rPr lang="en-GB" sz="1600" dirty="0" smtClean="0"/>
              <a:t>market, including SMEs,</a:t>
            </a:r>
            <a:endParaRPr lang="en-GB" sz="1600" dirty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GB" sz="1600" dirty="0"/>
              <a:t>brownfield sites are transformed,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GB" sz="1600" dirty="0"/>
              <a:t>we deliver the future Community Housing Fund (CHF), and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GB" sz="1600" dirty="0"/>
              <a:t>we support Government’s commitment to halve rough sleeping by 2022.</a:t>
            </a:r>
          </a:p>
          <a:p>
            <a:pPr algn="ctr">
              <a:buNone/>
            </a:pPr>
            <a:endParaRPr lang="en-GB" sz="1600" b="1" dirty="0" smtClean="0"/>
          </a:p>
          <a:p>
            <a:pPr algn="ctr">
              <a:buNone/>
            </a:pPr>
            <a:r>
              <a:rPr lang="en-GB" sz="1600" b="1" dirty="0" smtClean="0"/>
              <a:t>We </a:t>
            </a:r>
            <a:r>
              <a:rPr lang="en-GB" sz="1600" b="1" dirty="0"/>
              <a:t>need to </a:t>
            </a:r>
            <a:r>
              <a:rPr lang="en-GB" sz="1600" b="1" dirty="0" smtClean="0"/>
              <a:t> explore </a:t>
            </a:r>
            <a:r>
              <a:rPr lang="en-GB" sz="1600" b="1" dirty="0"/>
              <a:t>new ways to deliver with ambitious </a:t>
            </a:r>
            <a:r>
              <a:rPr lang="en-GB" sz="1600" b="1" dirty="0" smtClean="0"/>
              <a:t>new partners </a:t>
            </a:r>
            <a:r>
              <a:rPr lang="en-GB" sz="1600" b="1" dirty="0"/>
              <a:t>and </a:t>
            </a:r>
            <a:r>
              <a:rPr lang="en-GB" sz="1600" b="1" dirty="0" smtClean="0"/>
              <a:t>clients – and community led housing is a big part of that.</a:t>
            </a:r>
            <a:endParaRPr lang="en-GB" sz="1600" b="1" dirty="0"/>
          </a:p>
          <a:p>
            <a:pPr marL="0" lvl="0" indent="0" rtl="0">
              <a:spcBef>
                <a:spcPts val="0"/>
              </a:spcBef>
              <a:buNone/>
            </a:pPr>
            <a:endParaRPr lang="en" sz="1600" dirty="0"/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11560" y="555526"/>
            <a:ext cx="7250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does this mean for community led housing……</a:t>
            </a:r>
            <a:endParaRPr lang="en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369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987574"/>
            <a:ext cx="7772400" cy="289856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solidFill>
                  <a:schemeClr val="bg2"/>
                </a:solidFill>
              </a:rPr>
              <a:t>Community Led Housing</a:t>
            </a:r>
            <a:endParaRPr lang="en" dirty="0">
              <a:solidFill>
                <a:schemeClr val="bg2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31 July 2018</a:t>
            </a:r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85343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400" i="1" dirty="0" smtClean="0">
                <a:solidFill>
                  <a:schemeClr val="bg2"/>
                </a:solidFill>
                <a:latin typeface="Raleway ExtraBold" panose="020B0604020202020204" charset="0"/>
              </a:rPr>
              <a:t>Peter Jones</a:t>
            </a:r>
          </a:p>
          <a:p>
            <a:r>
              <a:rPr lang="en-GB" sz="2800" i="1" dirty="0" smtClean="0">
                <a:solidFill>
                  <a:schemeClr val="bg2"/>
                </a:solidFill>
                <a:latin typeface="Raleway ExtraBold" panose="020B0604020202020204" charset="0"/>
              </a:rPr>
              <a:t>Head of Affordable Housing - SW</a:t>
            </a:r>
            <a:endParaRPr lang="en-GB" sz="2800" i="1" dirty="0">
              <a:solidFill>
                <a:schemeClr val="bg2"/>
              </a:solidFill>
              <a:latin typeface="Raleway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3568" y="915566"/>
            <a:ext cx="7754456" cy="158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dirty="0"/>
          </a:p>
          <a:p>
            <a:pPr marL="0" lvl="0" indent="0" rtl="0">
              <a:spcBef>
                <a:spcPts val="0"/>
              </a:spcBef>
              <a:buNone/>
            </a:pPr>
            <a:endParaRPr lang="en" sz="1600" dirty="0"/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39552" y="483518"/>
            <a:ext cx="7250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Community Housing Fund phase 1 – objectives and key features</a:t>
            </a:r>
            <a:br>
              <a:rPr lang="en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4" name="TextBox 3"/>
          <p:cNvSpPr txBox="1"/>
          <p:nvPr/>
        </p:nvSpPr>
        <p:spPr>
          <a:xfrm>
            <a:off x="529956" y="4155926"/>
            <a:ext cx="79624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600" dirty="0" smtClean="0">
              <a:solidFill>
                <a:schemeClr val="bg2"/>
              </a:solidFill>
              <a:latin typeface="Raleway" panose="020B0604020202020204" charset="0"/>
            </a:endParaRPr>
          </a:p>
          <a:p>
            <a:pPr algn="ctr"/>
            <a:r>
              <a:rPr lang="en-GB" sz="1600" b="1" dirty="0" smtClean="0">
                <a:solidFill>
                  <a:schemeClr val="bg2"/>
                </a:solidFill>
                <a:latin typeface="Raleway" panose="020B0604020202020204" charset="0"/>
              </a:rPr>
              <a:t>How can we work together to develop an investment pipeline?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9956" y="1491630"/>
            <a:ext cx="7786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Raleway" panose="020B0604020202020204" charset="0"/>
              </a:rPr>
              <a:t>To increase housing supply in England by increasing the number of additional homes delivered by the community led </a:t>
            </a:r>
            <a:r>
              <a:rPr lang="en-GB" sz="1800" dirty="0" smtClean="0">
                <a:latin typeface="Raleway" panose="020B0604020202020204" charset="0"/>
              </a:rPr>
              <a:t>sector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endParaRPr lang="en-GB" sz="1800" dirty="0">
              <a:latin typeface="Raleway" panose="020B0604020202020204" charset="0"/>
            </a:endParaRP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Raleway" panose="020B0604020202020204" charset="0"/>
              </a:rPr>
              <a:t>To provide housing that is affordable at local income levels and remains so in perpetuity, </a:t>
            </a:r>
            <a:endParaRPr lang="en-GB" sz="1800" dirty="0" smtClean="0">
              <a:latin typeface="Raleway" panose="020B0604020202020204" charset="0"/>
            </a:endParaRPr>
          </a:p>
          <a:p>
            <a:pPr lvl="2"/>
            <a:endParaRPr lang="en-GB" sz="1800" dirty="0">
              <a:latin typeface="Raleway" panose="020B0604020202020204" charset="0"/>
            </a:endParaRP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Raleway" panose="020B0604020202020204" charset="0"/>
              </a:rPr>
              <a:t>To deliver a lasting legacy in the form of an effective and financially self-sustaining community-led body of expertise within the house building industry in England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7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3568" y="915566"/>
            <a:ext cx="7754456" cy="158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dirty="0"/>
          </a:p>
          <a:p>
            <a:pPr marL="0" lvl="0" indent="0" rtl="0">
              <a:spcBef>
                <a:spcPts val="0"/>
              </a:spcBef>
              <a:buNone/>
            </a:pPr>
            <a:endParaRPr lang="en" sz="1600" dirty="0"/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39552" y="483518"/>
            <a:ext cx="7250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Community Housing Fund phase 1 – objectives and key features</a:t>
            </a:r>
            <a:br>
              <a:rPr lang="en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4" name="TextBox 3"/>
          <p:cNvSpPr txBox="1"/>
          <p:nvPr/>
        </p:nvSpPr>
        <p:spPr>
          <a:xfrm>
            <a:off x="529956" y="4155926"/>
            <a:ext cx="79624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600" dirty="0" smtClean="0">
              <a:solidFill>
                <a:schemeClr val="bg2"/>
              </a:solidFill>
              <a:latin typeface="Raleway" panose="020B0604020202020204" charset="0"/>
            </a:endParaRPr>
          </a:p>
          <a:p>
            <a:pPr algn="ctr"/>
            <a:r>
              <a:rPr lang="en-GB" sz="1600" b="1" dirty="0" smtClean="0">
                <a:solidFill>
                  <a:schemeClr val="bg2"/>
                </a:solidFill>
                <a:latin typeface="Raleway" panose="020B0604020202020204" charset="0"/>
              </a:rPr>
              <a:t>How can we work together to develop an investment pipeline?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9027"/>
              </p:ext>
            </p:extLst>
          </p:nvPr>
        </p:nvGraphicFramePr>
        <p:xfrm>
          <a:off x="766771" y="1491630"/>
          <a:ext cx="7488832" cy="3420860"/>
        </p:xfrm>
        <a:graphic>
          <a:graphicData uri="http://schemas.openxmlformats.org/drawingml/2006/table">
            <a:tbl>
              <a:tblPr firstRow="1" firstCol="1" bandRow="1"/>
              <a:tblGrid>
                <a:gridCol w="1189295"/>
                <a:gridCol w="1691028"/>
                <a:gridCol w="2155592"/>
                <a:gridCol w="2452917"/>
              </a:tblGrid>
              <a:tr h="181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 </a:t>
                      </a:r>
                    </a:p>
                  </a:txBody>
                  <a:tcPr marL="5826" marR="5826" marT="5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Project related revenue</a:t>
                      </a:r>
                    </a:p>
                  </a:txBody>
                  <a:tcPr marL="5826" marR="5826" marT="5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Infrastructure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LA capacity building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628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Who can bid?</a:t>
                      </a:r>
                    </a:p>
                  </a:txBody>
                  <a:tcPr marL="5826" marR="5826" marT="5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Orgs that are, or intend to become,  a body corporate</a:t>
                      </a:r>
                    </a:p>
                  </a:txBody>
                  <a:tcPr marL="5826" marR="5826" marT="5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Local Authorities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Local Authorities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963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What will funding cover?</a:t>
                      </a:r>
                    </a:p>
                  </a:txBody>
                  <a:tcPr marL="5826" marR="5826" marT="5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Group capacity building, project specific professional fees and costs, incl feasibility and design work, planning application, business and project planning</a:t>
                      </a:r>
                    </a:p>
                  </a:txBody>
                  <a:tcPr marL="5826" marR="5826" marT="5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Associated capital infrastructure to open up sites for development, including access roads/roundabout, site remediation, flood attenuation, utilities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Capacity building activities and targeted support for community groups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88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Limits on payments?</a:t>
                      </a:r>
                    </a:p>
                  </a:txBody>
                  <a:tcPr marL="5826" marR="5826" marT="5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No strict limit, but group must contribute 10%.  To comply with de-minimus rule, total funding in 3 years to 2020 must not exceed 200,000 Euros</a:t>
                      </a:r>
                    </a:p>
                  </a:txBody>
                  <a:tcPr marL="5826" marR="5826" marT="5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No strict limit, but not 100%.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No strict limit, but not 100%.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7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Time limits</a:t>
                      </a:r>
                    </a:p>
                  </a:txBody>
                  <a:tcPr marL="5826" marR="5826" marT="5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All payment milestones reached by 31.3.20</a:t>
                      </a:r>
                    </a:p>
                  </a:txBody>
                  <a:tcPr marL="5826" marR="5826" marT="5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All payment milestones reached by 31.3.20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All payment milestones reached by 31.3.20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1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Need to be RP?</a:t>
                      </a:r>
                    </a:p>
                  </a:txBody>
                  <a:tcPr marL="5826" marR="5826" marT="5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no</a:t>
                      </a:r>
                    </a:p>
                  </a:txBody>
                  <a:tcPr marL="5826" marR="5826" marT="58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no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no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ctrTitle" idx="4294967295"/>
          </p:nvPr>
        </p:nvSpPr>
        <p:spPr>
          <a:xfrm>
            <a:off x="972175" y="648000"/>
            <a:ext cx="7199700" cy="89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FFFFF"/>
                </a:solidFill>
              </a:rPr>
              <a:t>How to bid?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ctrTitle" idx="4294967295"/>
          </p:nvPr>
        </p:nvSpPr>
        <p:spPr>
          <a:xfrm>
            <a:off x="971600" y="2139702"/>
            <a:ext cx="7199700" cy="89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www.gov.uk/government/collections/community-housing-fund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754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3568" y="915566"/>
            <a:ext cx="7754456" cy="158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dirty="0"/>
          </a:p>
          <a:p>
            <a:pPr marL="0" lvl="0" indent="0" rtl="0">
              <a:spcBef>
                <a:spcPts val="0"/>
              </a:spcBef>
              <a:buNone/>
            </a:pPr>
            <a:endParaRPr lang="en" sz="1600" dirty="0"/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67544" y="843558"/>
            <a:ext cx="7250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Community Housing Fund – phase 2</a:t>
            </a:r>
            <a:br>
              <a:rPr lang="en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" name="Rectangle 1"/>
          <p:cNvSpPr/>
          <p:nvPr/>
        </p:nvSpPr>
        <p:spPr>
          <a:xfrm>
            <a:off x="467544" y="149163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bg2"/>
                </a:solidFill>
                <a:latin typeface="Raleway" panose="020B0604020202020204" charset="0"/>
              </a:rPr>
              <a:t>Currently under development:</a:t>
            </a:r>
          </a:p>
          <a:p>
            <a:endParaRPr lang="en-GB" sz="1600" dirty="0" smtClean="0">
              <a:solidFill>
                <a:schemeClr val="bg2"/>
              </a:solidFill>
              <a:latin typeface="Raleway" panose="020B0604020202020204" charset="0"/>
            </a:endParaRPr>
          </a:p>
          <a:p>
            <a:r>
              <a:rPr lang="en-GB" sz="1600" dirty="0" smtClean="0">
                <a:solidFill>
                  <a:schemeClr val="bg2"/>
                </a:solidFill>
                <a:latin typeface="Raleway" panose="020B0604020202020204" charset="0"/>
              </a:rPr>
              <a:t>Looking at ways to fund costs of affordable housing development</a:t>
            </a:r>
          </a:p>
          <a:p>
            <a:endParaRPr lang="en-GB" sz="1600" dirty="0">
              <a:solidFill>
                <a:schemeClr val="bg2"/>
              </a:solidFill>
              <a:latin typeface="Raleway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Raleway" panose="020B0604020202020204" charset="0"/>
              </a:rPr>
              <a:t>New forms of affordable housing, including those not currently funded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Raleway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Raleway" panose="020B0604020202020204" charset="0"/>
              </a:rPr>
              <a:t>How to combine with Affordable Homes Programme</a:t>
            </a:r>
          </a:p>
          <a:p>
            <a:endParaRPr lang="en-GB" sz="1600" dirty="0" smtClean="0">
              <a:solidFill>
                <a:schemeClr val="bg2"/>
              </a:solidFill>
              <a:latin typeface="Raleway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Raleway" panose="020B0604020202020204" charset="0"/>
              </a:rPr>
              <a:t>Registration, Registration, Registration….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2"/>
              </a:solidFill>
              <a:latin typeface="Raleway" panose="020B0604020202020204" charset="0"/>
            </a:endParaRPr>
          </a:p>
          <a:p>
            <a:endParaRPr lang="en-GB" sz="1600" dirty="0">
              <a:solidFill>
                <a:schemeClr val="bg2"/>
              </a:solidFill>
              <a:latin typeface="Raleway" panose="020B0604020202020204" charset="0"/>
            </a:endParaRPr>
          </a:p>
          <a:p>
            <a:endParaRPr lang="en-GB" sz="1600" dirty="0" smtClean="0">
              <a:solidFill>
                <a:schemeClr val="bg2"/>
              </a:solidFill>
              <a:latin typeface="Raleway" panose="020B0604020202020204" charset="0"/>
            </a:endParaRPr>
          </a:p>
          <a:p>
            <a:endParaRPr lang="en-GB" sz="1600" dirty="0">
              <a:solidFill>
                <a:schemeClr val="bg2"/>
              </a:solidFill>
              <a:latin typeface="Raleway" panose="020B0604020202020204" charset="0"/>
            </a:endParaRPr>
          </a:p>
          <a:p>
            <a:endParaRPr lang="en-GB" sz="1600" dirty="0">
              <a:solidFill>
                <a:schemeClr val="bg2"/>
              </a:solidFill>
              <a:latin typeface="Raleway" panose="020B0604020202020204" charset="0"/>
            </a:endParaRPr>
          </a:p>
          <a:p>
            <a:endParaRPr lang="en-GB" sz="1600" dirty="0" smtClean="0">
              <a:solidFill>
                <a:schemeClr val="bg2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539552" y="267494"/>
            <a:ext cx="7754456" cy="86409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600" b="1" dirty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Affordable homes programme </a:t>
            </a:r>
            <a:r>
              <a:rPr lang="en-GB" sz="1600" b="1" dirty="0"/>
              <a:t>open for bidding </a:t>
            </a:r>
            <a:r>
              <a:rPr lang="en-GB" sz="1600" dirty="0"/>
              <a:t>- funding available for a </a:t>
            </a:r>
            <a:r>
              <a:rPr lang="en-GB" sz="1600" b="1" dirty="0"/>
              <a:t>range of tenures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/>
              <a:t>Flexibility </a:t>
            </a:r>
            <a:r>
              <a:rPr lang="en-GB" sz="1600" dirty="0"/>
              <a:t>in </a:t>
            </a:r>
            <a:r>
              <a:rPr lang="en-GB" sz="1600" dirty="0" smtClean="0"/>
              <a:t>18/19 </a:t>
            </a:r>
            <a:r>
              <a:rPr lang="en-GB" sz="1600" dirty="0"/>
              <a:t>and beyond – using our land, collaboration and </a:t>
            </a:r>
            <a:r>
              <a:rPr lang="en-GB" sz="1600" dirty="0" smtClean="0"/>
              <a:t>encouraging new entrants and new partnerships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Relationships, networks, brokerage and promotion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Land!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Investment via Home Building Fund</a:t>
            </a:r>
          </a:p>
          <a:p>
            <a:pPr>
              <a:buNone/>
            </a:pPr>
            <a:endParaRPr lang="en-GB" sz="1600" b="1" dirty="0"/>
          </a:p>
          <a:p>
            <a:pPr>
              <a:buNone/>
            </a:pPr>
            <a:r>
              <a:rPr lang="en-GB" sz="1600" b="1" dirty="0" smtClean="0"/>
              <a:t>Key </a:t>
            </a:r>
            <a:r>
              <a:rPr lang="en-GB" sz="1600" b="1" dirty="0"/>
              <a:t>Message: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We want to promote community led development as an integral part of the development economy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We will use our networks, relationships and brokerage to support and promote the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By combining our funding, land and expertise we can support you</a:t>
            </a:r>
            <a:endParaRPr lang="en-GB" sz="1600" dirty="0"/>
          </a:p>
          <a:p>
            <a:pPr marL="0" lvl="0" indent="0" rtl="0">
              <a:spcBef>
                <a:spcPts val="0"/>
              </a:spcBef>
              <a:buNone/>
            </a:pPr>
            <a:endParaRPr lang="en" sz="1600" dirty="0"/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7250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GB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Other support available</a:t>
            </a:r>
            <a:endParaRPr lang="en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126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sp>
        <p:nvSpPr>
          <p:cNvPr id="364" name="Shape 364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9600" dirty="0" smtClean="0">
                <a:solidFill>
                  <a:srgbClr val="6C9DC6"/>
                </a:solidFill>
              </a:rPr>
              <a:t>Thanks</a:t>
            </a:r>
            <a:endParaRPr lang="en" sz="9600" dirty="0">
              <a:solidFill>
                <a:srgbClr val="6C9DC6"/>
              </a:solidFill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ubTitle" idx="4294967295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3600" b="1" dirty="0"/>
              <a:t>Any questions?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Get in touch if you’d like to talk in more detail. 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" sz="500" dirty="0"/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@HomesPJ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Peter.Jones@homesengland.gov.uk</a:t>
            </a:r>
            <a:endParaRPr lang="en" dirty="0"/>
          </a:p>
        </p:txBody>
      </p:sp>
      <p:sp>
        <p:nvSpPr>
          <p:cNvPr id="5" name="TextBox 4"/>
          <p:cNvSpPr txBox="1"/>
          <p:nvPr/>
        </p:nvSpPr>
        <p:spPr>
          <a:xfrm rot="19798059">
            <a:off x="2069438" y="2008363"/>
            <a:ext cx="512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55526"/>
            <a:ext cx="7772400" cy="1159800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bg2"/>
                </a:solidFill>
              </a:rPr>
              <a:t>What will I be talking </a:t>
            </a:r>
            <a:br>
              <a:rPr lang="en-GB" sz="4000" b="1" dirty="0" smtClean="0">
                <a:solidFill>
                  <a:schemeClr val="bg2"/>
                </a:solidFill>
              </a:rPr>
            </a:br>
            <a:r>
              <a:rPr lang="en-GB" sz="4000" b="1" dirty="0" smtClean="0">
                <a:solidFill>
                  <a:schemeClr val="bg2"/>
                </a:solidFill>
              </a:rPr>
              <a:t>about today?</a:t>
            </a:r>
            <a:endParaRPr lang="en-GB" sz="4000" b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779662"/>
            <a:ext cx="7772400" cy="2763783"/>
          </a:xfrm>
        </p:spPr>
        <p:txBody>
          <a:bodyPr/>
          <a:lstStyle/>
          <a:p>
            <a:endParaRPr lang="en-GB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2"/>
                </a:solidFill>
              </a:rPr>
              <a:t>Homes England – who we are, what we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2"/>
                </a:solidFill>
              </a:rPr>
              <a:t>Community Housing Fund Phase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2"/>
                </a:solidFill>
              </a:rPr>
              <a:t>Next steps</a:t>
            </a:r>
            <a:endParaRPr lang="en-GB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4000" dirty="0" smtClean="0"/>
              <a:t>Background – who are we?</a:t>
            </a:r>
            <a:endParaRPr lang="en" sz="4000"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22000" y="1885950"/>
            <a:ext cx="3866024" cy="3062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/>
            <a:r>
              <a:rPr lang="en-GB" dirty="0" smtClean="0"/>
              <a:t>We were first </a:t>
            </a:r>
            <a:r>
              <a:rPr lang="en-GB" dirty="0"/>
              <a:t>referenced in Government’s Housing White Paper in February 2017</a:t>
            </a:r>
          </a:p>
          <a:p>
            <a:pPr marL="457200" lvl="0" indent="-342900"/>
            <a:r>
              <a:rPr lang="en-GB" dirty="0" smtClean="0"/>
              <a:t>Chancellor </a:t>
            </a:r>
            <a:r>
              <a:rPr lang="en-GB" dirty="0"/>
              <a:t>Phillip Hammond </a:t>
            </a:r>
            <a:r>
              <a:rPr lang="en-GB" dirty="0" smtClean="0"/>
              <a:t>included us as </a:t>
            </a:r>
            <a:r>
              <a:rPr lang="en-GB" dirty="0"/>
              <a:t>part of the November 2017 budget</a:t>
            </a:r>
          </a:p>
          <a:p>
            <a:pPr marL="457200" lvl="0" indent="-342900"/>
            <a:r>
              <a:rPr lang="en-GB" dirty="0" smtClean="0"/>
              <a:t>We launched </a:t>
            </a:r>
            <a:r>
              <a:rPr lang="en-GB" dirty="0"/>
              <a:t>in January 2018 </a:t>
            </a:r>
            <a:r>
              <a:rPr lang="en-GB" dirty="0" smtClean="0"/>
              <a:t>by the Secretary of State</a:t>
            </a:r>
          </a:p>
          <a:p>
            <a:pPr marL="457200" lvl="0" indent="-342900"/>
            <a:r>
              <a:rPr lang="en-GB" dirty="0" smtClean="0"/>
              <a:t>It is more than just a name change!</a:t>
            </a:r>
            <a:endParaRPr lang="en-GB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11" name="Picture 2" descr="\\hca.local\wa\SPPR\Communications\Communications 2017-18\2. Marketing &amp; Engagement\Homes England\Content\Homes England logos\Homes England\DETAILED AW\Homes England_3282_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029409"/>
            <a:ext cx="2082197" cy="201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38712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3600" dirty="0" smtClean="0"/>
              <a:t>We have a </a:t>
            </a:r>
            <a:br>
              <a:rPr lang="en" sz="3600" dirty="0" smtClean="0"/>
            </a:br>
            <a:r>
              <a:rPr lang="e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big role </a:t>
            </a:r>
            <a:r>
              <a:rPr lang="en" sz="3600" dirty="0" smtClean="0"/>
              <a:t>to </a:t>
            </a:r>
            <a:br>
              <a:rPr lang="en" sz="3600" dirty="0" smtClean="0"/>
            </a:br>
            <a:r>
              <a:rPr lang="en" sz="3600" dirty="0" smtClean="0"/>
              <a:t>play</a:t>
            </a:r>
            <a:endParaRPr lang="en" sz="3600"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22000" y="2769575"/>
            <a:ext cx="3871200" cy="148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GB" dirty="0"/>
              <a:t>Our </a:t>
            </a:r>
            <a:r>
              <a:rPr lang="en-GB" dirty="0" smtClean="0"/>
              <a:t>investment </a:t>
            </a:r>
            <a:r>
              <a:rPr lang="en-GB" dirty="0"/>
              <a:t>in supply and </a:t>
            </a:r>
            <a:r>
              <a:rPr lang="en-GB" dirty="0" smtClean="0"/>
              <a:t>interventions </a:t>
            </a:r>
            <a:r>
              <a:rPr lang="en-GB" dirty="0"/>
              <a:t>in the market </a:t>
            </a:r>
            <a:r>
              <a:rPr lang="en-GB" dirty="0" smtClean="0"/>
              <a:t>will </a:t>
            </a:r>
            <a:r>
              <a:rPr lang="en-GB" dirty="0"/>
              <a:t>help deliver 300,000 homes a year by the middle of the next </a:t>
            </a:r>
            <a:r>
              <a:rPr lang="en-GB" dirty="0" smtClean="0"/>
              <a:t>decade.</a:t>
            </a:r>
            <a:endParaRPr lang="en" dirty="0"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50" y="987574"/>
            <a:ext cx="3360300" cy="316835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726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11560" y="1851670"/>
            <a:ext cx="7488832" cy="81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n-GB" dirty="0" smtClean="0"/>
              <a:t>We’re </a:t>
            </a:r>
            <a:r>
              <a:rPr lang="en-GB" dirty="0"/>
              <a:t>using our finance, land and expertise to get new homes built in ambitious places, demonstrating how government is prepared to intervene to unblock </a:t>
            </a:r>
            <a:r>
              <a:rPr lang="en-GB" dirty="0" smtClean="0"/>
              <a:t>development </a:t>
            </a:r>
            <a:r>
              <a:rPr lang="en-GB" dirty="0"/>
              <a:t>and help people and </a:t>
            </a:r>
            <a:r>
              <a:rPr lang="en-GB" dirty="0" smtClean="0"/>
              <a:t>businesses </a:t>
            </a:r>
            <a:r>
              <a:rPr lang="en-GB" dirty="0"/>
              <a:t>thrive.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827584" y="393990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/>
                </a:solidFill>
                <a:latin typeface="Raleway Light" panose="020B0604020202020204" charset="0"/>
              </a:rPr>
              <a:t>Nick Walkley</a:t>
            </a:r>
            <a:endParaRPr lang="en-GB" sz="1800" dirty="0">
              <a:solidFill>
                <a:schemeClr val="bg1"/>
              </a:solidFill>
              <a:latin typeface="Raleway Light" panose="020B0604020202020204" charset="0"/>
            </a:endParaRPr>
          </a:p>
          <a:p>
            <a:pPr algn="ctr"/>
            <a:r>
              <a:rPr lang="en-GB" sz="1800" dirty="0" smtClean="0">
                <a:solidFill>
                  <a:schemeClr val="bg1"/>
                </a:solidFill>
                <a:latin typeface="Raleway Light" panose="020B0604020202020204" charset="0"/>
              </a:rPr>
              <a:t>Chief Executive</a:t>
            </a:r>
            <a:endParaRPr lang="en-GB" sz="1800" dirty="0">
              <a:solidFill>
                <a:schemeClr val="bg1"/>
              </a:solidFill>
              <a:latin typeface="Raleway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 idx="4294967295"/>
          </p:nvPr>
        </p:nvSpPr>
        <p:spPr>
          <a:xfrm>
            <a:off x="657225" y="2931790"/>
            <a:ext cx="4754100" cy="1380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chemeClr val="bg1"/>
                </a:solidFill>
              </a:rPr>
              <a:t>To meet our goals, things will have to change. </a:t>
            </a:r>
            <a:br>
              <a:rPr lang="en" sz="3600" dirty="0" smtClean="0">
                <a:solidFill>
                  <a:schemeClr val="bg1"/>
                </a:solidFill>
              </a:rPr>
            </a:br>
            <a:r>
              <a:rPr lang="en" sz="3600" dirty="0">
                <a:solidFill>
                  <a:schemeClr val="bg1"/>
                </a:solidFill>
              </a:rPr>
              <a:t/>
            </a:r>
            <a:br>
              <a:rPr lang="en" sz="3600" dirty="0">
                <a:solidFill>
                  <a:schemeClr val="bg1"/>
                </a:solidFill>
              </a:rPr>
            </a:br>
            <a:r>
              <a:rPr lang="en" sz="3600" dirty="0" smtClean="0">
                <a:solidFill>
                  <a:schemeClr val="bg1"/>
                </a:solidFill>
              </a:rPr>
              <a:t/>
            </a:r>
            <a:br>
              <a:rPr lang="en" sz="3600" dirty="0" smtClean="0">
                <a:solidFill>
                  <a:schemeClr val="bg1"/>
                </a:solidFill>
              </a:rPr>
            </a:br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922000" y="891776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>What’s </a:t>
            </a:r>
            <a:r>
              <a:rPr lang="en" dirty="0" smtClean="0">
                <a:solidFill>
                  <a:srgbClr val="6C9DC6"/>
                </a:solidFill>
              </a:rPr>
              <a:t>different</a:t>
            </a:r>
            <a:r>
              <a:rPr lang="en" dirty="0" smtClean="0"/>
              <a:t>?</a:t>
            </a:r>
            <a:endParaRPr lang="en"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22000" y="2803500"/>
            <a:ext cx="2332200" cy="204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 dirty="0" smtClean="0"/>
              <a:t>Speed</a:t>
            </a:r>
            <a:endParaRPr lang="en" b="1" dirty="0"/>
          </a:p>
          <a:p>
            <a:pPr lvl="0">
              <a:buNone/>
            </a:pPr>
            <a:r>
              <a:rPr lang="en-GB" dirty="0"/>
              <a:t>We will act </a:t>
            </a:r>
            <a:r>
              <a:rPr lang="en-GB" dirty="0" smtClean="0"/>
              <a:t>differently</a:t>
            </a:r>
          </a:p>
          <a:p>
            <a:pPr lvl="0">
              <a:buNone/>
            </a:pPr>
            <a:r>
              <a:rPr lang="en-GB" dirty="0" smtClean="0"/>
              <a:t>from </a:t>
            </a:r>
            <a:r>
              <a:rPr lang="en-GB" dirty="0"/>
              <a:t>our predecessor </a:t>
            </a:r>
            <a:r>
              <a:rPr lang="en-GB" dirty="0" smtClean="0"/>
              <a:t>to</a:t>
            </a:r>
          </a:p>
          <a:p>
            <a:pPr lvl="0">
              <a:buNone/>
            </a:pPr>
            <a:r>
              <a:rPr lang="en-GB" dirty="0" smtClean="0"/>
              <a:t>accelerate </a:t>
            </a:r>
            <a:r>
              <a:rPr lang="en-GB" dirty="0"/>
              <a:t>the supply </a:t>
            </a:r>
            <a:r>
              <a:rPr lang="en-GB" dirty="0" smtClean="0"/>
              <a:t>of</a:t>
            </a:r>
          </a:p>
          <a:p>
            <a:pPr lvl="0">
              <a:buNone/>
            </a:pPr>
            <a:r>
              <a:rPr lang="en-GB" dirty="0" smtClean="0"/>
              <a:t>new </a:t>
            </a:r>
            <a:r>
              <a:rPr lang="en-GB" dirty="0"/>
              <a:t>homes and </a:t>
            </a:r>
            <a:r>
              <a:rPr lang="en-GB" dirty="0" smtClean="0"/>
              <a:t>address</a:t>
            </a:r>
          </a:p>
          <a:p>
            <a:pPr lvl="0">
              <a:buNone/>
            </a:pPr>
            <a:r>
              <a:rPr lang="en-GB" dirty="0" smtClean="0"/>
              <a:t>affordability issues.</a:t>
            </a:r>
            <a:endParaRPr lang="en" dirty="0"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3373776" y="2803500"/>
            <a:ext cx="2332200" cy="204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 dirty="0" smtClean="0"/>
              <a:t>Resources</a:t>
            </a:r>
            <a:endParaRPr lang="en" b="1" dirty="0"/>
          </a:p>
          <a:p>
            <a:pPr lvl="0">
              <a:buNone/>
            </a:pPr>
            <a:r>
              <a:rPr lang="en-GB" dirty="0"/>
              <a:t>We will use our </a:t>
            </a:r>
            <a:r>
              <a:rPr lang="en-GB" dirty="0" smtClean="0"/>
              <a:t>land,</a:t>
            </a:r>
          </a:p>
          <a:p>
            <a:pPr lvl="0">
              <a:buNone/>
            </a:pPr>
            <a:r>
              <a:rPr lang="en-GB" dirty="0" smtClean="0"/>
              <a:t>finance </a:t>
            </a:r>
            <a:r>
              <a:rPr lang="en-GB" dirty="0"/>
              <a:t>and expertise </a:t>
            </a:r>
            <a:r>
              <a:rPr lang="en-GB" dirty="0" smtClean="0"/>
              <a:t>to</a:t>
            </a:r>
          </a:p>
          <a:p>
            <a:pPr lvl="0">
              <a:buNone/>
            </a:pPr>
            <a:r>
              <a:rPr lang="en-GB" dirty="0" smtClean="0"/>
              <a:t>expand </a:t>
            </a:r>
            <a:r>
              <a:rPr lang="en-GB" dirty="0"/>
              <a:t>the delivery of </a:t>
            </a:r>
            <a:endParaRPr lang="en-GB" dirty="0" smtClean="0"/>
          </a:p>
          <a:p>
            <a:pPr lvl="0">
              <a:buNone/>
            </a:pPr>
            <a:r>
              <a:rPr lang="en-GB" dirty="0" smtClean="0"/>
              <a:t>affordable </a:t>
            </a:r>
            <a:r>
              <a:rPr lang="en-GB" dirty="0"/>
              <a:t>new </a:t>
            </a:r>
            <a:r>
              <a:rPr lang="en-GB" dirty="0" smtClean="0"/>
              <a:t>homes</a:t>
            </a:r>
          </a:p>
          <a:p>
            <a:pPr lvl="0">
              <a:buNone/>
            </a:pPr>
            <a:r>
              <a:rPr lang="en-GB" dirty="0" smtClean="0"/>
              <a:t>and </a:t>
            </a:r>
            <a:r>
              <a:rPr lang="en-GB" dirty="0"/>
              <a:t>connect </a:t>
            </a:r>
            <a:r>
              <a:rPr lang="en-GB" dirty="0" smtClean="0"/>
              <a:t>ambitious</a:t>
            </a:r>
          </a:p>
          <a:p>
            <a:pPr lvl="0">
              <a:buNone/>
            </a:pPr>
            <a:r>
              <a:rPr lang="en-GB" dirty="0" smtClean="0"/>
              <a:t>partners </a:t>
            </a:r>
            <a:r>
              <a:rPr lang="en-GB" dirty="0"/>
              <a:t>to </a:t>
            </a:r>
            <a:r>
              <a:rPr lang="en-GB" dirty="0" smtClean="0"/>
              <a:t>remove</a:t>
            </a:r>
          </a:p>
          <a:p>
            <a:pPr lvl="0">
              <a:buNone/>
            </a:pPr>
            <a:r>
              <a:rPr lang="en-GB" dirty="0" smtClean="0"/>
              <a:t>barriers </a:t>
            </a:r>
            <a:r>
              <a:rPr lang="en-GB" dirty="0"/>
              <a:t>to house </a:t>
            </a:r>
            <a:r>
              <a:rPr lang="en-GB" dirty="0" smtClean="0"/>
              <a:t>building.</a:t>
            </a:r>
            <a:endParaRPr lang="en-GB"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3"/>
          </p:nvPr>
        </p:nvSpPr>
        <p:spPr>
          <a:xfrm>
            <a:off x="5825552" y="2803500"/>
            <a:ext cx="2332200" cy="204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 dirty="0" smtClean="0"/>
              <a:t>Quality</a:t>
            </a:r>
            <a:endParaRPr lang="en" b="1" dirty="0"/>
          </a:p>
          <a:p>
            <a:pPr lvl="0">
              <a:buNone/>
            </a:pPr>
            <a:r>
              <a:rPr lang="en-GB" dirty="0"/>
              <a:t>We will take the lead </a:t>
            </a:r>
            <a:r>
              <a:rPr lang="en-GB" dirty="0" smtClean="0"/>
              <a:t>in</a:t>
            </a:r>
          </a:p>
          <a:p>
            <a:pPr lvl="0">
              <a:buNone/>
            </a:pPr>
            <a:r>
              <a:rPr lang="en-GB" dirty="0" smtClean="0"/>
              <a:t>delivering </a:t>
            </a:r>
            <a:r>
              <a:rPr lang="en-GB" dirty="0"/>
              <a:t>better </a:t>
            </a:r>
            <a:r>
              <a:rPr lang="en-GB" dirty="0" smtClean="0"/>
              <a:t>quality</a:t>
            </a:r>
          </a:p>
          <a:p>
            <a:pPr lvl="0">
              <a:buNone/>
            </a:pPr>
            <a:r>
              <a:rPr lang="en-GB" dirty="0" smtClean="0"/>
              <a:t>homes </a:t>
            </a:r>
            <a:r>
              <a:rPr lang="en-GB" dirty="0"/>
              <a:t>and great </a:t>
            </a:r>
            <a:r>
              <a:rPr lang="en-GB" dirty="0" smtClean="0"/>
              <a:t>places</a:t>
            </a:r>
          </a:p>
          <a:p>
            <a:pPr lvl="0">
              <a:buNone/>
            </a:pPr>
            <a:r>
              <a:rPr lang="en-GB" dirty="0" smtClean="0"/>
              <a:t>that </a:t>
            </a:r>
            <a:r>
              <a:rPr lang="en-GB" dirty="0"/>
              <a:t>set the bar high </a:t>
            </a:r>
            <a:r>
              <a:rPr lang="en-GB" dirty="0" smtClean="0"/>
              <a:t>for</a:t>
            </a:r>
          </a:p>
          <a:p>
            <a:pPr lvl="0">
              <a:buNone/>
            </a:pPr>
            <a:r>
              <a:rPr lang="en-GB" dirty="0" smtClean="0"/>
              <a:t>others.</a:t>
            </a:r>
            <a:endParaRPr lang="en-GB" dirty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34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922000" y="891776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>What’s </a:t>
            </a:r>
            <a:r>
              <a:rPr lang="en" dirty="0" smtClean="0">
                <a:solidFill>
                  <a:srgbClr val="6C9DC6"/>
                </a:solidFill>
              </a:rPr>
              <a:t>different</a:t>
            </a:r>
            <a:r>
              <a:rPr lang="en" dirty="0" smtClean="0"/>
              <a:t>?</a:t>
            </a:r>
            <a:endParaRPr lang="en"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22000" y="2803500"/>
            <a:ext cx="2332200" cy="204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 dirty="0" smtClean="0"/>
              <a:t>Bespoke approach</a:t>
            </a:r>
            <a:endParaRPr lang="en" b="1" dirty="0"/>
          </a:p>
          <a:p>
            <a:pPr lvl="0">
              <a:buNone/>
            </a:pPr>
            <a:r>
              <a:rPr lang="en-GB" dirty="0"/>
              <a:t>We will offer a </a:t>
            </a:r>
            <a:r>
              <a:rPr lang="en-GB" dirty="0" smtClean="0"/>
              <a:t>bespoke</a:t>
            </a:r>
          </a:p>
          <a:p>
            <a:pPr lvl="0">
              <a:buNone/>
            </a:pPr>
            <a:r>
              <a:rPr lang="en-GB" dirty="0" smtClean="0"/>
              <a:t>mix </a:t>
            </a:r>
            <a:r>
              <a:rPr lang="en-GB" dirty="0"/>
              <a:t>of direct capital </a:t>
            </a:r>
            <a:r>
              <a:rPr lang="en-GB" dirty="0" smtClean="0"/>
              <a:t>grant</a:t>
            </a:r>
          </a:p>
          <a:p>
            <a:pPr lvl="0">
              <a:buNone/>
            </a:pPr>
            <a:r>
              <a:rPr lang="en-GB" dirty="0" smtClean="0"/>
              <a:t>and </a:t>
            </a:r>
            <a:r>
              <a:rPr lang="en-GB" dirty="0"/>
              <a:t>financial </a:t>
            </a:r>
            <a:r>
              <a:rPr lang="en-GB" dirty="0" smtClean="0"/>
              <a:t>transactions</a:t>
            </a:r>
          </a:p>
          <a:p>
            <a:pPr lvl="0">
              <a:buNone/>
            </a:pPr>
            <a:r>
              <a:rPr lang="en-GB" dirty="0" smtClean="0"/>
              <a:t>to </a:t>
            </a:r>
            <a:r>
              <a:rPr lang="en-GB" dirty="0"/>
              <a:t>move </a:t>
            </a:r>
            <a:r>
              <a:rPr lang="en-GB" dirty="0" smtClean="0"/>
              <a:t>supply.</a:t>
            </a:r>
            <a:endParaRPr lang="en-GB" dirty="0"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3373776" y="2803500"/>
            <a:ext cx="2332200" cy="204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 dirty="0" smtClean="0"/>
              <a:t>Commercial</a:t>
            </a:r>
            <a:endParaRPr lang="en" b="1" dirty="0"/>
          </a:p>
          <a:p>
            <a:pPr lvl="0">
              <a:buNone/>
            </a:pPr>
            <a:r>
              <a:rPr lang="en-GB" dirty="0"/>
              <a:t>We will develop a </a:t>
            </a:r>
            <a:r>
              <a:rPr lang="en-GB" dirty="0" smtClean="0"/>
              <a:t>new</a:t>
            </a:r>
          </a:p>
          <a:p>
            <a:pPr lvl="0">
              <a:buNone/>
            </a:pPr>
            <a:r>
              <a:rPr lang="en-GB" dirty="0" smtClean="0"/>
              <a:t>commercial </a:t>
            </a:r>
            <a:r>
              <a:rPr lang="en-GB" dirty="0"/>
              <a:t>approach </a:t>
            </a:r>
            <a:r>
              <a:rPr lang="en-GB" dirty="0" smtClean="0"/>
              <a:t>to</a:t>
            </a:r>
          </a:p>
          <a:p>
            <a:pPr lvl="0">
              <a:buNone/>
            </a:pPr>
            <a:r>
              <a:rPr lang="en-GB" dirty="0" smtClean="0"/>
              <a:t>acquiring </a:t>
            </a:r>
            <a:r>
              <a:rPr lang="en-GB" dirty="0"/>
              <a:t>and </a:t>
            </a:r>
            <a:r>
              <a:rPr lang="en-GB" dirty="0" smtClean="0"/>
              <a:t>developing</a:t>
            </a:r>
          </a:p>
          <a:p>
            <a:pPr lvl="0">
              <a:buNone/>
            </a:pPr>
            <a:r>
              <a:rPr lang="en-GB" dirty="0" smtClean="0"/>
              <a:t>land </a:t>
            </a:r>
            <a:r>
              <a:rPr lang="en-GB" dirty="0"/>
              <a:t>in areas of </a:t>
            </a:r>
            <a:r>
              <a:rPr lang="en-GB" dirty="0" smtClean="0"/>
              <a:t>high</a:t>
            </a:r>
          </a:p>
          <a:p>
            <a:pPr lvl="0">
              <a:buNone/>
            </a:pPr>
            <a:r>
              <a:rPr lang="en-GB" dirty="0" smtClean="0"/>
              <a:t>demand.</a:t>
            </a:r>
            <a:endParaRPr lang="en-GB"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3"/>
          </p:nvPr>
        </p:nvSpPr>
        <p:spPr>
          <a:xfrm>
            <a:off x="5825552" y="2803500"/>
            <a:ext cx="2332200" cy="204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 dirty="0" smtClean="0"/>
              <a:t>Powers</a:t>
            </a:r>
            <a:endParaRPr lang="en" b="1" dirty="0"/>
          </a:p>
          <a:p>
            <a:pPr lvl="0">
              <a:buNone/>
            </a:pPr>
            <a:r>
              <a:rPr lang="en-GB" dirty="0"/>
              <a:t>If needed, we can </a:t>
            </a:r>
            <a:r>
              <a:rPr lang="en-GB" dirty="0" smtClean="0"/>
              <a:t>also</a:t>
            </a:r>
          </a:p>
          <a:p>
            <a:pPr lvl="0">
              <a:buNone/>
            </a:pPr>
            <a:r>
              <a:rPr lang="en-GB" dirty="0" smtClean="0"/>
              <a:t>use </a:t>
            </a:r>
            <a:r>
              <a:rPr lang="en-GB" dirty="0"/>
              <a:t>our planning </a:t>
            </a:r>
            <a:r>
              <a:rPr lang="en-GB" dirty="0" smtClean="0"/>
              <a:t>and</a:t>
            </a:r>
          </a:p>
          <a:p>
            <a:pPr lvl="0">
              <a:buNone/>
            </a:pPr>
            <a:r>
              <a:rPr lang="en-GB" dirty="0" smtClean="0"/>
              <a:t>compulsory purchase</a:t>
            </a:r>
          </a:p>
          <a:p>
            <a:pPr lvl="0">
              <a:buNone/>
            </a:pPr>
            <a:r>
              <a:rPr lang="en-GB" dirty="0" smtClean="0"/>
              <a:t>powers </a:t>
            </a:r>
            <a:r>
              <a:rPr lang="en-GB" dirty="0"/>
              <a:t>to help </a:t>
            </a:r>
            <a:r>
              <a:rPr lang="en-GB" dirty="0" smtClean="0"/>
              <a:t>willing</a:t>
            </a:r>
          </a:p>
          <a:p>
            <a:pPr lvl="0">
              <a:buNone/>
            </a:pPr>
            <a:r>
              <a:rPr lang="en-GB" dirty="0" smtClean="0"/>
              <a:t>partners </a:t>
            </a:r>
            <a:r>
              <a:rPr lang="en-GB" dirty="0"/>
              <a:t>build </a:t>
            </a:r>
            <a:r>
              <a:rPr lang="en-GB" dirty="0" smtClean="0"/>
              <a:t>more</a:t>
            </a:r>
          </a:p>
          <a:p>
            <a:pPr lvl="0">
              <a:buNone/>
            </a:pPr>
            <a:r>
              <a:rPr lang="en-GB" dirty="0" smtClean="0"/>
              <a:t>homes </a:t>
            </a:r>
            <a:r>
              <a:rPr lang="en-GB" dirty="0"/>
              <a:t>more </a:t>
            </a:r>
            <a:r>
              <a:rPr lang="en-GB" dirty="0" smtClean="0"/>
              <a:t>quickly.</a:t>
            </a:r>
            <a:endParaRPr lang="en-GB" dirty="0"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68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1385</Words>
  <Application>Microsoft Office PowerPoint</Application>
  <PresentationFormat>On-screen Show (16:9)</PresentationFormat>
  <Paragraphs>332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Raleway ExtraBold</vt:lpstr>
      <vt:lpstr>Wingdings</vt:lpstr>
      <vt:lpstr>Raleway Light</vt:lpstr>
      <vt:lpstr>Symbol</vt:lpstr>
      <vt:lpstr>Raleway</vt:lpstr>
      <vt:lpstr>Olivia template</vt:lpstr>
      <vt:lpstr>We are Homes England</vt:lpstr>
      <vt:lpstr>Community Led Housing</vt:lpstr>
      <vt:lpstr>What will I be talking  about today?</vt:lpstr>
      <vt:lpstr>Background – who are we?</vt:lpstr>
      <vt:lpstr>We have a  big role to  play</vt:lpstr>
      <vt:lpstr>PowerPoint Presentation</vt:lpstr>
      <vt:lpstr>To meet our goals, things will have to change.    </vt:lpstr>
      <vt:lpstr>What’s different?</vt:lpstr>
      <vt:lpstr>What’s different?</vt:lpstr>
      <vt:lpstr>We have three initial priorities</vt:lpstr>
      <vt:lpstr>We want to  disrupt the market</vt:lpstr>
      <vt:lpstr>Supporting new approaches</vt:lpstr>
      <vt:lpstr>PowerPoint Presentation</vt:lpstr>
      <vt:lpstr>PowerPoint Presentation</vt:lpstr>
      <vt:lpstr>PowerPoint Presentation</vt:lpstr>
      <vt:lpstr>Headlines in the South West</vt:lpstr>
      <vt:lpstr>AHP targets 2018-19  £100m investment</vt:lpstr>
      <vt:lpstr>Land targets 2018-19:   1,298 starts</vt:lpstr>
      <vt:lpstr>What does this mean for community led housing……</vt:lpstr>
      <vt:lpstr>Community Housing Fund phase 1 – objectives and key features </vt:lpstr>
      <vt:lpstr>Community Housing Fund phase 1 – objectives and key features </vt:lpstr>
      <vt:lpstr>How to bid?</vt:lpstr>
      <vt:lpstr>Community Housing Fund – phase 2 </vt:lpstr>
      <vt:lpstr>Other support available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Shaun Harley</dc:creator>
  <cp:lastModifiedBy>Peter Jones</cp:lastModifiedBy>
  <cp:revision>41</cp:revision>
  <dcterms:modified xsi:type="dcterms:W3CDTF">2018-07-27T07:39:34Z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ba800f05-d4ff-4514-ba41-ad80a50dd6ae</vt:lpwstr>
  </property>
  <property fmtid="{D5CDD505-2E9C-101B-9397-08002B2CF9AE}" pid="3" name="HCAGPMS">
    <vt:lpwstr>OFFICIAL</vt:lpwstr>
  </property>
</Properties>
</file>