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2" r:id="rId1"/>
  </p:sldMasterIdLst>
  <p:notesMasterIdLst>
    <p:notesMasterId r:id="rId16"/>
  </p:notesMasterIdLst>
  <p:sldIdLst>
    <p:sldId id="257" r:id="rId2"/>
    <p:sldId id="595" r:id="rId3"/>
    <p:sldId id="262" r:id="rId4"/>
    <p:sldId id="265" r:id="rId5"/>
    <p:sldId id="592" r:id="rId6"/>
    <p:sldId id="591" r:id="rId7"/>
    <p:sldId id="598" r:id="rId8"/>
    <p:sldId id="593" r:id="rId9"/>
    <p:sldId id="271" r:id="rId10"/>
    <p:sldId id="599" r:id="rId11"/>
    <p:sldId id="374" r:id="rId12"/>
    <p:sldId id="594" r:id="rId13"/>
    <p:sldId id="596" r:id="rId14"/>
    <p:sldId id="597"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B6FB8C-D907-413A-B84C-C31613D2C6AD}">
  <a:tblStyle styleId="{7DB6FB8C-D907-413A-B84C-C31613D2C6A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0165" autoAdjust="0"/>
  </p:normalViewPr>
  <p:slideViewPr>
    <p:cSldViewPr snapToGrid="0">
      <p:cViewPr varScale="1">
        <p:scale>
          <a:sx n="53" d="100"/>
          <a:sy n="53" d="100"/>
        </p:scale>
        <p:origin x="1684" y="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crncc.comms@nihr.ac.uk"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f8cc422ebd_0_37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f8cc422ebd_0_37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200" dirty="0">
                <a:solidFill>
                  <a:schemeClr val="dk1"/>
                </a:solidFill>
              </a:rPr>
              <a:t>These slides are for NIHR CRN staff to use when presenting at meetings and events. </a:t>
            </a:r>
            <a:br>
              <a:rPr lang="en-US" sz="1200" dirty="0">
                <a:solidFill>
                  <a:schemeClr val="dk1"/>
                </a:solidFill>
              </a:rPr>
            </a:br>
            <a:br>
              <a:rPr lang="en-US" sz="1200" dirty="0">
                <a:solidFill>
                  <a:schemeClr val="dk1"/>
                </a:solidFill>
              </a:rPr>
            </a:br>
            <a:r>
              <a:rPr lang="en-US" sz="1200" dirty="0">
                <a:solidFill>
                  <a:schemeClr val="dk1"/>
                </a:solidFill>
              </a:rPr>
              <a:t>They are not intended to be used as a whole presentation (although they could be), but are for staff to pick from, so they can tailor their presentation to their audience. </a:t>
            </a:r>
            <a:br>
              <a:rPr lang="en-US" sz="1200" dirty="0">
                <a:solidFill>
                  <a:schemeClr val="dk1"/>
                </a:solidFill>
              </a:rPr>
            </a:br>
            <a:br>
              <a:rPr lang="en-US" sz="1200" dirty="0">
                <a:solidFill>
                  <a:schemeClr val="dk1"/>
                </a:solidFill>
              </a:rPr>
            </a:br>
            <a:r>
              <a:rPr lang="en-US" sz="1200" dirty="0">
                <a:solidFill>
                  <a:schemeClr val="dk1"/>
                </a:solidFill>
              </a:rPr>
              <a:t>These general slides should be used alongside slides that have been produced specifically for meetings and events. There are empty slide templates at the bottom of the slide deck.</a:t>
            </a:r>
            <a:endParaRPr sz="18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200" dirty="0">
                <a:solidFill>
                  <a:schemeClr val="dk1"/>
                </a:solidFill>
              </a:rPr>
              <a:t>These slides were updated in October 2021.</a:t>
            </a:r>
            <a:endParaRPr sz="18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1200" dirty="0">
                <a:solidFill>
                  <a:schemeClr val="dk1"/>
                </a:solidFill>
              </a:rPr>
              <a:t>If you have any queries, please contact </a:t>
            </a:r>
            <a:r>
              <a:rPr lang="en-US" sz="1200" u="sng" dirty="0">
                <a:solidFill>
                  <a:schemeClr val="hlink"/>
                </a:solidFill>
                <a:hlinkClick r:id="rId3"/>
              </a:rPr>
              <a:t>crncc.comms@nihr.ac.uk</a:t>
            </a:r>
            <a:r>
              <a:rPr lang="en-US" sz="1200" dirty="0">
                <a:solidFill>
                  <a:schemeClr val="dk1"/>
                </a:solidFill>
              </a:rPr>
              <a:t>.</a:t>
            </a:r>
            <a:endParaRPr sz="1800" dirty="0">
              <a:solidFill>
                <a:schemeClr val="dk1"/>
              </a:solidFill>
            </a:endParaRPr>
          </a:p>
          <a:p>
            <a:pPr marL="0" lvl="0" indent="0" algn="l" rtl="0">
              <a:spcBef>
                <a:spcPts val="0"/>
              </a:spcBef>
              <a:spcAft>
                <a:spcPts val="0"/>
              </a:spcAft>
              <a:buNone/>
            </a:pPr>
            <a:endParaRPr dirty="0"/>
          </a:p>
        </p:txBody>
      </p:sp>
      <p:sp>
        <p:nvSpPr>
          <p:cNvPr id="304" name="Google Shape;304;gf8cc422ebd_0_37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Jess to present</a:t>
            </a:r>
          </a:p>
          <a:p>
            <a:pPr marL="158750" indent="0">
              <a:buNone/>
            </a:pPr>
            <a:endParaRPr lang="en-GB" dirty="0"/>
          </a:p>
          <a:p>
            <a:r>
              <a:rPr lang="en-GB" dirty="0"/>
              <a:t>To give a bit of background so that we’re all clear what we’re talking about with regards to ‘research’ – and that the NIHR related to health and social care.</a:t>
            </a:r>
          </a:p>
        </p:txBody>
      </p:sp>
    </p:spTree>
    <p:extLst>
      <p:ext uri="{BB962C8B-B14F-4D97-AF65-F5344CB8AC3E}">
        <p14:creationId xmlns:p14="http://schemas.microsoft.com/office/powerpoint/2010/main" val="1822791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f8cc422ebd_0_38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f8cc422ebd_0_38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8" name="Google Shape;378;gf8cc422ebd_0_38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f8cc422ebd_0_39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f8cc422ebd_0_39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slide outlines the Clinical Research Network's vision and purpose. </a:t>
            </a:r>
            <a:br>
              <a:rPr lang="en-US" dirty="0"/>
            </a:b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t>We believe that research should be integrated into everyone’s care plan as a core part of healthcare delivery, not as an add-on or afterthought.</a:t>
            </a:r>
            <a:br>
              <a:rPr lang="en-US" dirty="0"/>
            </a:br>
            <a:endParaRPr dirty="0"/>
          </a:p>
          <a:p>
            <a:pPr marL="171450" lvl="0" indent="-171450" algn="l" rtl="0">
              <a:spcBef>
                <a:spcPts val="0"/>
              </a:spcBef>
              <a:spcAft>
                <a:spcPts val="0"/>
              </a:spcAft>
              <a:buClr>
                <a:schemeClr val="dk1"/>
              </a:buClr>
              <a:buSzPts val="1200"/>
              <a:buFont typeface="Arial"/>
              <a:buChar char="•"/>
            </a:pPr>
            <a:r>
              <a:rPr lang="en-US" dirty="0"/>
              <a:t>Our purpose is to improve care, advance treatment and enhance the NHS service by embedding high quality research into every healthcare plan. </a:t>
            </a:r>
          </a:p>
          <a:p>
            <a:pPr marL="171450" lvl="0" indent="-171450" algn="l" rtl="0">
              <a:spcBef>
                <a:spcPts val="0"/>
              </a:spcBef>
              <a:spcAft>
                <a:spcPts val="0"/>
              </a:spcAft>
              <a:buClr>
                <a:schemeClr val="dk1"/>
              </a:buClr>
              <a:buSzPts val="1200"/>
              <a:buFont typeface="Arial"/>
              <a:buChar char="•"/>
            </a:pPr>
            <a:endParaRPr lang="en-US" dirty="0"/>
          </a:p>
          <a:p>
            <a:pPr marL="0" lvl="0" indent="0" algn="l" rtl="0">
              <a:spcBef>
                <a:spcPts val="0"/>
              </a:spcBef>
              <a:spcAft>
                <a:spcPts val="0"/>
              </a:spcAft>
              <a:buClr>
                <a:schemeClr val="dk1"/>
              </a:buClr>
              <a:buSzPts val="1200"/>
              <a:buFont typeface="Arial"/>
              <a:buNone/>
            </a:pPr>
            <a:r>
              <a:rPr lang="en-US" dirty="0"/>
              <a:t>Jess can then talk about the Biomedical Research Centre – slightly different type of research. Feeds into next slide looking at different NIHR infrastructure/</a:t>
            </a:r>
            <a:r>
              <a:rPr lang="en-US" dirty="0" err="1"/>
              <a:t>centres</a:t>
            </a:r>
            <a:r>
              <a:rPr lang="en-US" dirty="0"/>
              <a:t>, and that they all look at different types of research in different areas, but we all work to the NIHR mission.</a:t>
            </a:r>
            <a:endParaRPr dirty="0"/>
          </a:p>
        </p:txBody>
      </p:sp>
      <p:sp>
        <p:nvSpPr>
          <p:cNvPr id="435" name="Google Shape;435;gf8cc422ebd_0_39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Jess to present</a:t>
            </a:r>
          </a:p>
        </p:txBody>
      </p:sp>
    </p:spTree>
    <p:extLst>
      <p:ext uri="{BB962C8B-B14F-4D97-AF65-F5344CB8AC3E}">
        <p14:creationId xmlns:p14="http://schemas.microsoft.com/office/powerpoint/2010/main" val="324081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5383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f8cc422ebd_0_40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f8cc422ebd_0_40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slide outlines the 30 specialties that the NIHR CRN covers.</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The NIHR has widened its focus to include social care research that aims to improve the quality of life for users and carers through better social care provision and practice.</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The 30 specialties are managed by are managed via six Specialty Cluster Leads and Assistant Specialty Cluster Leads.</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Calibri"/>
              <a:buChar char="•"/>
            </a:pPr>
            <a:r>
              <a:rPr lang="en-US"/>
              <a:t>The NIHR Clinical Research Network (CRN) has convened the NIHR Covid-19 Understanding and Elimination-Trials Implementation Panel (CUE-TIP) Group to provide cross-specialty oversight for the delivery of studies relating to COVID-19. The group provides strategic clinical oversight across the entire COVID-19 Portfolio..</a:t>
            </a:r>
            <a:endParaRPr/>
          </a:p>
          <a:p>
            <a:pPr marL="0" lvl="0" indent="0" algn="l" rtl="0">
              <a:spcBef>
                <a:spcPts val="0"/>
              </a:spcBef>
              <a:spcAft>
                <a:spcPts val="0"/>
              </a:spcAft>
              <a:buNone/>
            </a:pPr>
            <a:endParaRPr/>
          </a:p>
        </p:txBody>
      </p:sp>
      <p:sp>
        <p:nvSpPr>
          <p:cNvPr id="540" name="Google Shape;540;gf8cc422ebd_0_40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Share these examples of ways that researchers are collaborating with VCSEs, and other ways that VCSEs can support people getting involved.</a:t>
            </a:r>
          </a:p>
        </p:txBody>
      </p:sp>
    </p:spTree>
    <p:extLst>
      <p:ext uri="{BB962C8B-B14F-4D97-AF65-F5344CB8AC3E}">
        <p14:creationId xmlns:p14="http://schemas.microsoft.com/office/powerpoint/2010/main" val="16469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Jess to present</a:t>
            </a:r>
          </a:p>
          <a:p>
            <a:endParaRPr lang="en-GB" dirty="0"/>
          </a:p>
          <a:p>
            <a:r>
              <a:rPr lang="en-GB" dirty="0"/>
              <a:t>Final slide – leaving people with an ask. Either to share there, or to take away and come back with (will provide contact info).</a:t>
            </a:r>
          </a:p>
        </p:txBody>
      </p:sp>
    </p:spTree>
    <p:extLst>
      <p:ext uri="{BB962C8B-B14F-4D97-AF65-F5344CB8AC3E}">
        <p14:creationId xmlns:p14="http://schemas.microsoft.com/office/powerpoint/2010/main" val="4214071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9"/>
        <p:cNvGrpSpPr/>
        <p:nvPr/>
      </p:nvGrpSpPr>
      <p:grpSpPr>
        <a:xfrm>
          <a:off x="0" y="0"/>
          <a:ext cx="0" cy="0"/>
          <a:chOff x="0" y="0"/>
          <a:chExt cx="0" cy="0"/>
        </a:xfrm>
      </p:grpSpPr>
      <p:pic>
        <p:nvPicPr>
          <p:cNvPr id="210" name="Google Shape;210;p34"/>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211" name="Google Shape;211;p34"/>
          <p:cNvPicPr preferRelativeResize="0"/>
          <p:nvPr/>
        </p:nvPicPr>
        <p:blipFill rotWithShape="1">
          <a:blip r:embed="rId3">
            <a:alphaModFix/>
          </a:blip>
          <a:srcRect r="6603" b="-36686"/>
          <a:stretch/>
        </p:blipFill>
        <p:spPr>
          <a:xfrm>
            <a:off x="301815" y="643582"/>
            <a:ext cx="8540382" cy="34289"/>
          </a:xfrm>
          <a:prstGeom prst="rect">
            <a:avLst/>
          </a:prstGeom>
          <a:noFill/>
          <a:ln>
            <a:noFill/>
          </a:ln>
        </p:spPr>
      </p:pic>
      <p:pic>
        <p:nvPicPr>
          <p:cNvPr id="212" name="Google Shape;212;p34"/>
          <p:cNvPicPr preferRelativeResize="0"/>
          <p:nvPr/>
        </p:nvPicPr>
        <p:blipFill rotWithShape="1">
          <a:blip r:embed="rId4">
            <a:alphaModFix/>
          </a:blip>
          <a:srcRect l="35446" b="23512"/>
          <a:stretch/>
        </p:blipFill>
        <p:spPr>
          <a:xfrm>
            <a:off x="0" y="3599630"/>
            <a:ext cx="1303021" cy="1543870"/>
          </a:xfrm>
          <a:prstGeom prst="rect">
            <a:avLst/>
          </a:prstGeom>
          <a:noFill/>
          <a:ln>
            <a:noFill/>
          </a:ln>
        </p:spPr>
      </p:pic>
      <p:pic>
        <p:nvPicPr>
          <p:cNvPr id="213" name="Google Shape;213;p34"/>
          <p:cNvPicPr preferRelativeResize="0"/>
          <p:nvPr/>
        </p:nvPicPr>
        <p:blipFill rotWithShape="1">
          <a:blip r:embed="rId5">
            <a:alphaModFix/>
          </a:blip>
          <a:srcRect/>
          <a:stretch/>
        </p:blipFill>
        <p:spPr>
          <a:xfrm rot="-5400000">
            <a:off x="7679417" y="1346996"/>
            <a:ext cx="1184399" cy="888299"/>
          </a:xfrm>
          <a:prstGeom prst="rect">
            <a:avLst/>
          </a:prstGeom>
          <a:noFill/>
          <a:ln>
            <a:noFill/>
          </a:ln>
        </p:spPr>
      </p:pic>
      <p:sp>
        <p:nvSpPr>
          <p:cNvPr id="214" name="Google Shape;214;p3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lt1"/>
              </a:buClr>
              <a:buSzPts val="4500"/>
              <a:buFont typeface="Lato"/>
              <a:buNone/>
              <a:defRPr sz="4500" b="1">
                <a:solidFill>
                  <a:schemeClr val="lt1"/>
                </a:solidFill>
                <a:latin typeface="Lato"/>
                <a:ea typeface="Lato"/>
                <a:cs typeface="Lato"/>
                <a:sym typeface="Lato"/>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5" name="Google Shape;215;p34"/>
          <p:cNvSpPr txBox="1">
            <a:spLocks noGrp="1"/>
          </p:cNvSpPr>
          <p:nvPr>
            <p:ph type="subTitle" idx="1"/>
          </p:nvPr>
        </p:nvSpPr>
        <p:spPr>
          <a:xfrm>
            <a:off x="1143000" y="2989646"/>
            <a:ext cx="6858000" cy="953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lt1"/>
              </a:buClr>
              <a:buSzPts val="1800"/>
              <a:buNone/>
              <a:defRPr sz="1800">
                <a:solidFill>
                  <a:schemeClr val="lt1"/>
                </a:solidFill>
              </a:defRPr>
            </a:lvl1pPr>
            <a:lvl2pPr lvl="1" algn="ctr" rtl="0">
              <a:lnSpc>
                <a:spcPct val="90000"/>
              </a:lnSpc>
              <a:spcBef>
                <a:spcPts val="400"/>
              </a:spcBef>
              <a:spcAft>
                <a:spcPts val="0"/>
              </a:spcAft>
              <a:buClr>
                <a:srgbClr val="3E3E3E"/>
              </a:buClr>
              <a:buSzPts val="1500"/>
              <a:buNone/>
              <a:defRPr sz="1500"/>
            </a:lvl2pPr>
            <a:lvl3pPr lvl="2" algn="ctr" rtl="0">
              <a:lnSpc>
                <a:spcPct val="90000"/>
              </a:lnSpc>
              <a:spcBef>
                <a:spcPts val="400"/>
              </a:spcBef>
              <a:spcAft>
                <a:spcPts val="0"/>
              </a:spcAft>
              <a:buClr>
                <a:srgbClr val="3E3E3E"/>
              </a:buClr>
              <a:buSzPts val="1400"/>
              <a:buNone/>
              <a:defRPr sz="1400"/>
            </a:lvl3pPr>
            <a:lvl4pPr lvl="3" algn="ctr" rtl="0">
              <a:lnSpc>
                <a:spcPct val="90000"/>
              </a:lnSpc>
              <a:spcBef>
                <a:spcPts val="400"/>
              </a:spcBef>
              <a:spcAft>
                <a:spcPts val="0"/>
              </a:spcAft>
              <a:buClr>
                <a:srgbClr val="3E3E3E"/>
              </a:buClr>
              <a:buSzPts val="1200"/>
              <a:buNone/>
              <a:defRPr sz="1200"/>
            </a:lvl4pPr>
            <a:lvl5pPr lvl="4" algn="ctr" rtl="0">
              <a:lnSpc>
                <a:spcPct val="90000"/>
              </a:lnSpc>
              <a:spcBef>
                <a:spcPts val="400"/>
              </a:spcBef>
              <a:spcAft>
                <a:spcPts val="0"/>
              </a:spcAft>
              <a:buClr>
                <a:srgbClr val="3E3E3E"/>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16" name="Google Shape;216;p34"/>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b="0" i="0" u="none" strike="noStrike" cap="none">
                <a:solidFill>
                  <a:schemeClr val="lt1"/>
                </a:solidFill>
                <a:latin typeface="Arial"/>
                <a:ea typeface="Arial"/>
                <a:cs typeface="Arial"/>
                <a:sym typeface="Arial"/>
              </a:defRPr>
            </a:lvl1pPr>
            <a:lvl2pPr marL="0" lvl="1" indent="0" algn="r" rtl="0">
              <a:spcBef>
                <a:spcPts val="0"/>
              </a:spcBef>
              <a:buNone/>
              <a:defRPr sz="900" b="0" i="0" u="none" strike="noStrike" cap="none">
                <a:solidFill>
                  <a:schemeClr val="lt1"/>
                </a:solidFill>
                <a:latin typeface="Arial"/>
                <a:ea typeface="Arial"/>
                <a:cs typeface="Arial"/>
                <a:sym typeface="Arial"/>
              </a:defRPr>
            </a:lvl2pPr>
            <a:lvl3pPr marL="0" lvl="2" indent="0" algn="r" rtl="0">
              <a:spcBef>
                <a:spcPts val="0"/>
              </a:spcBef>
              <a:buNone/>
              <a:defRPr sz="900" b="0" i="0" u="none" strike="noStrike" cap="none">
                <a:solidFill>
                  <a:schemeClr val="lt1"/>
                </a:solidFill>
                <a:latin typeface="Arial"/>
                <a:ea typeface="Arial"/>
                <a:cs typeface="Arial"/>
                <a:sym typeface="Arial"/>
              </a:defRPr>
            </a:lvl3pPr>
            <a:lvl4pPr marL="0" lvl="3" indent="0" algn="r" rtl="0">
              <a:spcBef>
                <a:spcPts val="0"/>
              </a:spcBef>
              <a:buNone/>
              <a:defRPr sz="900" b="0" i="0" u="none" strike="noStrike" cap="none">
                <a:solidFill>
                  <a:schemeClr val="lt1"/>
                </a:solidFill>
                <a:latin typeface="Arial"/>
                <a:ea typeface="Arial"/>
                <a:cs typeface="Arial"/>
                <a:sym typeface="Arial"/>
              </a:defRPr>
            </a:lvl4pPr>
            <a:lvl5pPr marL="0" lvl="4" indent="0" algn="r" rtl="0">
              <a:spcBef>
                <a:spcPts val="0"/>
              </a:spcBef>
              <a:buNone/>
              <a:defRPr sz="900" b="0" i="0" u="none" strike="noStrike" cap="none">
                <a:solidFill>
                  <a:schemeClr val="lt1"/>
                </a:solidFill>
                <a:latin typeface="Arial"/>
                <a:ea typeface="Arial"/>
                <a:cs typeface="Arial"/>
                <a:sym typeface="Arial"/>
              </a:defRPr>
            </a:lvl5pPr>
            <a:lvl6pPr marL="0" lvl="5" indent="0" algn="r" rtl="0">
              <a:spcBef>
                <a:spcPts val="0"/>
              </a:spcBef>
              <a:buNone/>
              <a:defRPr sz="900" b="0" i="0" u="none" strike="noStrike" cap="none">
                <a:solidFill>
                  <a:schemeClr val="lt1"/>
                </a:solidFill>
                <a:latin typeface="Arial"/>
                <a:ea typeface="Arial"/>
                <a:cs typeface="Arial"/>
                <a:sym typeface="Arial"/>
              </a:defRPr>
            </a:lvl6pPr>
            <a:lvl7pPr marL="0" lvl="6" indent="0" algn="r" rtl="0">
              <a:spcBef>
                <a:spcPts val="0"/>
              </a:spcBef>
              <a:buNone/>
              <a:defRPr sz="900" b="0" i="0" u="none" strike="noStrike" cap="none">
                <a:solidFill>
                  <a:schemeClr val="lt1"/>
                </a:solidFill>
                <a:latin typeface="Arial"/>
                <a:ea typeface="Arial"/>
                <a:cs typeface="Arial"/>
                <a:sym typeface="Arial"/>
              </a:defRPr>
            </a:lvl7pPr>
            <a:lvl8pPr marL="0" lvl="7" indent="0" algn="r" rtl="0">
              <a:spcBef>
                <a:spcPts val="0"/>
              </a:spcBef>
              <a:buNone/>
              <a:defRPr sz="900" b="0" i="0" u="none" strike="noStrike" cap="none">
                <a:solidFill>
                  <a:schemeClr val="lt1"/>
                </a:solidFill>
                <a:latin typeface="Arial"/>
                <a:ea typeface="Arial"/>
                <a:cs typeface="Arial"/>
                <a:sym typeface="Arial"/>
              </a:defRPr>
            </a:lvl8pPr>
            <a:lvl9pPr marL="0" lvl="8" indent="0" algn="r" rtl="0">
              <a:spcBef>
                <a:spcPts val="0"/>
              </a:spcBef>
              <a:buNone/>
              <a:defRPr sz="9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17" name="Google Shape;217;p34"/>
          <p:cNvSpPr txBox="1"/>
          <p:nvPr/>
        </p:nvSpPr>
        <p:spPr>
          <a:xfrm>
            <a:off x="655320" y="-403860"/>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218" name="Google Shape;218;p34"/>
          <p:cNvPicPr preferRelativeResize="0"/>
          <p:nvPr/>
        </p:nvPicPr>
        <p:blipFill rotWithShape="1">
          <a:blip r:embed="rId6">
            <a:alphaModFix/>
          </a:blip>
          <a:srcRect/>
          <a:stretch/>
        </p:blipFill>
        <p:spPr>
          <a:xfrm>
            <a:off x="301822" y="166986"/>
            <a:ext cx="3892160" cy="3886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628650" y="273845"/>
            <a:ext cx="7886700" cy="649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193E72"/>
              </a:buClr>
              <a:buSzPts val="2400"/>
              <a:buFont typeface="Lato"/>
              <a:buNone/>
              <a:defRPr sz="2400">
                <a:solidFill>
                  <a:srgbClr val="193E7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5"/>
          <p:cNvSpPr txBox="1">
            <a:spLocks noGrp="1"/>
          </p:cNvSpPr>
          <p:nvPr>
            <p:ph type="body" idx="1"/>
          </p:nvPr>
        </p:nvSpPr>
        <p:spPr>
          <a:xfrm>
            <a:off x="628650" y="1151299"/>
            <a:ext cx="7886700" cy="31923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rgbClr val="193E72"/>
              </a:buClr>
              <a:buSzPts val="1800"/>
              <a:buChar char="•"/>
              <a:defRPr sz="1800">
                <a:solidFill>
                  <a:srgbClr val="193E72"/>
                </a:solidFill>
              </a:defRPr>
            </a:lvl1pPr>
            <a:lvl2pPr marL="914400" lvl="1" indent="-317500" algn="l" rtl="0">
              <a:lnSpc>
                <a:spcPct val="90000"/>
              </a:lnSpc>
              <a:spcBef>
                <a:spcPts val="400"/>
              </a:spcBef>
              <a:spcAft>
                <a:spcPts val="0"/>
              </a:spcAft>
              <a:buClr>
                <a:srgbClr val="3E3E3E"/>
              </a:buClr>
              <a:buSzPts val="1400"/>
              <a:buChar char="•"/>
              <a:defRPr/>
            </a:lvl2pPr>
            <a:lvl3pPr marL="1371600" lvl="2" indent="-317500" algn="l" rtl="0">
              <a:lnSpc>
                <a:spcPct val="90000"/>
              </a:lnSpc>
              <a:spcBef>
                <a:spcPts val="400"/>
              </a:spcBef>
              <a:spcAft>
                <a:spcPts val="0"/>
              </a:spcAft>
              <a:buClr>
                <a:srgbClr val="3E3E3E"/>
              </a:buClr>
              <a:buSzPts val="1400"/>
              <a:buChar char="•"/>
              <a:defRPr/>
            </a:lvl3pPr>
            <a:lvl4pPr marL="1828800" lvl="3" indent="-317500" algn="l" rtl="0">
              <a:lnSpc>
                <a:spcPct val="90000"/>
              </a:lnSpc>
              <a:spcBef>
                <a:spcPts val="400"/>
              </a:spcBef>
              <a:spcAft>
                <a:spcPts val="0"/>
              </a:spcAft>
              <a:buClr>
                <a:srgbClr val="3E3E3E"/>
              </a:buClr>
              <a:buSzPts val="1400"/>
              <a:buChar char="•"/>
              <a:defRPr/>
            </a:lvl4pPr>
            <a:lvl5pPr marL="2286000" lvl="4" indent="-317500" algn="l" rtl="0">
              <a:lnSpc>
                <a:spcPct val="90000"/>
              </a:lnSpc>
              <a:spcBef>
                <a:spcPts val="400"/>
              </a:spcBef>
              <a:spcAft>
                <a:spcPts val="0"/>
              </a:spcAft>
              <a:buClr>
                <a:srgbClr val="3E3E3E"/>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2" name="Google Shape;222;p35"/>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3" name="Google Shape;223;p35"/>
          <p:cNvPicPr preferRelativeResize="0"/>
          <p:nvPr/>
        </p:nvPicPr>
        <p:blipFill rotWithShape="1">
          <a:blip r:embed="rId2">
            <a:alphaModFix/>
          </a:blip>
          <a:srcRect r="8045" b="-143013"/>
          <a:stretch/>
        </p:blipFill>
        <p:spPr>
          <a:xfrm>
            <a:off x="300038" y="4553196"/>
            <a:ext cx="8292633" cy="45089"/>
          </a:xfrm>
          <a:prstGeom prst="rect">
            <a:avLst/>
          </a:prstGeom>
          <a:noFill/>
          <a:ln>
            <a:noFill/>
          </a:ln>
        </p:spPr>
      </p:pic>
      <p:pic>
        <p:nvPicPr>
          <p:cNvPr id="224" name="Google Shape;224;p35"/>
          <p:cNvPicPr preferRelativeResize="0"/>
          <p:nvPr/>
        </p:nvPicPr>
        <p:blipFill rotWithShape="1">
          <a:blip r:embed="rId3">
            <a:alphaModFix/>
          </a:blip>
          <a:srcRect/>
          <a:stretch/>
        </p:blipFill>
        <p:spPr>
          <a:xfrm>
            <a:off x="300050" y="4695375"/>
            <a:ext cx="2741074" cy="273900"/>
          </a:xfrm>
          <a:prstGeom prst="rect">
            <a:avLst/>
          </a:prstGeom>
          <a:noFill/>
          <a:ln>
            <a:noFill/>
          </a:ln>
        </p:spPr>
      </p:pic>
      <p:sp>
        <p:nvSpPr>
          <p:cNvPr id="225" name="Google Shape;225;p35"/>
          <p:cNvSpPr txBox="1"/>
          <p:nvPr/>
        </p:nvSpPr>
        <p:spPr>
          <a:xfrm>
            <a:off x="1881350" y="400400"/>
            <a:ext cx="347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3"/>
        <p:cNvGrpSpPr/>
        <p:nvPr/>
      </p:nvGrpSpPr>
      <p:grpSpPr>
        <a:xfrm>
          <a:off x="0" y="0"/>
          <a:ext cx="0" cy="0"/>
          <a:chOff x="0" y="0"/>
          <a:chExt cx="0" cy="0"/>
        </a:xfrm>
      </p:grpSpPr>
      <p:pic>
        <p:nvPicPr>
          <p:cNvPr id="234" name="Google Shape;234;p3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35" name="Google Shape;235;p37"/>
          <p:cNvSpPr txBox="1">
            <a:spLocks noGrp="1"/>
          </p:cNvSpPr>
          <p:nvPr>
            <p:ph type="title"/>
          </p:nvPr>
        </p:nvSpPr>
        <p:spPr>
          <a:xfrm>
            <a:off x="628650" y="273845"/>
            <a:ext cx="7886700" cy="649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2400"/>
              <a:buFont typeface="Lato"/>
              <a:buNone/>
              <a:defRPr sz="24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6" name="Google Shape;236;p37"/>
          <p:cNvSpPr txBox="1">
            <a:spLocks noGrp="1"/>
          </p:cNvSpPr>
          <p:nvPr>
            <p:ph type="body" idx="1"/>
          </p:nvPr>
        </p:nvSpPr>
        <p:spPr>
          <a:xfrm>
            <a:off x="628650" y="1151299"/>
            <a:ext cx="7886700" cy="31923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lt1"/>
              </a:buClr>
              <a:buSzPts val="1800"/>
              <a:buChar char="•"/>
              <a:defRPr sz="1800">
                <a:solidFill>
                  <a:schemeClr val="lt1"/>
                </a:solidFill>
              </a:defRPr>
            </a:lvl1pPr>
            <a:lvl2pPr marL="914400" lvl="1" indent="-317500" algn="l" rtl="0">
              <a:lnSpc>
                <a:spcPct val="90000"/>
              </a:lnSpc>
              <a:spcBef>
                <a:spcPts val="400"/>
              </a:spcBef>
              <a:spcAft>
                <a:spcPts val="0"/>
              </a:spcAft>
              <a:buClr>
                <a:srgbClr val="3E3E3E"/>
              </a:buClr>
              <a:buSzPts val="1400"/>
              <a:buChar char="•"/>
              <a:defRPr/>
            </a:lvl2pPr>
            <a:lvl3pPr marL="1371600" lvl="2" indent="-317500" algn="l" rtl="0">
              <a:lnSpc>
                <a:spcPct val="90000"/>
              </a:lnSpc>
              <a:spcBef>
                <a:spcPts val="400"/>
              </a:spcBef>
              <a:spcAft>
                <a:spcPts val="0"/>
              </a:spcAft>
              <a:buClr>
                <a:srgbClr val="3E3E3E"/>
              </a:buClr>
              <a:buSzPts val="1400"/>
              <a:buChar char="•"/>
              <a:defRPr/>
            </a:lvl3pPr>
            <a:lvl4pPr marL="1828800" lvl="3" indent="-317500" algn="l" rtl="0">
              <a:lnSpc>
                <a:spcPct val="90000"/>
              </a:lnSpc>
              <a:spcBef>
                <a:spcPts val="400"/>
              </a:spcBef>
              <a:spcAft>
                <a:spcPts val="0"/>
              </a:spcAft>
              <a:buClr>
                <a:srgbClr val="3E3E3E"/>
              </a:buClr>
              <a:buSzPts val="1400"/>
              <a:buChar char="•"/>
              <a:defRPr/>
            </a:lvl4pPr>
            <a:lvl5pPr marL="2286000" lvl="4" indent="-317500" algn="l" rtl="0">
              <a:lnSpc>
                <a:spcPct val="90000"/>
              </a:lnSpc>
              <a:spcBef>
                <a:spcPts val="400"/>
              </a:spcBef>
              <a:spcAft>
                <a:spcPts val="0"/>
              </a:spcAft>
              <a:buClr>
                <a:srgbClr val="3E3E3E"/>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7" name="Google Shape;237;p37"/>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900">
                <a:solidFill>
                  <a:schemeClr val="lt1"/>
                </a:solidFill>
                <a:latin typeface="Arial"/>
                <a:ea typeface="Arial"/>
                <a:cs typeface="Arial"/>
                <a:sym typeface="Arial"/>
              </a:defRPr>
            </a:lvl1pPr>
            <a:lvl2pPr marL="0" lvl="1" indent="0" algn="r" rtl="0">
              <a:spcBef>
                <a:spcPts val="0"/>
              </a:spcBef>
              <a:buNone/>
              <a:defRPr sz="900">
                <a:solidFill>
                  <a:schemeClr val="lt1"/>
                </a:solidFill>
                <a:latin typeface="Arial"/>
                <a:ea typeface="Arial"/>
                <a:cs typeface="Arial"/>
                <a:sym typeface="Arial"/>
              </a:defRPr>
            </a:lvl2pPr>
            <a:lvl3pPr marL="0" lvl="2" indent="0" algn="r" rtl="0">
              <a:spcBef>
                <a:spcPts val="0"/>
              </a:spcBef>
              <a:buNone/>
              <a:defRPr sz="900">
                <a:solidFill>
                  <a:schemeClr val="lt1"/>
                </a:solidFill>
                <a:latin typeface="Arial"/>
                <a:ea typeface="Arial"/>
                <a:cs typeface="Arial"/>
                <a:sym typeface="Arial"/>
              </a:defRPr>
            </a:lvl3pPr>
            <a:lvl4pPr marL="0" lvl="3" indent="0" algn="r" rtl="0">
              <a:spcBef>
                <a:spcPts val="0"/>
              </a:spcBef>
              <a:buNone/>
              <a:defRPr sz="900">
                <a:solidFill>
                  <a:schemeClr val="lt1"/>
                </a:solidFill>
                <a:latin typeface="Arial"/>
                <a:ea typeface="Arial"/>
                <a:cs typeface="Arial"/>
                <a:sym typeface="Arial"/>
              </a:defRPr>
            </a:lvl4pPr>
            <a:lvl5pPr marL="0" lvl="4" indent="0" algn="r" rtl="0">
              <a:spcBef>
                <a:spcPts val="0"/>
              </a:spcBef>
              <a:buNone/>
              <a:defRPr sz="900">
                <a:solidFill>
                  <a:schemeClr val="lt1"/>
                </a:solidFill>
                <a:latin typeface="Arial"/>
                <a:ea typeface="Arial"/>
                <a:cs typeface="Arial"/>
                <a:sym typeface="Arial"/>
              </a:defRPr>
            </a:lvl5pPr>
            <a:lvl6pPr marL="0" lvl="5" indent="0" algn="r" rtl="0">
              <a:spcBef>
                <a:spcPts val="0"/>
              </a:spcBef>
              <a:buNone/>
              <a:defRPr sz="900">
                <a:solidFill>
                  <a:schemeClr val="lt1"/>
                </a:solidFill>
                <a:latin typeface="Arial"/>
                <a:ea typeface="Arial"/>
                <a:cs typeface="Arial"/>
                <a:sym typeface="Arial"/>
              </a:defRPr>
            </a:lvl6pPr>
            <a:lvl7pPr marL="0" lvl="6" indent="0" algn="r" rtl="0">
              <a:spcBef>
                <a:spcPts val="0"/>
              </a:spcBef>
              <a:buNone/>
              <a:defRPr sz="900">
                <a:solidFill>
                  <a:schemeClr val="lt1"/>
                </a:solidFill>
                <a:latin typeface="Arial"/>
                <a:ea typeface="Arial"/>
                <a:cs typeface="Arial"/>
                <a:sym typeface="Arial"/>
              </a:defRPr>
            </a:lvl7pPr>
            <a:lvl8pPr marL="0" lvl="7" indent="0" algn="r" rtl="0">
              <a:spcBef>
                <a:spcPts val="0"/>
              </a:spcBef>
              <a:buNone/>
              <a:defRPr sz="900">
                <a:solidFill>
                  <a:schemeClr val="lt1"/>
                </a:solidFill>
                <a:latin typeface="Arial"/>
                <a:ea typeface="Arial"/>
                <a:cs typeface="Arial"/>
                <a:sym typeface="Arial"/>
              </a:defRPr>
            </a:lvl8pPr>
            <a:lvl9pPr marL="0" lvl="8" indent="0" algn="r" rtl="0">
              <a:spcBef>
                <a:spcPts val="0"/>
              </a:spcBef>
              <a:buNone/>
              <a:defRPr sz="9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38" name="Google Shape;238;p37"/>
          <p:cNvPicPr preferRelativeResize="0"/>
          <p:nvPr/>
        </p:nvPicPr>
        <p:blipFill rotWithShape="1">
          <a:blip r:embed="rId3">
            <a:alphaModFix/>
          </a:blip>
          <a:srcRect r="8045" b="-143013"/>
          <a:stretch/>
        </p:blipFill>
        <p:spPr>
          <a:xfrm>
            <a:off x="300038" y="4553196"/>
            <a:ext cx="8292633" cy="45089"/>
          </a:xfrm>
          <a:prstGeom prst="rect">
            <a:avLst/>
          </a:prstGeom>
          <a:noFill/>
          <a:ln>
            <a:noFill/>
          </a:ln>
        </p:spPr>
      </p:pic>
      <p:pic>
        <p:nvPicPr>
          <p:cNvPr id="239" name="Google Shape;239;p37"/>
          <p:cNvPicPr preferRelativeResize="0"/>
          <p:nvPr/>
        </p:nvPicPr>
        <p:blipFill rotWithShape="1">
          <a:blip r:embed="rId4">
            <a:alphaModFix/>
          </a:blip>
          <a:srcRect/>
          <a:stretch/>
        </p:blipFill>
        <p:spPr>
          <a:xfrm>
            <a:off x="300058" y="4679998"/>
            <a:ext cx="3196168" cy="31914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33"/>
          <p:cNvSpPr txBox="1">
            <a:spLocks noGrp="1"/>
          </p:cNvSpPr>
          <p:nvPr>
            <p:ph type="title"/>
          </p:nvPr>
        </p:nvSpPr>
        <p:spPr>
          <a:xfrm>
            <a:off x="628650" y="273845"/>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3E3E3E"/>
              </a:buClr>
              <a:buSzPts val="4500"/>
              <a:buFont typeface="Lato"/>
              <a:buNone/>
              <a:defRPr sz="4500" b="1" i="0" u="none" strike="noStrike" cap="none">
                <a:solidFill>
                  <a:srgbClr val="3E3E3E"/>
                </a:solidFill>
                <a:latin typeface="Lato"/>
                <a:ea typeface="Lato"/>
                <a:cs typeface="Lato"/>
                <a:sym typeface="La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5" name="Google Shape;205;p3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3E3E3E"/>
              </a:buClr>
              <a:buSzPts val="1800"/>
              <a:buFont typeface="Arial"/>
              <a:buChar char="•"/>
              <a:defRPr sz="1800" b="0" i="0" u="none" strike="noStrike" cap="none">
                <a:solidFill>
                  <a:srgbClr val="3E3E3E"/>
                </a:solidFill>
                <a:latin typeface="Lato"/>
                <a:ea typeface="Lato"/>
                <a:cs typeface="Lato"/>
                <a:sym typeface="Lato"/>
              </a:defRPr>
            </a:lvl1pPr>
            <a:lvl2pPr marL="914400" marR="0" lvl="1" indent="-323850" algn="l" rtl="0">
              <a:lnSpc>
                <a:spcPct val="90000"/>
              </a:lnSpc>
              <a:spcBef>
                <a:spcPts val="400"/>
              </a:spcBef>
              <a:spcAft>
                <a:spcPts val="0"/>
              </a:spcAft>
              <a:buClr>
                <a:srgbClr val="3E3E3E"/>
              </a:buClr>
              <a:buSzPts val="1500"/>
              <a:buFont typeface="Arial"/>
              <a:buChar char="•"/>
              <a:defRPr sz="1500" b="0" i="0" u="none" strike="noStrike" cap="none">
                <a:solidFill>
                  <a:srgbClr val="3E3E3E"/>
                </a:solidFill>
                <a:latin typeface="Arial"/>
                <a:ea typeface="Arial"/>
                <a:cs typeface="Arial"/>
                <a:sym typeface="Arial"/>
              </a:defRPr>
            </a:lvl2pPr>
            <a:lvl3pPr marL="1371600" marR="0" lvl="2" indent="-317500" algn="l" rtl="0">
              <a:lnSpc>
                <a:spcPct val="90000"/>
              </a:lnSpc>
              <a:spcBef>
                <a:spcPts val="400"/>
              </a:spcBef>
              <a:spcAft>
                <a:spcPts val="0"/>
              </a:spcAft>
              <a:buClr>
                <a:srgbClr val="3E3E3E"/>
              </a:buClr>
              <a:buSzPts val="1400"/>
              <a:buFont typeface="Arial"/>
              <a:buChar char="•"/>
              <a:defRPr sz="1400" b="0" i="0" u="none" strike="noStrike" cap="none">
                <a:solidFill>
                  <a:srgbClr val="3E3E3E"/>
                </a:solidFill>
                <a:latin typeface="Arial"/>
                <a:ea typeface="Arial"/>
                <a:cs typeface="Arial"/>
                <a:sym typeface="Arial"/>
              </a:defRPr>
            </a:lvl3pPr>
            <a:lvl4pPr marL="1828800" marR="0" lvl="3" indent="-304800" algn="l" rtl="0">
              <a:lnSpc>
                <a:spcPct val="90000"/>
              </a:lnSpc>
              <a:spcBef>
                <a:spcPts val="400"/>
              </a:spcBef>
              <a:spcAft>
                <a:spcPts val="0"/>
              </a:spcAft>
              <a:buClr>
                <a:srgbClr val="3E3E3E"/>
              </a:buClr>
              <a:buSzPts val="1200"/>
              <a:buFont typeface="Arial"/>
              <a:buChar char="•"/>
              <a:defRPr sz="1200" b="0" i="0" u="none" strike="noStrike" cap="none">
                <a:solidFill>
                  <a:srgbClr val="3E3E3E"/>
                </a:solidFill>
                <a:latin typeface="Arial"/>
                <a:ea typeface="Arial"/>
                <a:cs typeface="Arial"/>
                <a:sym typeface="Arial"/>
              </a:defRPr>
            </a:lvl4pPr>
            <a:lvl5pPr marL="2286000" marR="0" lvl="4" indent="-304800" algn="l" rtl="0">
              <a:lnSpc>
                <a:spcPct val="90000"/>
              </a:lnSpc>
              <a:spcBef>
                <a:spcPts val="400"/>
              </a:spcBef>
              <a:spcAft>
                <a:spcPts val="0"/>
              </a:spcAft>
              <a:buClr>
                <a:srgbClr val="3E3E3E"/>
              </a:buClr>
              <a:buSzPts val="1200"/>
              <a:buFont typeface="Arial"/>
              <a:buChar char="•"/>
              <a:defRPr sz="1200" b="0" i="0" u="none" strike="noStrike" cap="none">
                <a:solidFill>
                  <a:srgbClr val="3E3E3E"/>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990A3"/>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990A3"/>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990A3"/>
                </a:solidFill>
                <a:latin typeface="Arial"/>
                <a:ea typeface="Arial"/>
                <a:cs typeface="Arial"/>
                <a:sym typeface="Arial"/>
              </a:defRPr>
            </a:lvl1pPr>
            <a:lvl2pPr marL="0" marR="0" lvl="1" indent="0" algn="r" rtl="0">
              <a:spcBef>
                <a:spcPts val="0"/>
              </a:spcBef>
              <a:buNone/>
              <a:defRPr sz="900" b="0" i="0" u="none" strike="noStrike" cap="none">
                <a:solidFill>
                  <a:srgbClr val="8990A3"/>
                </a:solidFill>
                <a:latin typeface="Arial"/>
                <a:ea typeface="Arial"/>
                <a:cs typeface="Arial"/>
                <a:sym typeface="Arial"/>
              </a:defRPr>
            </a:lvl2pPr>
            <a:lvl3pPr marL="0" marR="0" lvl="2" indent="0" algn="r" rtl="0">
              <a:spcBef>
                <a:spcPts val="0"/>
              </a:spcBef>
              <a:buNone/>
              <a:defRPr sz="900" b="0" i="0" u="none" strike="noStrike" cap="none">
                <a:solidFill>
                  <a:srgbClr val="8990A3"/>
                </a:solidFill>
                <a:latin typeface="Arial"/>
                <a:ea typeface="Arial"/>
                <a:cs typeface="Arial"/>
                <a:sym typeface="Arial"/>
              </a:defRPr>
            </a:lvl3pPr>
            <a:lvl4pPr marL="0" marR="0" lvl="3" indent="0" algn="r" rtl="0">
              <a:spcBef>
                <a:spcPts val="0"/>
              </a:spcBef>
              <a:buNone/>
              <a:defRPr sz="900" b="0" i="0" u="none" strike="noStrike" cap="none">
                <a:solidFill>
                  <a:srgbClr val="8990A3"/>
                </a:solidFill>
                <a:latin typeface="Arial"/>
                <a:ea typeface="Arial"/>
                <a:cs typeface="Arial"/>
                <a:sym typeface="Arial"/>
              </a:defRPr>
            </a:lvl4pPr>
            <a:lvl5pPr marL="0" marR="0" lvl="4" indent="0" algn="r" rtl="0">
              <a:spcBef>
                <a:spcPts val="0"/>
              </a:spcBef>
              <a:buNone/>
              <a:defRPr sz="900" b="0" i="0" u="none" strike="noStrike" cap="none">
                <a:solidFill>
                  <a:srgbClr val="8990A3"/>
                </a:solidFill>
                <a:latin typeface="Arial"/>
                <a:ea typeface="Arial"/>
                <a:cs typeface="Arial"/>
                <a:sym typeface="Arial"/>
              </a:defRPr>
            </a:lvl5pPr>
            <a:lvl6pPr marL="0" marR="0" lvl="5" indent="0" algn="r" rtl="0">
              <a:spcBef>
                <a:spcPts val="0"/>
              </a:spcBef>
              <a:buNone/>
              <a:defRPr sz="900" b="0" i="0" u="none" strike="noStrike" cap="none">
                <a:solidFill>
                  <a:srgbClr val="8990A3"/>
                </a:solidFill>
                <a:latin typeface="Arial"/>
                <a:ea typeface="Arial"/>
                <a:cs typeface="Arial"/>
                <a:sym typeface="Arial"/>
              </a:defRPr>
            </a:lvl6pPr>
            <a:lvl7pPr marL="0" marR="0" lvl="6" indent="0" algn="r" rtl="0">
              <a:spcBef>
                <a:spcPts val="0"/>
              </a:spcBef>
              <a:buNone/>
              <a:defRPr sz="900" b="0" i="0" u="none" strike="noStrike" cap="none">
                <a:solidFill>
                  <a:srgbClr val="8990A3"/>
                </a:solidFill>
                <a:latin typeface="Arial"/>
                <a:ea typeface="Arial"/>
                <a:cs typeface="Arial"/>
                <a:sym typeface="Arial"/>
              </a:defRPr>
            </a:lvl7pPr>
            <a:lvl8pPr marL="0" marR="0" lvl="7" indent="0" algn="r" rtl="0">
              <a:spcBef>
                <a:spcPts val="0"/>
              </a:spcBef>
              <a:buNone/>
              <a:defRPr sz="900" b="0" i="0" u="none" strike="noStrike" cap="none">
                <a:solidFill>
                  <a:srgbClr val="8990A3"/>
                </a:solidFill>
                <a:latin typeface="Arial"/>
                <a:ea typeface="Arial"/>
                <a:cs typeface="Arial"/>
                <a:sym typeface="Arial"/>
              </a:defRPr>
            </a:lvl8pPr>
            <a:lvl9pPr marL="0" marR="0" lvl="8" indent="0" algn="r" rtl="0">
              <a:spcBef>
                <a:spcPts val="0"/>
              </a:spcBef>
              <a:buNone/>
              <a:defRPr sz="900" b="0" i="0" u="none" strike="noStrike" cap="none">
                <a:solidFill>
                  <a:srgbClr val="8990A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8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7"/>
          <p:cNvSpPr txBox="1">
            <a:spLocks noGrp="1"/>
          </p:cNvSpPr>
          <p:nvPr>
            <p:ph type="ctrTitle"/>
          </p:nvPr>
        </p:nvSpPr>
        <p:spPr>
          <a:xfrm>
            <a:off x="1143000" y="1593476"/>
            <a:ext cx="6858000" cy="1273731"/>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3400"/>
              <a:buFont typeface="Lato"/>
              <a:buNone/>
            </a:pPr>
            <a:r>
              <a:rPr lang="en-GB" dirty="0"/>
              <a:t>Research in Devon – local perspectives</a:t>
            </a:r>
            <a:endParaRPr dirty="0"/>
          </a:p>
        </p:txBody>
      </p:sp>
      <p:sp>
        <p:nvSpPr>
          <p:cNvPr id="307" name="Google Shape;307;p47"/>
          <p:cNvSpPr txBox="1">
            <a:spLocks noGrp="1"/>
          </p:cNvSpPr>
          <p:nvPr>
            <p:ph type="subTitle" idx="1"/>
          </p:nvPr>
        </p:nvSpPr>
        <p:spPr>
          <a:xfrm>
            <a:off x="1395248" y="3334407"/>
            <a:ext cx="6353400" cy="8376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800"/>
              </a:spcBef>
              <a:spcAft>
                <a:spcPts val="0"/>
              </a:spcAft>
              <a:buClr>
                <a:schemeClr val="lt1"/>
              </a:buClr>
              <a:buSzPts val="18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0823-DFF0-FE22-E69C-11BD36328CC2}"/>
              </a:ext>
            </a:extLst>
          </p:cNvPr>
          <p:cNvSpPr>
            <a:spLocks noGrp="1"/>
          </p:cNvSpPr>
          <p:nvPr>
            <p:ph type="title"/>
          </p:nvPr>
        </p:nvSpPr>
        <p:spPr/>
        <p:txBody>
          <a:bodyPr/>
          <a:lstStyle/>
          <a:p>
            <a:r>
              <a:rPr lang="en-GB" dirty="0"/>
              <a:t>Research Active GPs</a:t>
            </a:r>
          </a:p>
        </p:txBody>
      </p:sp>
      <p:sp>
        <p:nvSpPr>
          <p:cNvPr id="3" name="Text Placeholder 2">
            <a:extLst>
              <a:ext uri="{FF2B5EF4-FFF2-40B4-BE49-F238E27FC236}">
                <a16:creationId xmlns:a16="http://schemas.microsoft.com/office/drawing/2014/main" id="{7136A630-8428-8EAC-B71A-6DC658EBC125}"/>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57AE4B45-080F-ABF0-3339-71B315E979F4}"/>
              </a:ext>
            </a:extLst>
          </p:cNvPr>
          <p:cNvPicPr>
            <a:picLocks noChangeAspect="1"/>
          </p:cNvPicPr>
          <p:nvPr/>
        </p:nvPicPr>
        <p:blipFill>
          <a:blip r:embed="rId2"/>
          <a:stretch>
            <a:fillRect/>
          </a:stretch>
        </p:blipFill>
        <p:spPr>
          <a:xfrm>
            <a:off x="324852" y="1151299"/>
            <a:ext cx="8097254" cy="3757282"/>
          </a:xfrm>
          <a:prstGeom prst="rect">
            <a:avLst/>
          </a:prstGeom>
        </p:spPr>
      </p:pic>
    </p:spTree>
    <p:extLst>
      <p:ext uri="{BB962C8B-B14F-4D97-AF65-F5344CB8AC3E}">
        <p14:creationId xmlns:p14="http://schemas.microsoft.com/office/powerpoint/2010/main" val="23601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5E94-5DE6-446C-A43F-06DA473E845A}"/>
              </a:ext>
            </a:extLst>
          </p:cNvPr>
          <p:cNvSpPr>
            <a:spLocks noGrp="1"/>
          </p:cNvSpPr>
          <p:nvPr>
            <p:ph type="title"/>
          </p:nvPr>
        </p:nvSpPr>
        <p:spPr>
          <a:xfrm>
            <a:off x="723482" y="130450"/>
            <a:ext cx="6862850" cy="587275"/>
          </a:xfrm>
        </p:spPr>
        <p:txBody>
          <a:bodyPr>
            <a:normAutofit fontScale="90000"/>
          </a:bodyPr>
          <a:lstStyle/>
          <a:p>
            <a:r>
              <a:rPr lang="en-GB" dirty="0"/>
              <a:t>Agile workforce - Geographical spread – improving access to research </a:t>
            </a:r>
          </a:p>
        </p:txBody>
      </p:sp>
      <p:pic>
        <p:nvPicPr>
          <p:cNvPr id="4" name="Picture 3">
            <a:extLst>
              <a:ext uri="{FF2B5EF4-FFF2-40B4-BE49-F238E27FC236}">
                <a16:creationId xmlns:a16="http://schemas.microsoft.com/office/drawing/2014/main" id="{A48DA614-6DEB-40D4-802E-F679B082BE31}"/>
              </a:ext>
            </a:extLst>
          </p:cNvPr>
          <p:cNvPicPr>
            <a:picLocks noChangeAspect="1"/>
          </p:cNvPicPr>
          <p:nvPr/>
        </p:nvPicPr>
        <p:blipFill>
          <a:blip r:embed="rId2"/>
          <a:stretch>
            <a:fillRect/>
          </a:stretch>
        </p:blipFill>
        <p:spPr>
          <a:xfrm>
            <a:off x="1398182" y="796642"/>
            <a:ext cx="6188149" cy="3665965"/>
          </a:xfrm>
          <a:prstGeom prst="rect">
            <a:avLst/>
          </a:prstGeom>
        </p:spPr>
      </p:pic>
      <p:sp>
        <p:nvSpPr>
          <p:cNvPr id="5" name="Star: 5 Points 4">
            <a:extLst>
              <a:ext uri="{FF2B5EF4-FFF2-40B4-BE49-F238E27FC236}">
                <a16:creationId xmlns:a16="http://schemas.microsoft.com/office/drawing/2014/main" id="{6E8AB96B-0D4F-422D-84B5-BDA1FC479BA8}"/>
              </a:ext>
            </a:extLst>
          </p:cNvPr>
          <p:cNvSpPr/>
          <p:nvPr/>
        </p:nvSpPr>
        <p:spPr>
          <a:xfrm>
            <a:off x="2326537" y="3634194"/>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7" name="Star: 5 Points 6">
            <a:extLst>
              <a:ext uri="{FF2B5EF4-FFF2-40B4-BE49-F238E27FC236}">
                <a16:creationId xmlns:a16="http://schemas.microsoft.com/office/drawing/2014/main" id="{5B3B092E-62CD-4ACF-AE4A-F043FD0895B2}"/>
              </a:ext>
            </a:extLst>
          </p:cNvPr>
          <p:cNvSpPr/>
          <p:nvPr/>
        </p:nvSpPr>
        <p:spPr>
          <a:xfrm>
            <a:off x="2254767" y="3732619"/>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8" name="Star: 5 Points 7">
            <a:extLst>
              <a:ext uri="{FF2B5EF4-FFF2-40B4-BE49-F238E27FC236}">
                <a16:creationId xmlns:a16="http://schemas.microsoft.com/office/drawing/2014/main" id="{B26FAED8-F392-48F3-B8E9-BFD388E6AEBB}"/>
              </a:ext>
            </a:extLst>
          </p:cNvPr>
          <p:cNvSpPr/>
          <p:nvPr/>
        </p:nvSpPr>
        <p:spPr>
          <a:xfrm>
            <a:off x="2398307" y="3732619"/>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9" name="Star: 5 Points 8">
            <a:extLst>
              <a:ext uri="{FF2B5EF4-FFF2-40B4-BE49-F238E27FC236}">
                <a16:creationId xmlns:a16="http://schemas.microsoft.com/office/drawing/2014/main" id="{D3BEA2E1-488A-4D42-BDDA-A44124251A88}"/>
              </a:ext>
            </a:extLst>
          </p:cNvPr>
          <p:cNvSpPr/>
          <p:nvPr/>
        </p:nvSpPr>
        <p:spPr>
          <a:xfrm>
            <a:off x="4065182" y="3094444"/>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0" name="Star: 5 Points 9">
            <a:extLst>
              <a:ext uri="{FF2B5EF4-FFF2-40B4-BE49-F238E27FC236}">
                <a16:creationId xmlns:a16="http://schemas.microsoft.com/office/drawing/2014/main" id="{600D4C46-3696-40BE-B4C3-31901EE72007}"/>
              </a:ext>
            </a:extLst>
          </p:cNvPr>
          <p:cNvSpPr/>
          <p:nvPr/>
        </p:nvSpPr>
        <p:spPr>
          <a:xfrm>
            <a:off x="4033653" y="2970619"/>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1" name="Star: 5 Points 10">
            <a:extLst>
              <a:ext uri="{FF2B5EF4-FFF2-40B4-BE49-F238E27FC236}">
                <a16:creationId xmlns:a16="http://schemas.microsoft.com/office/drawing/2014/main" id="{5CE1ED3A-3261-4407-8DFC-CCDC2EE5AAE4}"/>
              </a:ext>
            </a:extLst>
          </p:cNvPr>
          <p:cNvSpPr/>
          <p:nvPr/>
        </p:nvSpPr>
        <p:spPr>
          <a:xfrm>
            <a:off x="4186053" y="2970619"/>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2" name="Star: 5 Points 11">
            <a:extLst>
              <a:ext uri="{FF2B5EF4-FFF2-40B4-BE49-F238E27FC236}">
                <a16:creationId xmlns:a16="http://schemas.microsoft.com/office/drawing/2014/main" id="{ABF7F9A9-679E-4282-B411-23E0EC70B764}"/>
              </a:ext>
            </a:extLst>
          </p:cNvPr>
          <p:cNvSpPr/>
          <p:nvPr/>
        </p:nvSpPr>
        <p:spPr>
          <a:xfrm>
            <a:off x="4221938" y="3094444"/>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3" name="Star: 5 Points 12">
            <a:extLst>
              <a:ext uri="{FF2B5EF4-FFF2-40B4-BE49-F238E27FC236}">
                <a16:creationId xmlns:a16="http://schemas.microsoft.com/office/drawing/2014/main" id="{324FFF89-BE32-464B-AF5E-1E6E71F16D51}"/>
              </a:ext>
            </a:extLst>
          </p:cNvPr>
          <p:cNvSpPr/>
          <p:nvPr/>
        </p:nvSpPr>
        <p:spPr>
          <a:xfrm>
            <a:off x="4150168" y="3218269"/>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4" name="Star: 5 Points 13">
            <a:extLst>
              <a:ext uri="{FF2B5EF4-FFF2-40B4-BE49-F238E27FC236}">
                <a16:creationId xmlns:a16="http://schemas.microsoft.com/office/drawing/2014/main" id="{B21663C0-1D16-4C0C-A1DB-D297A3FE9A7C}"/>
              </a:ext>
            </a:extLst>
          </p:cNvPr>
          <p:cNvSpPr/>
          <p:nvPr/>
        </p:nvSpPr>
        <p:spPr>
          <a:xfrm>
            <a:off x="2659912" y="3502431"/>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5" name="Star: 5 Points 14">
            <a:extLst>
              <a:ext uri="{FF2B5EF4-FFF2-40B4-BE49-F238E27FC236}">
                <a16:creationId xmlns:a16="http://schemas.microsoft.com/office/drawing/2014/main" id="{D845B042-B223-4583-8D0B-6AC994F9FB0F}"/>
              </a:ext>
            </a:extLst>
          </p:cNvPr>
          <p:cNvSpPr/>
          <p:nvPr/>
        </p:nvSpPr>
        <p:spPr>
          <a:xfrm>
            <a:off x="2326537" y="3809499"/>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6" name="Star: 5 Points 15">
            <a:extLst>
              <a:ext uri="{FF2B5EF4-FFF2-40B4-BE49-F238E27FC236}">
                <a16:creationId xmlns:a16="http://schemas.microsoft.com/office/drawing/2014/main" id="{987E687A-F48B-42FE-A236-A13FA9351B36}"/>
              </a:ext>
            </a:extLst>
          </p:cNvPr>
          <p:cNvSpPr/>
          <p:nvPr/>
        </p:nvSpPr>
        <p:spPr>
          <a:xfrm>
            <a:off x="4342263" y="1477099"/>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7" name="Star: 5 Points 16">
            <a:extLst>
              <a:ext uri="{FF2B5EF4-FFF2-40B4-BE49-F238E27FC236}">
                <a16:creationId xmlns:a16="http://schemas.microsoft.com/office/drawing/2014/main" id="{DAD0B340-C005-42C7-88CD-785E29A72876}"/>
              </a:ext>
            </a:extLst>
          </p:cNvPr>
          <p:cNvSpPr/>
          <p:nvPr/>
        </p:nvSpPr>
        <p:spPr>
          <a:xfrm>
            <a:off x="4342263" y="1334386"/>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8" name="Star: 5 Points 17">
            <a:extLst>
              <a:ext uri="{FF2B5EF4-FFF2-40B4-BE49-F238E27FC236}">
                <a16:creationId xmlns:a16="http://schemas.microsoft.com/office/drawing/2014/main" id="{D82685C5-985C-42F5-839A-9A61C021F3AB}"/>
              </a:ext>
            </a:extLst>
          </p:cNvPr>
          <p:cNvSpPr/>
          <p:nvPr/>
        </p:nvSpPr>
        <p:spPr>
          <a:xfrm>
            <a:off x="5359533" y="2429599"/>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19" name="Star: 5 Points 18">
            <a:extLst>
              <a:ext uri="{FF2B5EF4-FFF2-40B4-BE49-F238E27FC236}">
                <a16:creationId xmlns:a16="http://schemas.microsoft.com/office/drawing/2014/main" id="{B93A7AD0-082C-4C85-AFD1-6C1F1DD7A155}"/>
              </a:ext>
            </a:extLst>
          </p:cNvPr>
          <p:cNvSpPr/>
          <p:nvPr/>
        </p:nvSpPr>
        <p:spPr>
          <a:xfrm>
            <a:off x="5607183" y="2630421"/>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0" name="Star: 5 Points 19">
            <a:extLst>
              <a:ext uri="{FF2B5EF4-FFF2-40B4-BE49-F238E27FC236}">
                <a16:creationId xmlns:a16="http://schemas.microsoft.com/office/drawing/2014/main" id="{8F907660-1A7D-4667-AFC6-77692EF1EB7C}"/>
              </a:ext>
            </a:extLst>
          </p:cNvPr>
          <p:cNvSpPr/>
          <p:nvPr/>
        </p:nvSpPr>
        <p:spPr>
          <a:xfrm>
            <a:off x="5489073" y="2433409"/>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1" name="Star: 5 Points 20">
            <a:extLst>
              <a:ext uri="{FF2B5EF4-FFF2-40B4-BE49-F238E27FC236}">
                <a16:creationId xmlns:a16="http://schemas.microsoft.com/office/drawing/2014/main" id="{8BF405EF-8AC3-42D9-880C-AB61FF015B0D}"/>
              </a:ext>
            </a:extLst>
          </p:cNvPr>
          <p:cNvSpPr/>
          <p:nvPr/>
        </p:nvSpPr>
        <p:spPr>
          <a:xfrm>
            <a:off x="5417304" y="2330539"/>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2" name="Star: 5 Points 21">
            <a:extLst>
              <a:ext uri="{FF2B5EF4-FFF2-40B4-BE49-F238E27FC236}">
                <a16:creationId xmlns:a16="http://schemas.microsoft.com/office/drawing/2014/main" id="{9900C5DF-24AE-463C-995A-6364390B2861}"/>
              </a:ext>
            </a:extLst>
          </p:cNvPr>
          <p:cNvSpPr/>
          <p:nvPr/>
        </p:nvSpPr>
        <p:spPr>
          <a:xfrm>
            <a:off x="5158224" y="3150900"/>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4" name="Star: 5 Points 23">
            <a:extLst>
              <a:ext uri="{FF2B5EF4-FFF2-40B4-BE49-F238E27FC236}">
                <a16:creationId xmlns:a16="http://schemas.microsoft.com/office/drawing/2014/main" id="{88DC85EF-E7FE-4CAD-AED1-CB376CC3776B}"/>
              </a:ext>
            </a:extLst>
          </p:cNvPr>
          <p:cNvSpPr/>
          <p:nvPr/>
        </p:nvSpPr>
        <p:spPr>
          <a:xfrm>
            <a:off x="5050569" y="3143664"/>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5" name="Star: 5 Points 24">
            <a:extLst>
              <a:ext uri="{FF2B5EF4-FFF2-40B4-BE49-F238E27FC236}">
                <a16:creationId xmlns:a16="http://schemas.microsoft.com/office/drawing/2014/main" id="{A8623CB9-4CE4-4FB2-9418-03012B191CAE}"/>
              </a:ext>
            </a:extLst>
          </p:cNvPr>
          <p:cNvSpPr/>
          <p:nvPr/>
        </p:nvSpPr>
        <p:spPr>
          <a:xfrm>
            <a:off x="5287764" y="2348171"/>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6" name="Star: 5 Points 25">
            <a:extLst>
              <a:ext uri="{FF2B5EF4-FFF2-40B4-BE49-F238E27FC236}">
                <a16:creationId xmlns:a16="http://schemas.microsoft.com/office/drawing/2014/main" id="{36ED531F-C246-413D-9477-39820AE3DC18}"/>
              </a:ext>
            </a:extLst>
          </p:cNvPr>
          <p:cNvSpPr/>
          <p:nvPr/>
        </p:nvSpPr>
        <p:spPr>
          <a:xfrm>
            <a:off x="6254883" y="1222832"/>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7" name="Star: 5 Points 26">
            <a:extLst>
              <a:ext uri="{FF2B5EF4-FFF2-40B4-BE49-F238E27FC236}">
                <a16:creationId xmlns:a16="http://schemas.microsoft.com/office/drawing/2014/main" id="{681CA69B-DF74-464E-993C-3F4095E8332D}"/>
              </a:ext>
            </a:extLst>
          </p:cNvPr>
          <p:cNvSpPr/>
          <p:nvPr/>
        </p:nvSpPr>
        <p:spPr>
          <a:xfrm>
            <a:off x="6033903" y="1633421"/>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8" name="Star: 5 Points 27">
            <a:extLst>
              <a:ext uri="{FF2B5EF4-FFF2-40B4-BE49-F238E27FC236}">
                <a16:creationId xmlns:a16="http://schemas.microsoft.com/office/drawing/2014/main" id="{C1E40F14-1B76-440A-88E2-9E97078F06F5}"/>
              </a:ext>
            </a:extLst>
          </p:cNvPr>
          <p:cNvSpPr/>
          <p:nvPr/>
        </p:nvSpPr>
        <p:spPr>
          <a:xfrm>
            <a:off x="6731133" y="1246667"/>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29" name="Star: 5 Points 28">
            <a:extLst>
              <a:ext uri="{FF2B5EF4-FFF2-40B4-BE49-F238E27FC236}">
                <a16:creationId xmlns:a16="http://schemas.microsoft.com/office/drawing/2014/main" id="{2EF1FF47-4092-411C-BB0E-6C2ABFC2ED40}"/>
              </a:ext>
            </a:extLst>
          </p:cNvPr>
          <p:cNvSpPr/>
          <p:nvPr/>
        </p:nvSpPr>
        <p:spPr>
          <a:xfrm>
            <a:off x="6647313" y="1591511"/>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
        <p:nvSpPr>
          <p:cNvPr id="30" name="Star: 5 Points 29">
            <a:extLst>
              <a:ext uri="{FF2B5EF4-FFF2-40B4-BE49-F238E27FC236}">
                <a16:creationId xmlns:a16="http://schemas.microsoft.com/office/drawing/2014/main" id="{5862756D-99B3-4651-9B30-58EE48EE9688}"/>
              </a:ext>
            </a:extLst>
          </p:cNvPr>
          <p:cNvSpPr/>
          <p:nvPr/>
        </p:nvSpPr>
        <p:spPr>
          <a:xfrm>
            <a:off x="6164064" y="1587030"/>
            <a:ext cx="71770" cy="6379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dirty="0"/>
          </a:p>
        </p:txBody>
      </p:sp>
    </p:spTree>
    <p:extLst>
      <p:ext uri="{BB962C8B-B14F-4D97-AF65-F5344CB8AC3E}">
        <p14:creationId xmlns:p14="http://schemas.microsoft.com/office/powerpoint/2010/main" val="369098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F16B8-A40B-F242-38E3-6448F460BF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E76E3-A88A-0907-BDC5-22EC7D5B9AA7}"/>
              </a:ext>
            </a:extLst>
          </p:cNvPr>
          <p:cNvSpPr>
            <a:spLocks noGrp="1"/>
          </p:cNvSpPr>
          <p:nvPr>
            <p:ph type="title"/>
          </p:nvPr>
        </p:nvSpPr>
        <p:spPr/>
        <p:txBody>
          <a:bodyPr/>
          <a:lstStyle/>
          <a:p>
            <a:r>
              <a:rPr lang="en-GB" dirty="0"/>
              <a:t>Collaboration  - VCSE</a:t>
            </a:r>
          </a:p>
        </p:txBody>
      </p:sp>
      <p:sp>
        <p:nvSpPr>
          <p:cNvPr id="3" name="Text Placeholder 2">
            <a:extLst>
              <a:ext uri="{FF2B5EF4-FFF2-40B4-BE49-F238E27FC236}">
                <a16:creationId xmlns:a16="http://schemas.microsoft.com/office/drawing/2014/main" id="{37D9996B-26D1-6D03-3405-83EAFD36E0B1}"/>
              </a:ext>
            </a:extLst>
          </p:cNvPr>
          <p:cNvSpPr>
            <a:spLocks noGrp="1"/>
          </p:cNvSpPr>
          <p:nvPr>
            <p:ph type="body" idx="1"/>
          </p:nvPr>
        </p:nvSpPr>
        <p:spPr>
          <a:xfrm>
            <a:off x="139552" y="1018738"/>
            <a:ext cx="7886700" cy="3420554"/>
          </a:xfrm>
        </p:spPr>
        <p:txBody>
          <a:bodyPr/>
          <a:lstStyle/>
          <a:p>
            <a:pPr lvl="1"/>
            <a:r>
              <a:rPr lang="en-GB" sz="1900" dirty="0">
                <a:solidFill>
                  <a:srgbClr val="002060"/>
                </a:solidFill>
                <a:latin typeface="Lato" panose="020F0502020204030203" pitchFamily="34" charset="0"/>
                <a:ea typeface="Lato" panose="020F0502020204030203" pitchFamily="34" charset="0"/>
                <a:cs typeface="Lato" panose="020F0502020204030203" pitchFamily="34" charset="0"/>
              </a:rPr>
              <a:t>Refugee study in Plymouth; Family Parent Carer research (Exeter); Nature on prescription </a:t>
            </a:r>
          </a:p>
          <a:p>
            <a:pPr lvl="1"/>
            <a:r>
              <a:rPr lang="en-GB" sz="1900" dirty="0">
                <a:solidFill>
                  <a:srgbClr val="002060"/>
                </a:solidFill>
                <a:latin typeface="Lato" panose="020F0502020204030203" pitchFamily="34" charset="0"/>
                <a:ea typeface="Lato" panose="020F0502020204030203" pitchFamily="34" charset="0"/>
                <a:cs typeface="Lato" panose="020F0502020204030203" pitchFamily="34" charset="0"/>
              </a:rPr>
              <a:t>Pay Service support costs to organisations that support the identification of participants </a:t>
            </a:r>
          </a:p>
          <a:p>
            <a:pPr lvl="1"/>
            <a:r>
              <a:rPr lang="en-GB" sz="1800" dirty="0">
                <a:solidFill>
                  <a:srgbClr val="002060"/>
                </a:solidFill>
                <a:latin typeface="Lato" panose="020F0502020204030203" pitchFamily="34" charset="0"/>
                <a:ea typeface="Lato" panose="020F0502020204030203" pitchFamily="34" charset="0"/>
                <a:cs typeface="Lato" panose="020F0502020204030203" pitchFamily="34" charset="0"/>
              </a:rPr>
              <a:t>Need to co-design VCSE partners into research proposals at the grant submission stage to provide active roles; champions to provide support with digital access; </a:t>
            </a:r>
          </a:p>
          <a:p>
            <a:pPr lvl="1"/>
            <a:r>
              <a:rPr lang="en-GB" sz="1800" dirty="0">
                <a:solidFill>
                  <a:srgbClr val="002060"/>
                </a:solidFill>
                <a:latin typeface="Lato" panose="020F0502020204030203" pitchFamily="34" charset="0"/>
                <a:ea typeface="Lato" panose="020F0502020204030203" pitchFamily="34" charset="0"/>
                <a:cs typeface="Lato" panose="020F0502020204030203" pitchFamily="34" charset="0"/>
              </a:rPr>
              <a:t>Opportunities to promote research </a:t>
            </a:r>
          </a:p>
          <a:p>
            <a:pPr lvl="1"/>
            <a:r>
              <a:rPr lang="en-GB" sz="1800" dirty="0">
                <a:solidFill>
                  <a:srgbClr val="002060"/>
                </a:solidFill>
                <a:latin typeface="Lato" panose="020F0502020204030203" pitchFamily="34" charset="0"/>
                <a:ea typeface="Lato" panose="020F0502020204030203" pitchFamily="34" charset="0"/>
                <a:cs typeface="Lato" panose="020F0502020204030203" pitchFamily="34" charset="0"/>
              </a:rPr>
              <a:t>Be Part of Research Campaign </a:t>
            </a:r>
          </a:p>
          <a:p>
            <a:endParaRPr lang="en-GB" dirty="0"/>
          </a:p>
        </p:txBody>
      </p:sp>
      <p:pic>
        <p:nvPicPr>
          <p:cNvPr id="8" name="Picture 7">
            <a:extLst>
              <a:ext uri="{FF2B5EF4-FFF2-40B4-BE49-F238E27FC236}">
                <a16:creationId xmlns:a16="http://schemas.microsoft.com/office/drawing/2014/main" id="{19EA1EAA-A9C8-54D7-7DE0-4B2FDBA39860}"/>
              </a:ext>
            </a:extLst>
          </p:cNvPr>
          <p:cNvPicPr>
            <a:picLocks noChangeAspect="1"/>
          </p:cNvPicPr>
          <p:nvPr/>
        </p:nvPicPr>
        <p:blipFill>
          <a:blip r:embed="rId3"/>
          <a:stretch>
            <a:fillRect/>
          </a:stretch>
        </p:blipFill>
        <p:spPr>
          <a:xfrm>
            <a:off x="5200650" y="3123990"/>
            <a:ext cx="3943350" cy="1447800"/>
          </a:xfrm>
          <a:prstGeom prst="rect">
            <a:avLst/>
          </a:prstGeom>
        </p:spPr>
      </p:pic>
    </p:spTree>
    <p:extLst>
      <p:ext uri="{BB962C8B-B14F-4D97-AF65-F5344CB8AC3E}">
        <p14:creationId xmlns:p14="http://schemas.microsoft.com/office/powerpoint/2010/main" val="382215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BF454-F64D-7FE4-1992-D7C878DA0A13}"/>
              </a:ext>
            </a:extLst>
          </p:cNvPr>
          <p:cNvSpPr>
            <a:spLocks noGrp="1"/>
          </p:cNvSpPr>
          <p:nvPr>
            <p:ph type="title"/>
          </p:nvPr>
        </p:nvSpPr>
        <p:spPr/>
        <p:txBody>
          <a:bodyPr>
            <a:normAutofit fontScale="90000"/>
          </a:bodyPr>
          <a:lstStyle/>
          <a:p>
            <a:r>
              <a:rPr lang="en-GB" dirty="0"/>
              <a:t>What are you already involved in? What would you like to see?</a:t>
            </a:r>
          </a:p>
        </p:txBody>
      </p:sp>
      <p:sp>
        <p:nvSpPr>
          <p:cNvPr id="3" name="Text Placeholder 2">
            <a:extLst>
              <a:ext uri="{FF2B5EF4-FFF2-40B4-BE49-F238E27FC236}">
                <a16:creationId xmlns:a16="http://schemas.microsoft.com/office/drawing/2014/main" id="{5366F84A-452F-F30F-BC04-305E1483F0A6}"/>
              </a:ext>
            </a:extLst>
          </p:cNvPr>
          <p:cNvSpPr>
            <a:spLocks noGrp="1"/>
          </p:cNvSpPr>
          <p:nvPr>
            <p:ph type="body" idx="1"/>
          </p:nvPr>
        </p:nvSpPr>
        <p:spPr/>
        <p:txBody>
          <a:bodyPr/>
          <a:lstStyle/>
          <a:p>
            <a:r>
              <a:rPr lang="en-GB" dirty="0"/>
              <a:t>We’d love to hear about the types of research projects that you and partners are involved in – and with which other organisations.</a:t>
            </a:r>
          </a:p>
          <a:p>
            <a:r>
              <a:rPr lang="en-GB" dirty="0"/>
              <a:t>What sort of projects and types of research have you been involved with?</a:t>
            </a:r>
          </a:p>
          <a:p>
            <a:r>
              <a:rPr lang="en-GB" dirty="0"/>
              <a:t>What sort of projects or areas of research would you like to get involved with?</a:t>
            </a:r>
          </a:p>
          <a:p>
            <a:r>
              <a:rPr lang="en-GB" dirty="0"/>
              <a:t>What would you need to work with us, and how might we support that?</a:t>
            </a:r>
          </a:p>
        </p:txBody>
      </p:sp>
    </p:spTree>
    <p:extLst>
      <p:ext uri="{BB962C8B-B14F-4D97-AF65-F5344CB8AC3E}">
        <p14:creationId xmlns:p14="http://schemas.microsoft.com/office/powerpoint/2010/main" val="1790143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0D41-24B7-2947-CF15-37E5D79316C1}"/>
              </a:ext>
            </a:extLst>
          </p:cNvPr>
          <p:cNvSpPr>
            <a:spLocks noGrp="1"/>
          </p:cNvSpPr>
          <p:nvPr>
            <p:ph type="title"/>
          </p:nvPr>
        </p:nvSpPr>
        <p:spPr/>
        <p:txBody>
          <a:bodyPr/>
          <a:lstStyle/>
          <a:p>
            <a:pPr algn="ctr"/>
            <a:r>
              <a:rPr lang="en-GB" dirty="0"/>
              <a:t>Thank you!</a:t>
            </a:r>
          </a:p>
        </p:txBody>
      </p:sp>
      <p:sp>
        <p:nvSpPr>
          <p:cNvPr id="3" name="Text Placeholder 2">
            <a:extLst>
              <a:ext uri="{FF2B5EF4-FFF2-40B4-BE49-F238E27FC236}">
                <a16:creationId xmlns:a16="http://schemas.microsoft.com/office/drawing/2014/main" id="{3576C2DE-8BD1-51AA-3011-9851FD09281D}"/>
              </a:ext>
            </a:extLst>
          </p:cNvPr>
          <p:cNvSpPr>
            <a:spLocks noGrp="1"/>
          </p:cNvSpPr>
          <p:nvPr>
            <p:ph type="body" idx="1"/>
          </p:nvPr>
        </p:nvSpPr>
        <p:spPr/>
        <p:txBody>
          <a:bodyPr/>
          <a:lstStyle/>
          <a:p>
            <a:pPr marL="114300" indent="0" algn="ctr">
              <a:buNone/>
            </a:pPr>
            <a:r>
              <a:rPr lang="en-GB" dirty="0"/>
              <a:t>Please do share ideas for ways we can support each other:</a:t>
            </a:r>
          </a:p>
          <a:p>
            <a:pPr marL="114300" indent="0" algn="ctr">
              <a:buNone/>
            </a:pPr>
            <a:r>
              <a:rPr lang="en-GB" dirty="0"/>
              <a:t>involvement@exeter.ac.uk</a:t>
            </a:r>
          </a:p>
        </p:txBody>
      </p:sp>
    </p:spTree>
    <p:extLst>
      <p:ext uri="{BB962C8B-B14F-4D97-AF65-F5344CB8AC3E}">
        <p14:creationId xmlns:p14="http://schemas.microsoft.com/office/powerpoint/2010/main" val="312247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7193-FEF4-1D3F-09A1-0CC3C43201BA}"/>
              </a:ext>
            </a:extLst>
          </p:cNvPr>
          <p:cNvSpPr>
            <a:spLocks noGrp="1"/>
          </p:cNvSpPr>
          <p:nvPr>
            <p:ph type="title"/>
          </p:nvPr>
        </p:nvSpPr>
        <p:spPr/>
        <p:txBody>
          <a:bodyPr/>
          <a:lstStyle/>
          <a:p>
            <a:r>
              <a:rPr lang="en-GB" dirty="0"/>
              <a:t>What do we mean when we talk about research?</a:t>
            </a:r>
          </a:p>
        </p:txBody>
      </p:sp>
      <p:sp>
        <p:nvSpPr>
          <p:cNvPr id="3" name="Text Placeholder 2">
            <a:extLst>
              <a:ext uri="{FF2B5EF4-FFF2-40B4-BE49-F238E27FC236}">
                <a16:creationId xmlns:a16="http://schemas.microsoft.com/office/drawing/2014/main" id="{FAAD9E4B-7B4C-F888-5BE4-C781506C1F6D}"/>
              </a:ext>
            </a:extLst>
          </p:cNvPr>
          <p:cNvSpPr>
            <a:spLocks noGrp="1"/>
          </p:cNvSpPr>
          <p:nvPr>
            <p:ph type="body" idx="1"/>
          </p:nvPr>
        </p:nvSpPr>
        <p:spPr>
          <a:xfrm>
            <a:off x="571500" y="975600"/>
            <a:ext cx="7886700" cy="3192300"/>
          </a:xfrm>
        </p:spPr>
        <p:txBody>
          <a:bodyPr/>
          <a:lstStyle/>
          <a:p>
            <a:r>
              <a:rPr lang="en-GB" dirty="0"/>
              <a:t>Research is a broad term – we’re referring mainly to research relating to health and social care.</a:t>
            </a:r>
          </a:p>
          <a:p>
            <a:r>
              <a:rPr lang="en-GB" dirty="0"/>
              <a:t>Research can take many different forms – it can be scientists working in a lab, it can be care home staff finding better ways to provide care, and anything around/in-between.</a:t>
            </a:r>
          </a:p>
          <a:p>
            <a:r>
              <a:rPr lang="en-GB" dirty="0"/>
              <a:t>At its core, research is taking a question, designing methods to investigate that, and then analysing the results to produce findings/an answer.</a:t>
            </a:r>
          </a:p>
          <a:p>
            <a:r>
              <a:rPr lang="en-GB" dirty="0"/>
              <a:t>Any question can be answered through research! And it’s important that we’re doing research that is important to our local communities.</a:t>
            </a:r>
          </a:p>
        </p:txBody>
      </p:sp>
    </p:spTree>
    <p:extLst>
      <p:ext uri="{BB962C8B-B14F-4D97-AF65-F5344CB8AC3E}">
        <p14:creationId xmlns:p14="http://schemas.microsoft.com/office/powerpoint/2010/main" val="170081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2"/>
          <p:cNvSpPr txBox="1">
            <a:spLocks noGrp="1"/>
          </p:cNvSpPr>
          <p:nvPr>
            <p:ph type="title"/>
          </p:nvPr>
        </p:nvSpPr>
        <p:spPr>
          <a:xfrm>
            <a:off x="628650" y="273845"/>
            <a:ext cx="7886700" cy="649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400"/>
              <a:buFont typeface="Lato"/>
              <a:buNone/>
            </a:pPr>
            <a:r>
              <a:rPr lang="en-US"/>
              <a:t>NIHR – our mission</a:t>
            </a:r>
            <a:endParaRPr/>
          </a:p>
        </p:txBody>
      </p:sp>
      <p:grpSp>
        <p:nvGrpSpPr>
          <p:cNvPr id="381" name="Google Shape;381;p52"/>
          <p:cNvGrpSpPr/>
          <p:nvPr/>
        </p:nvGrpSpPr>
        <p:grpSpPr>
          <a:xfrm>
            <a:off x="534188" y="837630"/>
            <a:ext cx="3463643" cy="3334379"/>
            <a:chOff x="712250" y="1164966"/>
            <a:chExt cx="4618191" cy="4445839"/>
          </a:xfrm>
        </p:grpSpPr>
        <p:sp>
          <p:nvSpPr>
            <p:cNvPr id="382" name="Google Shape;382;p52"/>
            <p:cNvSpPr/>
            <p:nvPr/>
          </p:nvSpPr>
          <p:spPr>
            <a:xfrm>
              <a:off x="914400" y="1534405"/>
              <a:ext cx="4076400" cy="4076400"/>
            </a:xfrm>
            <a:prstGeom prst="ellipse">
              <a:avLst/>
            </a:prstGeom>
            <a:solidFill>
              <a:srgbClr val="D1D9E2"/>
            </a:solidFill>
            <a:ln w="142875"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83" name="Google Shape;383;p52"/>
            <p:cNvSpPr/>
            <p:nvPr/>
          </p:nvSpPr>
          <p:spPr>
            <a:xfrm>
              <a:off x="1526430" y="2146434"/>
              <a:ext cx="2852400" cy="2852400"/>
            </a:xfrm>
            <a:prstGeom prst="ellipse">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84" name="Google Shape;384;p52"/>
            <p:cNvSpPr/>
            <p:nvPr/>
          </p:nvSpPr>
          <p:spPr>
            <a:xfrm>
              <a:off x="1629914" y="2901232"/>
              <a:ext cx="2626200" cy="1323300"/>
            </a:xfrm>
            <a:prstGeom prst="rect">
              <a:avLst/>
            </a:prstGeom>
            <a:noFill/>
            <a:ln>
              <a:noFill/>
            </a:ln>
          </p:spPr>
          <p:txBody>
            <a:bodyPr spcFirstLastPara="1" wrap="square" lIns="68575" tIns="34275" rIns="68575" bIns="34275" anchor="t" anchorCtr="0">
              <a:noAutofit/>
            </a:bodyPr>
            <a:lstStyle/>
            <a:p>
              <a:pPr marL="76200" marR="0" lvl="0" indent="0" algn="ctr" rtl="0">
                <a:lnSpc>
                  <a:spcPct val="100000"/>
                </a:lnSpc>
                <a:spcBef>
                  <a:spcPts val="0"/>
                </a:spcBef>
                <a:spcAft>
                  <a:spcPts val="0"/>
                </a:spcAft>
                <a:buClr>
                  <a:srgbClr val="000000"/>
                </a:buClr>
                <a:buSzPts val="1500"/>
                <a:buFont typeface="Lato"/>
                <a:buNone/>
              </a:pPr>
              <a:r>
                <a:rPr lang="en-US" sz="1500" b="1">
                  <a:solidFill>
                    <a:schemeClr val="lt1"/>
                  </a:solidFill>
                  <a:latin typeface="Lato"/>
                  <a:ea typeface="Lato"/>
                  <a:cs typeface="Lato"/>
                  <a:sym typeface="Lato"/>
                </a:rPr>
                <a:t>To improve the health and wealth</a:t>
              </a:r>
              <a:br>
                <a:rPr lang="en-US" sz="1500" b="1">
                  <a:solidFill>
                    <a:schemeClr val="lt1"/>
                  </a:solidFill>
                  <a:latin typeface="Lato"/>
                  <a:ea typeface="Lato"/>
                  <a:cs typeface="Lato"/>
                  <a:sym typeface="Lato"/>
                </a:rPr>
              </a:br>
              <a:r>
                <a:rPr lang="en-US" sz="1500" b="1">
                  <a:solidFill>
                    <a:schemeClr val="lt1"/>
                  </a:solidFill>
                  <a:latin typeface="Lato"/>
                  <a:ea typeface="Lato"/>
                  <a:cs typeface="Lato"/>
                  <a:sym typeface="Lato"/>
                </a:rPr>
                <a:t>of the nation through research</a:t>
              </a:r>
              <a:endParaRPr sz="1100"/>
            </a:p>
          </p:txBody>
        </p:sp>
        <p:sp>
          <p:nvSpPr>
            <p:cNvPr id="385" name="Google Shape;385;p52"/>
            <p:cNvSpPr/>
            <p:nvPr/>
          </p:nvSpPr>
          <p:spPr>
            <a:xfrm>
              <a:off x="712250" y="5139897"/>
              <a:ext cx="404400" cy="404400"/>
            </a:xfrm>
            <a:prstGeom prst="ellipse">
              <a:avLst/>
            </a:prstGeom>
            <a:solidFill>
              <a:schemeClr val="accent2"/>
            </a:solidFill>
            <a:ln w="139700" cap="flat" cmpd="sng">
              <a:solidFill>
                <a:srgbClr val="D1D9E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386" name="Google Shape;386;p52"/>
            <p:cNvSpPr/>
            <p:nvPr/>
          </p:nvSpPr>
          <p:spPr>
            <a:xfrm>
              <a:off x="4692341" y="1164966"/>
              <a:ext cx="638100" cy="638100"/>
            </a:xfrm>
            <a:prstGeom prst="ellipse">
              <a:avLst/>
            </a:prstGeom>
            <a:solidFill>
              <a:srgbClr val="D1D9E2"/>
            </a:solidFill>
            <a:ln w="139700" cap="flat"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387" name="Google Shape;387;p52"/>
          <p:cNvSpPr txBox="1">
            <a:spLocks noGrp="1"/>
          </p:cNvSpPr>
          <p:nvPr>
            <p:ph type="body" idx="1"/>
          </p:nvPr>
        </p:nvSpPr>
        <p:spPr>
          <a:xfrm>
            <a:off x="4316929" y="1046713"/>
            <a:ext cx="4476600" cy="3192300"/>
          </a:xfrm>
          <a:prstGeom prst="rect">
            <a:avLst/>
          </a:prstGeom>
          <a:noFill/>
          <a:ln>
            <a:noFill/>
          </a:ln>
        </p:spPr>
        <p:txBody>
          <a:bodyPr spcFirstLastPara="1" wrap="square" lIns="68575" tIns="34275" rIns="68575" bIns="34275" anchor="t" anchorCtr="0">
            <a:noAutofit/>
          </a:bodyPr>
          <a:lstStyle/>
          <a:p>
            <a:pPr marL="76200" lvl="0" indent="0" algn="l" rtl="0">
              <a:lnSpc>
                <a:spcPct val="100000"/>
              </a:lnSpc>
              <a:spcBef>
                <a:spcPts val="800"/>
              </a:spcBef>
              <a:spcAft>
                <a:spcPts val="0"/>
              </a:spcAft>
              <a:buClr>
                <a:srgbClr val="000000"/>
              </a:buClr>
              <a:buSzPts val="1500"/>
              <a:buNone/>
            </a:pPr>
            <a:r>
              <a:rPr lang="en-US" sz="1400" dirty="0"/>
              <a:t>We do this by:</a:t>
            </a:r>
            <a:endParaRPr dirty="0"/>
          </a:p>
          <a:p>
            <a:pPr marL="330200" lvl="0" indent="-254000" algn="l" rtl="0">
              <a:lnSpc>
                <a:spcPct val="100000"/>
              </a:lnSpc>
              <a:spcBef>
                <a:spcPts val="1200"/>
              </a:spcBef>
              <a:spcAft>
                <a:spcPts val="0"/>
              </a:spcAft>
              <a:buClr>
                <a:schemeClr val="lt1"/>
              </a:buClr>
              <a:buSzPts val="1200"/>
              <a:buFont typeface="Arial"/>
              <a:buAutoNum type="arabicPeriod"/>
            </a:pPr>
            <a:r>
              <a:rPr lang="en-US" sz="1100" b="1" dirty="0"/>
              <a:t>Funding high quality, timely research </a:t>
            </a:r>
            <a:r>
              <a:rPr lang="en-US" sz="1100" dirty="0"/>
              <a:t>that benefits the NHS, public health and social care </a:t>
            </a:r>
            <a:endParaRPr dirty="0"/>
          </a:p>
          <a:p>
            <a:pPr marL="330200" lvl="0" indent="-254000" algn="l" rtl="0">
              <a:lnSpc>
                <a:spcPct val="100000"/>
              </a:lnSpc>
              <a:spcBef>
                <a:spcPts val="800"/>
              </a:spcBef>
              <a:spcAft>
                <a:spcPts val="0"/>
              </a:spcAft>
              <a:buClr>
                <a:schemeClr val="lt1"/>
              </a:buClr>
              <a:buSzPts val="1200"/>
              <a:buFont typeface="Arial"/>
              <a:buAutoNum type="arabicPeriod"/>
            </a:pPr>
            <a:r>
              <a:rPr lang="en-US" sz="1100" b="1" dirty="0"/>
              <a:t>Investing in world-class expertise, facilities and a skilled delivery workforce </a:t>
            </a:r>
            <a:r>
              <a:rPr lang="en-US" sz="1100" dirty="0"/>
              <a:t>to translate discoveries into improved treatments and services</a:t>
            </a:r>
            <a:endParaRPr dirty="0"/>
          </a:p>
          <a:p>
            <a:pPr marL="330200" lvl="0" indent="-254000" algn="l" rtl="0">
              <a:lnSpc>
                <a:spcPct val="100000"/>
              </a:lnSpc>
              <a:spcBef>
                <a:spcPts val="800"/>
              </a:spcBef>
              <a:spcAft>
                <a:spcPts val="0"/>
              </a:spcAft>
              <a:buClr>
                <a:schemeClr val="lt1"/>
              </a:buClr>
              <a:buSzPts val="1200"/>
              <a:buFont typeface="Arial"/>
              <a:buAutoNum type="arabicPeriod"/>
            </a:pPr>
            <a:r>
              <a:rPr lang="en-US" sz="1100" b="1" dirty="0"/>
              <a:t>Partnering with patients, service users, carers and communities </a:t>
            </a:r>
            <a:r>
              <a:rPr lang="en-US" sz="1100" dirty="0"/>
              <a:t>improving the relevance, quality and impact of our research  </a:t>
            </a:r>
            <a:endParaRPr dirty="0"/>
          </a:p>
          <a:p>
            <a:pPr marL="330200" lvl="0" indent="-254000" algn="l" rtl="0">
              <a:lnSpc>
                <a:spcPct val="100000"/>
              </a:lnSpc>
              <a:spcBef>
                <a:spcPts val="800"/>
              </a:spcBef>
              <a:spcAft>
                <a:spcPts val="0"/>
              </a:spcAft>
              <a:buClr>
                <a:schemeClr val="lt1"/>
              </a:buClr>
              <a:buSzPts val="1200"/>
              <a:buFont typeface="Arial"/>
              <a:buAutoNum type="arabicPeriod"/>
            </a:pPr>
            <a:r>
              <a:rPr lang="en-US" sz="1100" b="1" dirty="0"/>
              <a:t>Attracting, training and supporting the best researchers </a:t>
            </a:r>
            <a:r>
              <a:rPr lang="en-US" sz="1100" dirty="0"/>
              <a:t>to tackle complex health and social care challenges</a:t>
            </a:r>
            <a:endParaRPr dirty="0"/>
          </a:p>
          <a:p>
            <a:pPr marL="330200" lvl="0" indent="-254000" algn="l" rtl="0">
              <a:lnSpc>
                <a:spcPct val="100000"/>
              </a:lnSpc>
              <a:spcBef>
                <a:spcPts val="800"/>
              </a:spcBef>
              <a:spcAft>
                <a:spcPts val="0"/>
              </a:spcAft>
              <a:buClr>
                <a:schemeClr val="lt1"/>
              </a:buClr>
              <a:buSzPts val="1200"/>
              <a:buFont typeface="Arial"/>
              <a:buAutoNum type="arabicPeriod"/>
            </a:pPr>
            <a:r>
              <a:rPr lang="en-US" sz="1100" b="1" dirty="0"/>
              <a:t>Collaborating with other public funders, charities and industry </a:t>
            </a:r>
            <a:r>
              <a:rPr lang="en-US" sz="1100" dirty="0"/>
              <a:t>to shape a cohesive and globally competitive research system    </a:t>
            </a:r>
            <a:endParaRPr dirty="0"/>
          </a:p>
          <a:p>
            <a:pPr marL="330200" lvl="0" indent="-254000" algn="l" rtl="0">
              <a:lnSpc>
                <a:spcPct val="100000"/>
              </a:lnSpc>
              <a:spcBef>
                <a:spcPts val="800"/>
              </a:spcBef>
              <a:spcAft>
                <a:spcPts val="0"/>
              </a:spcAft>
              <a:buClr>
                <a:schemeClr val="lt1"/>
              </a:buClr>
              <a:buSzPts val="1200"/>
              <a:buFont typeface="Arial"/>
              <a:buAutoNum type="arabicPeriod"/>
            </a:pPr>
            <a:r>
              <a:rPr lang="en-US" sz="1100" b="1" dirty="0"/>
              <a:t>Funding applied global health research and training </a:t>
            </a:r>
            <a:r>
              <a:rPr lang="en-US" sz="1100" dirty="0"/>
              <a:t>to meet the needs of the poorest people in low- and middle-income countries  </a:t>
            </a:r>
            <a:endParaRPr dirty="0"/>
          </a:p>
          <a:p>
            <a:pPr marL="76200" lvl="0" indent="0" algn="l" rtl="0">
              <a:lnSpc>
                <a:spcPct val="100000"/>
              </a:lnSpc>
              <a:spcBef>
                <a:spcPts val="800"/>
              </a:spcBef>
              <a:spcAft>
                <a:spcPts val="0"/>
              </a:spcAft>
              <a:buClr>
                <a:schemeClr val="lt1"/>
              </a:buClr>
              <a:buSzPts val="1300"/>
              <a:buNone/>
            </a:pPr>
            <a:endParaRPr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5"/>
          <p:cNvSpPr txBox="1"/>
          <p:nvPr/>
        </p:nvSpPr>
        <p:spPr>
          <a:xfrm>
            <a:off x="1601890" y="1324550"/>
            <a:ext cx="5245800" cy="8268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193E72"/>
              </a:buClr>
              <a:buSzPts val="2300"/>
              <a:buFont typeface="Arial"/>
              <a:buNone/>
            </a:pPr>
            <a:r>
              <a:rPr lang="en-US" sz="2300" b="1" dirty="0">
                <a:solidFill>
                  <a:srgbClr val="193E72"/>
                </a:solidFill>
                <a:latin typeface="Lato"/>
                <a:ea typeface="Lato"/>
                <a:cs typeface="Lato"/>
                <a:sym typeface="Lato"/>
              </a:rPr>
              <a:t>Our vision</a:t>
            </a:r>
            <a:endParaRPr sz="1800" dirty="0">
              <a:solidFill>
                <a:srgbClr val="193E72"/>
              </a:solidFill>
              <a:latin typeface="Lato"/>
              <a:ea typeface="Lato"/>
              <a:cs typeface="Lato"/>
              <a:sym typeface="Lato"/>
            </a:endParaRPr>
          </a:p>
          <a:p>
            <a:pPr marL="0" marR="0" lvl="0" indent="0" algn="l" rtl="0">
              <a:lnSpc>
                <a:spcPct val="90000"/>
              </a:lnSpc>
              <a:spcBef>
                <a:spcPts val="0"/>
              </a:spcBef>
              <a:spcAft>
                <a:spcPts val="0"/>
              </a:spcAft>
              <a:buClr>
                <a:srgbClr val="193E72"/>
              </a:buClr>
              <a:buSzPts val="1800"/>
              <a:buFont typeface="Arial"/>
              <a:buNone/>
            </a:pPr>
            <a:r>
              <a:rPr lang="en-US" sz="1400" dirty="0">
                <a:solidFill>
                  <a:srgbClr val="193E72"/>
                </a:solidFill>
                <a:latin typeface="Lato"/>
                <a:ea typeface="Lato"/>
                <a:cs typeface="Lato"/>
                <a:sym typeface="Lato"/>
              </a:rPr>
              <a:t>Clinical research is an integral part of healthcare for all</a:t>
            </a:r>
            <a:endParaRPr sz="1100" dirty="0"/>
          </a:p>
          <a:p>
            <a:pPr marL="0" marR="0" lvl="0" indent="0" algn="l" rtl="0">
              <a:lnSpc>
                <a:spcPct val="90000"/>
              </a:lnSpc>
              <a:spcBef>
                <a:spcPts val="0"/>
              </a:spcBef>
              <a:spcAft>
                <a:spcPts val="0"/>
              </a:spcAft>
              <a:buClr>
                <a:srgbClr val="193E72"/>
              </a:buClr>
              <a:buSzPts val="1800"/>
              <a:buFont typeface="Arial"/>
              <a:buNone/>
            </a:pPr>
            <a:endParaRPr sz="1400" dirty="0">
              <a:solidFill>
                <a:srgbClr val="193E72"/>
              </a:solidFill>
              <a:latin typeface="Lato"/>
              <a:ea typeface="Lato"/>
              <a:cs typeface="Lato"/>
              <a:sym typeface="Lato"/>
            </a:endParaRPr>
          </a:p>
        </p:txBody>
      </p:sp>
      <p:grpSp>
        <p:nvGrpSpPr>
          <p:cNvPr id="438" name="Google Shape;438;p55"/>
          <p:cNvGrpSpPr/>
          <p:nvPr/>
        </p:nvGrpSpPr>
        <p:grpSpPr>
          <a:xfrm>
            <a:off x="7258949" y="-416745"/>
            <a:ext cx="2281725" cy="2281725"/>
            <a:chOff x="2449130" y="3506855"/>
            <a:chExt cx="3042300" cy="3042300"/>
          </a:xfrm>
        </p:grpSpPr>
        <p:sp>
          <p:nvSpPr>
            <p:cNvPr id="439" name="Google Shape;439;p55"/>
            <p:cNvSpPr/>
            <p:nvPr/>
          </p:nvSpPr>
          <p:spPr>
            <a:xfrm>
              <a:off x="3620954" y="4661600"/>
              <a:ext cx="720600" cy="720600"/>
            </a:xfrm>
            <a:prstGeom prst="ellipse">
              <a:avLst/>
            </a:prstGeom>
            <a:noFill/>
            <a:ln w="25400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40" name="Google Shape;440;p55"/>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41" name="Google Shape;441;p55"/>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442" name="Google Shape;442;p55"/>
          <p:cNvGrpSpPr/>
          <p:nvPr/>
        </p:nvGrpSpPr>
        <p:grpSpPr>
          <a:xfrm>
            <a:off x="1246870" y="1405235"/>
            <a:ext cx="269326" cy="272432"/>
            <a:chOff x="7034386" y="2897265"/>
            <a:chExt cx="887400" cy="887400"/>
          </a:xfrm>
        </p:grpSpPr>
        <p:sp>
          <p:nvSpPr>
            <p:cNvPr id="443" name="Google Shape;443;p55"/>
            <p:cNvSpPr/>
            <p:nvPr/>
          </p:nvSpPr>
          <p:spPr>
            <a:xfrm rot="10800000">
              <a:off x="7034386" y="2897265"/>
              <a:ext cx="887400" cy="887400"/>
            </a:xfrm>
            <a:prstGeom prst="ellipse">
              <a:avLst/>
            </a:prstGeom>
            <a:solidFill>
              <a:srgbClr val="D1D9E2"/>
            </a:solidFill>
            <a:ln w="698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44" name="Google Shape;444;p55"/>
            <p:cNvSpPr/>
            <p:nvPr/>
          </p:nvSpPr>
          <p:spPr>
            <a:xfrm rot="10800000">
              <a:off x="7234893" y="3095141"/>
              <a:ext cx="494100" cy="496800"/>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grpSp>
        <p:nvGrpSpPr>
          <p:cNvPr id="445" name="Google Shape;445;p55"/>
          <p:cNvGrpSpPr/>
          <p:nvPr/>
        </p:nvGrpSpPr>
        <p:grpSpPr>
          <a:xfrm>
            <a:off x="1246869" y="2435660"/>
            <a:ext cx="269326" cy="272432"/>
            <a:chOff x="7034386" y="2897265"/>
            <a:chExt cx="887400" cy="887400"/>
          </a:xfrm>
        </p:grpSpPr>
        <p:sp>
          <p:nvSpPr>
            <p:cNvPr id="446" name="Google Shape;446;p55"/>
            <p:cNvSpPr/>
            <p:nvPr/>
          </p:nvSpPr>
          <p:spPr>
            <a:xfrm rot="10800000">
              <a:off x="7034386" y="2897265"/>
              <a:ext cx="887400" cy="887400"/>
            </a:xfrm>
            <a:prstGeom prst="ellipse">
              <a:avLst/>
            </a:prstGeom>
            <a:solidFill>
              <a:srgbClr val="D1D9E2"/>
            </a:solidFill>
            <a:ln w="698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47" name="Google Shape;447;p55"/>
            <p:cNvSpPr/>
            <p:nvPr/>
          </p:nvSpPr>
          <p:spPr>
            <a:xfrm rot="10800000">
              <a:off x="7234893" y="3095141"/>
              <a:ext cx="494100" cy="496800"/>
            </a:xfrm>
            <a:prstGeom prst="ellipse">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448" name="Google Shape;448;p55"/>
          <p:cNvSpPr txBox="1">
            <a:spLocks noGrp="1"/>
          </p:cNvSpPr>
          <p:nvPr>
            <p:ph type="title"/>
          </p:nvPr>
        </p:nvSpPr>
        <p:spPr>
          <a:xfrm>
            <a:off x="628650" y="273845"/>
            <a:ext cx="7886700" cy="649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93E72"/>
              </a:buClr>
              <a:buSzPts val="2400"/>
              <a:buFont typeface="Lato"/>
              <a:buNone/>
            </a:pPr>
            <a:r>
              <a:rPr lang="en-US"/>
              <a:t>NIHR CRN – our vision</a:t>
            </a:r>
            <a:endParaRPr/>
          </a:p>
        </p:txBody>
      </p:sp>
      <p:sp>
        <p:nvSpPr>
          <p:cNvPr id="449" name="Google Shape;449;p55"/>
          <p:cNvSpPr txBox="1"/>
          <p:nvPr/>
        </p:nvSpPr>
        <p:spPr>
          <a:xfrm>
            <a:off x="1601888" y="2376904"/>
            <a:ext cx="5245800" cy="1320600"/>
          </a:xfrm>
          <a:prstGeom prst="rect">
            <a:avLst/>
          </a:prstGeom>
          <a:noFill/>
          <a:ln>
            <a:noFill/>
          </a:ln>
        </p:spPr>
        <p:txBody>
          <a:bodyPr spcFirstLastPara="1" wrap="square" lIns="68575" tIns="34275" rIns="68575" bIns="34275" anchor="t" anchorCtr="0">
            <a:noAutofit/>
          </a:bodyPr>
          <a:lstStyle/>
          <a:p>
            <a:pPr marL="0" marR="0" lvl="0" indent="0" algn="l" rtl="0">
              <a:lnSpc>
                <a:spcPct val="150000"/>
              </a:lnSpc>
              <a:spcBef>
                <a:spcPts val="0"/>
              </a:spcBef>
              <a:spcAft>
                <a:spcPts val="0"/>
              </a:spcAft>
              <a:buClr>
                <a:srgbClr val="193E72"/>
              </a:buClr>
              <a:buSzPts val="2300"/>
              <a:buFont typeface="Arial"/>
              <a:buNone/>
            </a:pPr>
            <a:r>
              <a:rPr lang="en-US" sz="2300" b="1" dirty="0">
                <a:solidFill>
                  <a:srgbClr val="193E72"/>
                </a:solidFill>
                <a:latin typeface="Lato"/>
                <a:ea typeface="Lato"/>
                <a:cs typeface="Lato"/>
                <a:sym typeface="Lato"/>
              </a:rPr>
              <a:t>Our purpose</a:t>
            </a:r>
            <a:endParaRPr sz="1800" dirty="0">
              <a:solidFill>
                <a:srgbClr val="193E72"/>
              </a:solidFill>
              <a:latin typeface="Lato"/>
              <a:ea typeface="Lato"/>
              <a:cs typeface="Lato"/>
              <a:sym typeface="Lato"/>
            </a:endParaRPr>
          </a:p>
          <a:p>
            <a:pPr marL="0" marR="0" lvl="0" indent="0" algn="l" rtl="0">
              <a:lnSpc>
                <a:spcPct val="90000"/>
              </a:lnSpc>
              <a:spcBef>
                <a:spcPts val="0"/>
              </a:spcBef>
              <a:spcAft>
                <a:spcPts val="0"/>
              </a:spcAft>
              <a:buClr>
                <a:srgbClr val="193E72"/>
              </a:buClr>
              <a:buSzPts val="1800"/>
              <a:buFont typeface="Arial"/>
              <a:buNone/>
            </a:pPr>
            <a:r>
              <a:rPr lang="en-US" sz="1400" dirty="0">
                <a:solidFill>
                  <a:srgbClr val="193E72"/>
                </a:solidFill>
                <a:latin typeface="Lato"/>
                <a:ea typeface="Lato"/>
                <a:cs typeface="Lato"/>
                <a:sym typeface="Lato"/>
              </a:rPr>
              <a:t>To make people and the NHS better by enabling and </a:t>
            </a:r>
            <a:endParaRPr sz="1400" dirty="0">
              <a:solidFill>
                <a:srgbClr val="193E72"/>
              </a:solidFill>
              <a:latin typeface="Lato"/>
              <a:ea typeface="Lato"/>
              <a:cs typeface="Lato"/>
              <a:sym typeface="Lato"/>
            </a:endParaRPr>
          </a:p>
          <a:p>
            <a:pPr marL="0" marR="0" lvl="0" indent="0" algn="l" rtl="0">
              <a:lnSpc>
                <a:spcPct val="90000"/>
              </a:lnSpc>
              <a:spcBef>
                <a:spcPts val="0"/>
              </a:spcBef>
              <a:spcAft>
                <a:spcPts val="0"/>
              </a:spcAft>
              <a:buClr>
                <a:srgbClr val="193E72"/>
              </a:buClr>
              <a:buSzPts val="1800"/>
              <a:buFont typeface="Arial"/>
              <a:buNone/>
            </a:pPr>
            <a:endParaRPr sz="1400" dirty="0">
              <a:solidFill>
                <a:srgbClr val="193E72"/>
              </a:solidFill>
              <a:latin typeface="Lato"/>
              <a:ea typeface="Lato"/>
              <a:cs typeface="Lato"/>
              <a:sym typeface="Lato"/>
            </a:endParaRPr>
          </a:p>
          <a:p>
            <a:pPr marL="0" marR="0" lvl="0" indent="0" algn="l" rtl="0">
              <a:lnSpc>
                <a:spcPct val="90000"/>
              </a:lnSpc>
              <a:spcBef>
                <a:spcPts val="0"/>
              </a:spcBef>
              <a:spcAft>
                <a:spcPts val="0"/>
              </a:spcAft>
              <a:buClr>
                <a:srgbClr val="193E72"/>
              </a:buClr>
              <a:buSzPts val="1800"/>
              <a:buFont typeface="Arial"/>
              <a:buNone/>
            </a:pPr>
            <a:r>
              <a:rPr lang="en-US" sz="1400" dirty="0">
                <a:solidFill>
                  <a:srgbClr val="193E72"/>
                </a:solidFill>
                <a:latin typeface="Lato"/>
                <a:ea typeface="Lato"/>
                <a:cs typeface="Lato"/>
                <a:sym typeface="Lato"/>
              </a:rPr>
              <a:t>embedding high quality health and social care research as an </a:t>
            </a:r>
            <a:endParaRPr sz="1400" dirty="0">
              <a:solidFill>
                <a:srgbClr val="193E72"/>
              </a:solidFill>
              <a:latin typeface="Lato"/>
              <a:ea typeface="Lato"/>
              <a:cs typeface="Lato"/>
              <a:sym typeface="Lato"/>
            </a:endParaRPr>
          </a:p>
          <a:p>
            <a:pPr marL="0" marR="0" lvl="0" indent="0" algn="l" rtl="0">
              <a:lnSpc>
                <a:spcPct val="90000"/>
              </a:lnSpc>
              <a:spcBef>
                <a:spcPts val="0"/>
              </a:spcBef>
              <a:spcAft>
                <a:spcPts val="0"/>
              </a:spcAft>
              <a:buClr>
                <a:srgbClr val="193E72"/>
              </a:buClr>
              <a:buSzPts val="1800"/>
              <a:buFont typeface="Arial"/>
              <a:buNone/>
            </a:pPr>
            <a:endParaRPr sz="1400" dirty="0">
              <a:solidFill>
                <a:srgbClr val="193E72"/>
              </a:solidFill>
              <a:latin typeface="Lato"/>
              <a:ea typeface="Lato"/>
              <a:cs typeface="Lato"/>
              <a:sym typeface="Lato"/>
            </a:endParaRPr>
          </a:p>
          <a:p>
            <a:pPr marL="0" marR="0" lvl="0" indent="0" algn="l" rtl="0">
              <a:lnSpc>
                <a:spcPct val="90000"/>
              </a:lnSpc>
              <a:spcBef>
                <a:spcPts val="0"/>
              </a:spcBef>
              <a:spcAft>
                <a:spcPts val="0"/>
              </a:spcAft>
              <a:buClr>
                <a:srgbClr val="193E72"/>
              </a:buClr>
              <a:buSzPts val="1800"/>
              <a:buFont typeface="Arial"/>
              <a:buNone/>
            </a:pPr>
            <a:r>
              <a:rPr lang="en-US" sz="1400" dirty="0">
                <a:solidFill>
                  <a:srgbClr val="193E72"/>
                </a:solidFill>
                <a:latin typeface="Lato"/>
                <a:ea typeface="Lato"/>
                <a:cs typeface="Lato"/>
                <a:sym typeface="Lato"/>
              </a:rPr>
              <a:t>integral part of care</a:t>
            </a:r>
            <a:endParaRPr sz="1400" dirty="0">
              <a:solidFill>
                <a:srgbClr val="193E72"/>
              </a:solidFill>
              <a:latin typeface="Lato"/>
              <a:ea typeface="Lato"/>
              <a:cs typeface="Lato"/>
              <a:sym typeface="Lato"/>
            </a:endParaRPr>
          </a:p>
          <a:p>
            <a:pPr marL="0" marR="0" lvl="0" indent="0" algn="l" rtl="0">
              <a:lnSpc>
                <a:spcPct val="90000"/>
              </a:lnSpc>
              <a:spcBef>
                <a:spcPts val="0"/>
              </a:spcBef>
              <a:spcAft>
                <a:spcPts val="0"/>
              </a:spcAft>
              <a:buClr>
                <a:srgbClr val="193E72"/>
              </a:buClr>
              <a:buSzPts val="1800"/>
              <a:buFont typeface="Arial"/>
              <a:buNone/>
            </a:pPr>
            <a:endParaRPr sz="1400" dirty="0">
              <a:solidFill>
                <a:srgbClr val="193E7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8817-978F-6265-65C8-12A1848C92EC}"/>
              </a:ext>
            </a:extLst>
          </p:cNvPr>
          <p:cNvSpPr>
            <a:spLocks noGrp="1"/>
          </p:cNvSpPr>
          <p:nvPr>
            <p:ph type="title"/>
          </p:nvPr>
        </p:nvSpPr>
        <p:spPr/>
        <p:txBody>
          <a:bodyPr/>
          <a:lstStyle/>
          <a:p>
            <a:r>
              <a:rPr lang="en-GB" dirty="0"/>
              <a:t>Devon Research Infrastructure - NIHR</a:t>
            </a:r>
          </a:p>
        </p:txBody>
      </p:sp>
      <p:sp>
        <p:nvSpPr>
          <p:cNvPr id="3" name="Text Placeholder 2">
            <a:extLst>
              <a:ext uri="{FF2B5EF4-FFF2-40B4-BE49-F238E27FC236}">
                <a16:creationId xmlns:a16="http://schemas.microsoft.com/office/drawing/2014/main" id="{5B933C6A-7426-326A-D1A7-EE8320D4F198}"/>
              </a:ext>
            </a:extLst>
          </p:cNvPr>
          <p:cNvSpPr>
            <a:spLocks noGrp="1"/>
          </p:cNvSpPr>
          <p:nvPr>
            <p:ph type="body" idx="1"/>
          </p:nvPr>
        </p:nvSpPr>
        <p:spPr>
          <a:xfrm>
            <a:off x="628650" y="923045"/>
            <a:ext cx="7886700" cy="3420554"/>
          </a:xfrm>
        </p:spPr>
        <p:txBody>
          <a:bodyPr>
            <a:normAutofit lnSpcReduction="10000"/>
          </a:bodyPr>
          <a:lstStyle/>
          <a:p>
            <a:r>
              <a:rPr lang="en-GB" dirty="0"/>
              <a:t>Biomedical Research Centre </a:t>
            </a:r>
          </a:p>
          <a:p>
            <a:r>
              <a:rPr lang="en-GB" dirty="0"/>
              <a:t>Health Tech Research Centre</a:t>
            </a:r>
          </a:p>
          <a:p>
            <a:r>
              <a:rPr lang="en-GB" dirty="0"/>
              <a:t>Clinical Research Facility</a:t>
            </a:r>
          </a:p>
          <a:p>
            <a:r>
              <a:rPr lang="en-GB" dirty="0"/>
              <a:t>Applied Research Collaboration</a:t>
            </a:r>
          </a:p>
          <a:p>
            <a:r>
              <a:rPr lang="en-GB" dirty="0"/>
              <a:t>Dementia and Neurodegeneration Policy Research Unit</a:t>
            </a:r>
          </a:p>
          <a:p>
            <a:r>
              <a:rPr lang="en-GB" dirty="0"/>
              <a:t>Clinical Research Network / Research Delivery Network</a:t>
            </a:r>
          </a:p>
          <a:p>
            <a:r>
              <a:rPr lang="en-GB" dirty="0"/>
              <a:t>Health Determinants Research Collaboration</a:t>
            </a:r>
          </a:p>
          <a:p>
            <a:r>
              <a:rPr lang="en-GB" dirty="0"/>
              <a:t>NIHR Schools – primary care/ public health </a:t>
            </a:r>
          </a:p>
          <a:p>
            <a:endParaRPr lang="en-GB" dirty="0"/>
          </a:p>
          <a:p>
            <a:pPr marL="114300" indent="0">
              <a:buNone/>
            </a:pPr>
            <a:r>
              <a:rPr lang="en-GB" dirty="0"/>
              <a:t>University of Exeter/ University of Plymouth/ Marjon</a:t>
            </a:r>
          </a:p>
        </p:txBody>
      </p:sp>
    </p:spTree>
    <p:extLst>
      <p:ext uri="{BB962C8B-B14F-4D97-AF65-F5344CB8AC3E}">
        <p14:creationId xmlns:p14="http://schemas.microsoft.com/office/powerpoint/2010/main" val="27023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7D39-8D86-C2FC-6ABF-156A38FCAFDD}"/>
              </a:ext>
            </a:extLst>
          </p:cNvPr>
          <p:cNvSpPr>
            <a:spLocks noGrp="1"/>
          </p:cNvSpPr>
          <p:nvPr>
            <p:ph type="title"/>
          </p:nvPr>
        </p:nvSpPr>
        <p:spPr/>
        <p:txBody>
          <a:bodyPr>
            <a:normAutofit fontScale="90000"/>
          </a:bodyPr>
          <a:lstStyle/>
          <a:p>
            <a:r>
              <a:rPr lang="en-GB" dirty="0"/>
              <a:t>Why we need to engage and work with the public/patients and broaden participation and involvement?</a:t>
            </a:r>
          </a:p>
        </p:txBody>
      </p:sp>
      <p:sp>
        <p:nvSpPr>
          <p:cNvPr id="3" name="Text Placeholder 2">
            <a:extLst>
              <a:ext uri="{FF2B5EF4-FFF2-40B4-BE49-F238E27FC236}">
                <a16:creationId xmlns:a16="http://schemas.microsoft.com/office/drawing/2014/main" id="{2A6ECF2B-D6D9-133B-0001-F036F75B62E5}"/>
              </a:ext>
            </a:extLst>
          </p:cNvPr>
          <p:cNvSpPr>
            <a:spLocks noGrp="1"/>
          </p:cNvSpPr>
          <p:nvPr>
            <p:ph type="body" idx="1"/>
          </p:nvPr>
        </p:nvSpPr>
        <p:spPr>
          <a:xfrm>
            <a:off x="628650" y="923045"/>
            <a:ext cx="8286750" cy="3297410"/>
          </a:xfrm>
        </p:spPr>
        <p:txBody>
          <a:bodyPr>
            <a:normAutofit/>
          </a:bodyPr>
          <a:lstStyle/>
          <a:p>
            <a:r>
              <a:rPr lang="en-GB" sz="1600" b="0" i="0" u="none" strike="noStrike" baseline="0" dirty="0">
                <a:solidFill>
                  <a:srgbClr val="002060"/>
                </a:solidFill>
                <a:latin typeface="Lato" panose="020F0502020204030203" pitchFamily="34" charset="0"/>
                <a:ea typeface="Lato" panose="020F0502020204030203" pitchFamily="34" charset="0"/>
                <a:cs typeface="Lato" panose="020F0502020204030203" pitchFamily="34" charset="0"/>
              </a:rPr>
              <a:t>Involving people in research about their health and lives is increasingly seen as both morally correct, and strengthens the quality of findings; maximising the contribution of research to society (Health Research Authority 2023; DHSC 2023). </a:t>
            </a:r>
          </a:p>
          <a:p>
            <a:r>
              <a:rPr lang="en-GB" sz="1600" b="0" i="0" u="none" strike="noStrike" baseline="0" dirty="0">
                <a:solidFill>
                  <a:srgbClr val="002060"/>
                </a:solidFill>
                <a:latin typeface="Lato" panose="020F0502020204030203" pitchFamily="34" charset="0"/>
                <a:ea typeface="Lato" panose="020F0502020204030203" pitchFamily="34" charset="0"/>
                <a:cs typeface="Lato" panose="020F0502020204030203" pitchFamily="34" charset="0"/>
              </a:rPr>
              <a:t>Participation in research may provide early access to cutting-edge treatments or help to improve outcomes more widely, while patient and public involvement can improve the design and delivery of research itself </a:t>
            </a:r>
          </a:p>
          <a:p>
            <a:r>
              <a:rPr lang="en-GB" sz="1600" dirty="0">
                <a:solidFill>
                  <a:srgbClr val="002060"/>
                </a:solidFill>
                <a:latin typeface="Lato" panose="020F0502020204030203" pitchFamily="34" charset="0"/>
                <a:ea typeface="Lato" panose="020F0502020204030203" pitchFamily="34" charset="0"/>
                <a:cs typeface="Lato" panose="020F0502020204030203" pitchFamily="34" charset="0"/>
              </a:rPr>
              <a:t>T</a:t>
            </a:r>
            <a:r>
              <a:rPr lang="en-GB" sz="1600" b="0" i="0" u="none" strike="noStrike" baseline="0" dirty="0">
                <a:solidFill>
                  <a:srgbClr val="002060"/>
                </a:solidFill>
                <a:latin typeface="Lato" panose="020F0502020204030203" pitchFamily="34" charset="0"/>
                <a:ea typeface="Lato" panose="020F0502020204030203" pitchFamily="34" charset="0"/>
                <a:cs typeface="Lato" panose="020F0502020204030203" pitchFamily="34" charset="0"/>
              </a:rPr>
              <a:t>he Future of UK Clinical Research Delivery report (DHSC 2021), “making research more diverse is critical to addressing persistent health inequalities.” There is recognition that some people and groups more than others are ‘under-served’ by research, …..the research community needs to provide a better service to these groups, rather than the lack of inclusion being due to any fault of the members of these groups (NIHR, 2020</a:t>
            </a:r>
            <a:endParaRPr lang="en-GB" sz="16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a:extLst>
              <a:ext uri="{FF2B5EF4-FFF2-40B4-BE49-F238E27FC236}">
                <a16:creationId xmlns:a16="http://schemas.microsoft.com/office/drawing/2014/main" id="{5F7543DB-2837-0BFA-AAC4-3084CAD8B0FA}"/>
              </a:ext>
            </a:extLst>
          </p:cNvPr>
          <p:cNvPicPr>
            <a:picLocks noChangeAspect="1"/>
          </p:cNvPicPr>
          <p:nvPr/>
        </p:nvPicPr>
        <p:blipFill>
          <a:blip r:embed="rId3"/>
          <a:stretch>
            <a:fillRect/>
          </a:stretch>
        </p:blipFill>
        <p:spPr>
          <a:xfrm>
            <a:off x="3136230" y="4220455"/>
            <a:ext cx="5911517" cy="937241"/>
          </a:xfrm>
          <a:prstGeom prst="rect">
            <a:avLst/>
          </a:prstGeom>
        </p:spPr>
      </p:pic>
    </p:spTree>
    <p:extLst>
      <p:ext uri="{BB962C8B-B14F-4D97-AF65-F5344CB8AC3E}">
        <p14:creationId xmlns:p14="http://schemas.microsoft.com/office/powerpoint/2010/main" val="764782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4F428-E017-6D09-30B8-FE7CB733E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78353-B2C4-D9DB-5BB4-2ECE8E332C09}"/>
              </a:ext>
            </a:extLst>
          </p:cNvPr>
          <p:cNvSpPr>
            <a:spLocks noGrp="1"/>
          </p:cNvSpPr>
          <p:nvPr>
            <p:ph type="title"/>
          </p:nvPr>
        </p:nvSpPr>
        <p:spPr>
          <a:xfrm>
            <a:off x="628650" y="104321"/>
            <a:ext cx="7886700" cy="673947"/>
          </a:xfrm>
        </p:spPr>
        <p:txBody>
          <a:bodyPr/>
          <a:lstStyle/>
          <a:p>
            <a:r>
              <a:rPr lang="en-GB" dirty="0"/>
              <a:t>Strategic Commitments for Public Partnership </a:t>
            </a:r>
          </a:p>
        </p:txBody>
      </p:sp>
      <p:sp>
        <p:nvSpPr>
          <p:cNvPr id="3" name="Content Placeholder 2">
            <a:extLst>
              <a:ext uri="{FF2B5EF4-FFF2-40B4-BE49-F238E27FC236}">
                <a16:creationId xmlns:a16="http://schemas.microsoft.com/office/drawing/2014/main" id="{7BE1F95B-8B58-6AF8-2745-77A1B953D7FA}"/>
              </a:ext>
            </a:extLst>
          </p:cNvPr>
          <p:cNvSpPr>
            <a:spLocks noGrp="1"/>
          </p:cNvSpPr>
          <p:nvPr>
            <p:ph idx="1"/>
          </p:nvPr>
        </p:nvSpPr>
        <p:spPr>
          <a:xfrm>
            <a:off x="628650" y="649705"/>
            <a:ext cx="7886700" cy="3983018"/>
          </a:xfrm>
        </p:spPr>
        <p:txBody>
          <a:bodyPr>
            <a:normAutofit fontScale="55000" lnSpcReduction="20000"/>
          </a:bodyPr>
          <a:lstStyle/>
          <a:p>
            <a:pPr marL="114300" indent="0" algn="l" fontAlgn="base">
              <a:buNone/>
            </a:pPr>
            <a:r>
              <a:rPr lang="en-GB" sz="2200" dirty="0">
                <a:solidFill>
                  <a:srgbClr val="000000"/>
                </a:solidFill>
                <a:latin typeface="inherit"/>
              </a:rPr>
              <a:t>Between 2025 and 2030, NIHR will:</a:t>
            </a:r>
            <a:endParaRPr lang="en-GB" sz="2200" dirty="0">
              <a:solidFill>
                <a:srgbClr val="000000"/>
              </a:solidFill>
              <a:latin typeface="Lato" panose="020F0502020204030203" pitchFamily="34" charset="0"/>
            </a:endParaRPr>
          </a:p>
          <a:p>
            <a:pPr algn="l" fontAlgn="base">
              <a:buFont typeface="+mj-lt"/>
              <a:buAutoNum type="arabicPeriod"/>
            </a:pPr>
            <a:r>
              <a:rPr lang="en-GB" sz="2200" dirty="0">
                <a:solidFill>
                  <a:srgbClr val="000000"/>
                </a:solidFill>
                <a:latin typeface="inherit"/>
              </a:rPr>
              <a:t>Embed research inclusion</a:t>
            </a:r>
            <a:br>
              <a:rPr lang="en-GB" sz="2200" dirty="0">
                <a:solidFill>
                  <a:srgbClr val="000000"/>
                </a:solidFill>
                <a:latin typeface="inherit"/>
              </a:rPr>
            </a:br>
            <a:r>
              <a:rPr lang="en-GB" sz="2200" dirty="0">
                <a:solidFill>
                  <a:srgbClr val="000000"/>
                </a:solidFill>
                <a:latin typeface="inherit"/>
              </a:rPr>
              <a:t>Make sustained progress in widening research participation, embedding research inclusion and increasing the diversity of the public and communities who participate in, shape and deliver research.</a:t>
            </a:r>
            <a:br>
              <a:rPr lang="en-GB" sz="2200" dirty="0">
                <a:solidFill>
                  <a:srgbClr val="000000"/>
                </a:solidFill>
                <a:latin typeface="inherit"/>
              </a:rPr>
            </a:br>
            <a:br>
              <a:rPr lang="en-GB" sz="2200" dirty="0">
                <a:solidFill>
                  <a:srgbClr val="000000"/>
                </a:solidFill>
                <a:latin typeface="inherit"/>
              </a:rPr>
            </a:br>
            <a:endParaRPr lang="en-GB" sz="2200" dirty="0">
              <a:solidFill>
                <a:srgbClr val="000000"/>
              </a:solidFill>
              <a:latin typeface="inherit"/>
            </a:endParaRPr>
          </a:p>
          <a:p>
            <a:pPr algn="l" fontAlgn="base">
              <a:buFont typeface="+mj-lt"/>
              <a:buAutoNum type="arabicPeriod"/>
            </a:pPr>
            <a:r>
              <a:rPr lang="en-GB" sz="2200" dirty="0">
                <a:solidFill>
                  <a:srgbClr val="000000"/>
                </a:solidFill>
                <a:latin typeface="inherit"/>
              </a:rPr>
              <a:t>Strengthen partnerships</a:t>
            </a:r>
            <a:br>
              <a:rPr lang="en-GB" sz="2200" dirty="0">
                <a:solidFill>
                  <a:srgbClr val="000000"/>
                </a:solidFill>
                <a:latin typeface="inherit"/>
              </a:rPr>
            </a:br>
            <a:r>
              <a:rPr lang="en-GB" sz="2200" dirty="0">
                <a:solidFill>
                  <a:srgbClr val="000000"/>
                </a:solidFill>
                <a:latin typeface="inherit"/>
              </a:rPr>
              <a:t>Strengthen and grow mutually beneficial partnerships between researchers and communities, and their community-based organisations, to better reflect the diversity of the population.</a:t>
            </a:r>
            <a:br>
              <a:rPr lang="en-GB" sz="2200" dirty="0">
                <a:solidFill>
                  <a:srgbClr val="000000"/>
                </a:solidFill>
                <a:latin typeface="inherit"/>
              </a:rPr>
            </a:br>
            <a:br>
              <a:rPr lang="en-GB" sz="2200" dirty="0">
                <a:solidFill>
                  <a:srgbClr val="000000"/>
                </a:solidFill>
                <a:latin typeface="inherit"/>
              </a:rPr>
            </a:br>
            <a:endParaRPr lang="en-GB" sz="2200" dirty="0">
              <a:solidFill>
                <a:srgbClr val="000000"/>
              </a:solidFill>
              <a:latin typeface="inherit"/>
            </a:endParaRPr>
          </a:p>
          <a:p>
            <a:pPr algn="l" fontAlgn="base">
              <a:buFont typeface="+mj-lt"/>
              <a:buAutoNum type="arabicPeriod"/>
            </a:pPr>
            <a:r>
              <a:rPr lang="en-GB" sz="2200" dirty="0">
                <a:solidFill>
                  <a:srgbClr val="000000"/>
                </a:solidFill>
                <a:latin typeface="inherit"/>
              </a:rPr>
              <a:t>Improve reward and recognition</a:t>
            </a:r>
            <a:br>
              <a:rPr lang="en-GB" sz="2200" dirty="0">
                <a:solidFill>
                  <a:srgbClr val="000000"/>
                </a:solidFill>
                <a:latin typeface="inherit"/>
              </a:rPr>
            </a:br>
            <a:r>
              <a:rPr lang="en-GB" sz="2200" dirty="0">
                <a:solidFill>
                  <a:srgbClr val="000000"/>
                </a:solidFill>
                <a:latin typeface="inherit"/>
              </a:rPr>
              <a:t>Make systems of reward and recognition for the involvement of people and communities more equitable, efficient and consistent across NIHR coordinating centres, infrastructure and research.</a:t>
            </a:r>
            <a:br>
              <a:rPr lang="en-GB" sz="2200" dirty="0">
                <a:solidFill>
                  <a:srgbClr val="000000"/>
                </a:solidFill>
                <a:latin typeface="inherit"/>
              </a:rPr>
            </a:br>
            <a:br>
              <a:rPr lang="en-GB" sz="2200" dirty="0">
                <a:solidFill>
                  <a:srgbClr val="000000"/>
                </a:solidFill>
                <a:latin typeface="inherit"/>
              </a:rPr>
            </a:br>
            <a:endParaRPr lang="en-GB" sz="2200" dirty="0">
              <a:solidFill>
                <a:srgbClr val="000000"/>
              </a:solidFill>
              <a:latin typeface="inherit"/>
            </a:endParaRPr>
          </a:p>
          <a:p>
            <a:pPr algn="l" fontAlgn="base">
              <a:buFont typeface="+mj-lt"/>
              <a:buAutoNum type="arabicPeriod"/>
            </a:pPr>
            <a:r>
              <a:rPr lang="en-GB" sz="2200" dirty="0">
                <a:solidFill>
                  <a:srgbClr val="000000"/>
                </a:solidFill>
                <a:latin typeface="inherit"/>
              </a:rPr>
              <a:t>Require feedback</a:t>
            </a:r>
            <a:br>
              <a:rPr lang="en-GB" sz="2200" dirty="0">
                <a:solidFill>
                  <a:srgbClr val="000000"/>
                </a:solidFill>
                <a:latin typeface="inherit"/>
              </a:rPr>
            </a:br>
            <a:r>
              <a:rPr lang="en-GB" sz="2200" dirty="0">
                <a:solidFill>
                  <a:srgbClr val="000000"/>
                </a:solidFill>
                <a:latin typeface="inherit"/>
              </a:rPr>
              <a:t>In response to consistent demands from patients and the public, require those who commission, undertake and support research to provide feedback to the public and communities on their contributions.</a:t>
            </a:r>
            <a:br>
              <a:rPr lang="en-GB" sz="2200" dirty="0">
                <a:solidFill>
                  <a:srgbClr val="000000"/>
                </a:solidFill>
                <a:latin typeface="inherit"/>
              </a:rPr>
            </a:br>
            <a:br>
              <a:rPr lang="en-GB" sz="2200" dirty="0">
                <a:solidFill>
                  <a:srgbClr val="000000"/>
                </a:solidFill>
                <a:latin typeface="inherit"/>
              </a:rPr>
            </a:br>
            <a:endParaRPr lang="en-GB" sz="2200" dirty="0">
              <a:solidFill>
                <a:srgbClr val="000000"/>
              </a:solidFill>
              <a:latin typeface="inherit"/>
            </a:endParaRPr>
          </a:p>
          <a:p>
            <a:pPr algn="l" fontAlgn="base">
              <a:buFont typeface="+mj-lt"/>
              <a:buAutoNum type="arabicPeriod"/>
            </a:pPr>
            <a:r>
              <a:rPr lang="en-GB" sz="2200" dirty="0">
                <a:solidFill>
                  <a:srgbClr val="000000"/>
                </a:solidFill>
                <a:latin typeface="inherit"/>
              </a:rPr>
              <a:t>Strengthen capability and capacity</a:t>
            </a:r>
            <a:br>
              <a:rPr lang="en-GB" sz="2200" dirty="0">
                <a:solidFill>
                  <a:srgbClr val="000000"/>
                </a:solidFill>
                <a:latin typeface="inherit"/>
              </a:rPr>
            </a:br>
            <a:r>
              <a:rPr lang="en-GB" sz="2200" dirty="0">
                <a:solidFill>
                  <a:srgbClr val="000000"/>
                </a:solidFill>
                <a:latin typeface="inherit"/>
              </a:rPr>
              <a:t>Improve access to evidence, materials, training and peer support so that research teams can conduct effective and meaningful public partnerships.</a:t>
            </a:r>
          </a:p>
          <a:p>
            <a:endParaRPr lang="en-GB" dirty="0"/>
          </a:p>
        </p:txBody>
      </p:sp>
    </p:spTree>
    <p:extLst>
      <p:ext uri="{BB962C8B-B14F-4D97-AF65-F5344CB8AC3E}">
        <p14:creationId xmlns:p14="http://schemas.microsoft.com/office/powerpoint/2010/main" val="64088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C3853-09A5-938B-9EB6-EAFC26896EE7}"/>
              </a:ext>
            </a:extLst>
          </p:cNvPr>
          <p:cNvSpPr>
            <a:spLocks noGrp="1"/>
          </p:cNvSpPr>
          <p:nvPr>
            <p:ph type="title"/>
          </p:nvPr>
        </p:nvSpPr>
        <p:spPr/>
        <p:txBody>
          <a:bodyPr/>
          <a:lstStyle/>
          <a:p>
            <a:r>
              <a:rPr lang="en-GB" dirty="0"/>
              <a:t>Research opportunities </a:t>
            </a:r>
          </a:p>
        </p:txBody>
      </p:sp>
      <p:sp>
        <p:nvSpPr>
          <p:cNvPr id="3" name="Text Placeholder 2">
            <a:extLst>
              <a:ext uri="{FF2B5EF4-FFF2-40B4-BE49-F238E27FC236}">
                <a16:creationId xmlns:a16="http://schemas.microsoft.com/office/drawing/2014/main" id="{6A7D4772-24D2-AB61-2314-203FEF819AC4}"/>
              </a:ext>
            </a:extLst>
          </p:cNvPr>
          <p:cNvSpPr>
            <a:spLocks noGrp="1"/>
          </p:cNvSpPr>
          <p:nvPr>
            <p:ph type="body" idx="1"/>
          </p:nvPr>
        </p:nvSpPr>
        <p:spPr>
          <a:xfrm>
            <a:off x="628650" y="1055077"/>
            <a:ext cx="7886700" cy="3288522"/>
          </a:xfrm>
        </p:spPr>
        <p:txBody>
          <a:bodyPr>
            <a:normAutofit/>
          </a:bodyPr>
          <a:lstStyle/>
          <a:p>
            <a:r>
              <a:rPr lang="en-GB" dirty="0">
                <a:latin typeface="Lato" panose="020F0502020204030203" pitchFamily="34" charset="0"/>
                <a:ea typeface="Lato" panose="020F0502020204030203" pitchFamily="34" charset="0"/>
                <a:cs typeface="Lato" panose="020F0502020204030203" pitchFamily="34" charset="0"/>
              </a:rPr>
              <a:t>Research across the health and care system</a:t>
            </a:r>
          </a:p>
          <a:p>
            <a:pPr lvl="1"/>
            <a:r>
              <a:rPr lang="en-GB" dirty="0">
                <a:solidFill>
                  <a:srgbClr val="002060"/>
                </a:solidFill>
                <a:latin typeface="Lato" panose="020F0502020204030203" pitchFamily="34" charset="0"/>
                <a:ea typeface="Lato" panose="020F0502020204030203" pitchFamily="34" charset="0"/>
                <a:cs typeface="Lato" panose="020F0502020204030203" pitchFamily="34" charset="0"/>
              </a:rPr>
              <a:t>Royal Devon University Healthcare NHS Foundation Trust</a:t>
            </a:r>
          </a:p>
          <a:p>
            <a:pPr lvl="1"/>
            <a:r>
              <a:rPr lang="en-GB" dirty="0">
                <a:solidFill>
                  <a:srgbClr val="002060"/>
                </a:solidFill>
                <a:latin typeface="Lato" panose="020F0502020204030203" pitchFamily="34" charset="0"/>
                <a:ea typeface="Lato" panose="020F0502020204030203" pitchFamily="34" charset="0"/>
                <a:cs typeface="Lato" panose="020F0502020204030203" pitchFamily="34" charset="0"/>
              </a:rPr>
              <a:t>University Hospitals Plymouth NHS Trust </a:t>
            </a:r>
          </a:p>
          <a:p>
            <a:pPr lvl="1"/>
            <a:r>
              <a:rPr lang="en-GB" dirty="0">
                <a:solidFill>
                  <a:srgbClr val="002060"/>
                </a:solidFill>
                <a:latin typeface="Lato" panose="020F0502020204030203" pitchFamily="34" charset="0"/>
                <a:ea typeface="Lato" panose="020F0502020204030203" pitchFamily="34" charset="0"/>
                <a:cs typeface="Lato" panose="020F0502020204030203" pitchFamily="34" charset="0"/>
              </a:rPr>
              <a:t>Devon Partnership Trust</a:t>
            </a:r>
          </a:p>
          <a:p>
            <a:pPr lvl="1"/>
            <a:r>
              <a:rPr lang="en-GB" dirty="0">
                <a:solidFill>
                  <a:srgbClr val="002060"/>
                </a:solidFill>
                <a:latin typeface="Lato" panose="020F0502020204030203" pitchFamily="34" charset="0"/>
                <a:ea typeface="Lato" panose="020F0502020204030203" pitchFamily="34" charset="0"/>
                <a:cs typeface="Lato" panose="020F0502020204030203" pitchFamily="34" charset="0"/>
              </a:rPr>
              <a:t>Livewell South West</a:t>
            </a:r>
          </a:p>
          <a:p>
            <a:pPr lvl="1"/>
            <a:r>
              <a:rPr lang="en-GB" dirty="0">
                <a:solidFill>
                  <a:srgbClr val="002060"/>
                </a:solidFill>
                <a:latin typeface="Lato" panose="020F0502020204030203" pitchFamily="34" charset="0"/>
                <a:ea typeface="Lato" panose="020F0502020204030203" pitchFamily="34" charset="0"/>
                <a:cs typeface="Lato" panose="020F0502020204030203" pitchFamily="34" charset="0"/>
              </a:rPr>
              <a:t>GPs across the county </a:t>
            </a:r>
            <a:endParaRPr lang="en-GB" b="1" dirty="0">
              <a:solidFill>
                <a:srgbClr val="002060"/>
              </a:solidFill>
              <a:latin typeface="Lato" panose="020F0502020204030203" pitchFamily="34" charset="0"/>
              <a:ea typeface="Lato" panose="020F0502020204030203" pitchFamily="34" charset="0"/>
              <a:cs typeface="Lato" panose="020F0502020204030203" pitchFamily="34" charset="0"/>
            </a:endParaRPr>
          </a:p>
          <a:p>
            <a:pPr lvl="1"/>
            <a:r>
              <a:rPr lang="en-GB" dirty="0">
                <a:solidFill>
                  <a:srgbClr val="002060"/>
                </a:solidFill>
                <a:latin typeface="Lato" panose="020F0502020204030203" pitchFamily="34" charset="0"/>
                <a:ea typeface="Lato" panose="020F0502020204030203" pitchFamily="34" charset="0"/>
                <a:cs typeface="Lato" panose="020F0502020204030203" pitchFamily="34" charset="0"/>
              </a:rPr>
              <a:t>Schools</a:t>
            </a:r>
          </a:p>
          <a:p>
            <a:pPr lvl="1"/>
            <a:r>
              <a:rPr lang="en-GB" dirty="0">
                <a:solidFill>
                  <a:srgbClr val="002060"/>
                </a:solidFill>
                <a:latin typeface="Lato" panose="020F0502020204030203" pitchFamily="34" charset="0"/>
                <a:ea typeface="Lato" panose="020F0502020204030203" pitchFamily="34" charset="0"/>
                <a:cs typeface="Lato" panose="020F0502020204030203" pitchFamily="34" charset="0"/>
              </a:rPr>
              <a:t>Hospices</a:t>
            </a:r>
          </a:p>
          <a:p>
            <a:pPr lvl="1"/>
            <a:r>
              <a:rPr lang="en-GB" dirty="0">
                <a:solidFill>
                  <a:srgbClr val="002060"/>
                </a:solidFill>
                <a:latin typeface="Lato" panose="020F0502020204030203" pitchFamily="34" charset="0"/>
                <a:ea typeface="Lato" panose="020F0502020204030203" pitchFamily="34" charset="0"/>
                <a:cs typeface="Lato" panose="020F0502020204030203" pitchFamily="34" charset="0"/>
              </a:rPr>
              <a:t>Care Homes</a:t>
            </a:r>
          </a:p>
          <a:p>
            <a:pPr lvl="1"/>
            <a:r>
              <a:rPr lang="en-GB" dirty="0">
                <a:solidFill>
                  <a:srgbClr val="002060"/>
                </a:solidFill>
                <a:latin typeface="Lato" panose="020F0502020204030203" pitchFamily="34" charset="0"/>
                <a:ea typeface="Lato" panose="020F0502020204030203" pitchFamily="34" charset="0"/>
                <a:cs typeface="Lato" panose="020F0502020204030203" pitchFamily="34" charset="0"/>
              </a:rPr>
              <a:t>Non NHS sites</a:t>
            </a:r>
          </a:p>
        </p:txBody>
      </p:sp>
    </p:spTree>
    <p:extLst>
      <p:ext uri="{BB962C8B-B14F-4D97-AF65-F5344CB8AC3E}">
        <p14:creationId xmlns:p14="http://schemas.microsoft.com/office/powerpoint/2010/main" val="370528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61"/>
          <p:cNvSpPr txBox="1">
            <a:spLocks noGrp="1"/>
          </p:cNvSpPr>
          <p:nvPr>
            <p:ph type="title"/>
          </p:nvPr>
        </p:nvSpPr>
        <p:spPr>
          <a:xfrm>
            <a:off x="628650" y="273845"/>
            <a:ext cx="7886700" cy="649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93E72"/>
              </a:buClr>
              <a:buSzPts val="2400"/>
              <a:buFont typeface="Lato"/>
              <a:buNone/>
            </a:pPr>
            <a:r>
              <a:rPr lang="en-US" dirty="0"/>
              <a:t>Covering 30 Specialties</a:t>
            </a:r>
            <a:endParaRPr dirty="0"/>
          </a:p>
        </p:txBody>
      </p:sp>
      <p:sp>
        <p:nvSpPr>
          <p:cNvPr id="543" name="Google Shape;543;p61"/>
          <p:cNvSpPr txBox="1">
            <a:spLocks noGrp="1"/>
          </p:cNvSpPr>
          <p:nvPr>
            <p:ph type="body" idx="1"/>
          </p:nvPr>
        </p:nvSpPr>
        <p:spPr>
          <a:xfrm>
            <a:off x="628650" y="1151299"/>
            <a:ext cx="4147200" cy="380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Clr>
                <a:srgbClr val="193E72"/>
              </a:buClr>
              <a:buSzPts val="1400"/>
              <a:buNone/>
            </a:pPr>
            <a:r>
              <a:rPr lang="en-US" sz="1400" b="1" dirty="0"/>
              <a:t>Each LCRN delivers research across 30 specialties:</a:t>
            </a:r>
            <a:endParaRPr dirty="0"/>
          </a:p>
        </p:txBody>
      </p:sp>
      <p:sp>
        <p:nvSpPr>
          <p:cNvPr id="544" name="Google Shape;544;p61"/>
          <p:cNvSpPr/>
          <p:nvPr/>
        </p:nvSpPr>
        <p:spPr>
          <a:xfrm rot="10800000">
            <a:off x="6173580" y="2356525"/>
            <a:ext cx="1301100" cy="1121700"/>
          </a:xfrm>
          <a:prstGeom prst="hexagon">
            <a:avLst>
              <a:gd name="adj" fmla="val 23418"/>
              <a:gd name="vf" fmla="val 115470"/>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900" b="1">
              <a:solidFill>
                <a:schemeClr val="lt1"/>
              </a:solidFill>
              <a:latin typeface="Arial"/>
              <a:ea typeface="Arial"/>
              <a:cs typeface="Arial"/>
              <a:sym typeface="Arial"/>
            </a:endParaRPr>
          </a:p>
        </p:txBody>
      </p:sp>
      <p:sp>
        <p:nvSpPr>
          <p:cNvPr id="545" name="Google Shape;545;p61"/>
          <p:cNvSpPr/>
          <p:nvPr/>
        </p:nvSpPr>
        <p:spPr>
          <a:xfrm>
            <a:off x="6187024" y="2501116"/>
            <a:ext cx="1274100" cy="742200"/>
          </a:xfrm>
          <a:prstGeom prst="rect">
            <a:avLst/>
          </a:prstGeom>
          <a:noFill/>
          <a:ln>
            <a:noFill/>
          </a:ln>
        </p:spPr>
        <p:txBody>
          <a:bodyPr spcFirstLastPara="1" wrap="square" lIns="68575" tIns="68575" rIns="68575" bIns="68575" anchor="ctr" anchorCtr="0">
            <a:noAutofit/>
          </a:bodyPr>
          <a:lstStyle/>
          <a:p>
            <a:pPr marL="0" marR="0" lvl="0" indent="0" algn="ctr" rtl="0">
              <a:spcBef>
                <a:spcPts val="0"/>
              </a:spcBef>
              <a:spcAft>
                <a:spcPts val="0"/>
              </a:spcAft>
              <a:buNone/>
            </a:pPr>
            <a:r>
              <a:rPr lang="en-US" sz="2100" b="1">
                <a:solidFill>
                  <a:srgbClr val="A0E4E8"/>
                </a:solidFill>
                <a:latin typeface="Lato"/>
                <a:ea typeface="Lato"/>
                <a:cs typeface="Lato"/>
                <a:sym typeface="Lato"/>
              </a:rPr>
              <a:t>30</a:t>
            </a:r>
            <a:endParaRPr sz="1100"/>
          </a:p>
          <a:p>
            <a:pPr marL="0" marR="0" lvl="0" indent="0" algn="ctr" rtl="0">
              <a:spcBef>
                <a:spcPts val="0"/>
              </a:spcBef>
              <a:spcAft>
                <a:spcPts val="0"/>
              </a:spcAft>
              <a:buNone/>
            </a:pPr>
            <a:r>
              <a:rPr lang="en-US" sz="900" b="1">
                <a:solidFill>
                  <a:srgbClr val="FFFFFF"/>
                </a:solidFill>
                <a:latin typeface="Lato"/>
                <a:ea typeface="Lato"/>
                <a:cs typeface="Lato"/>
                <a:sym typeface="Lato"/>
              </a:rPr>
              <a:t>Clinical Research Specialties</a:t>
            </a:r>
            <a:endParaRPr sz="1100"/>
          </a:p>
        </p:txBody>
      </p:sp>
      <p:sp>
        <p:nvSpPr>
          <p:cNvPr id="546" name="Google Shape;546;p61"/>
          <p:cNvSpPr txBox="1"/>
          <p:nvPr/>
        </p:nvSpPr>
        <p:spPr>
          <a:xfrm>
            <a:off x="654996" y="1610642"/>
            <a:ext cx="3221400" cy="25656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193E72"/>
                </a:solidFill>
                <a:latin typeface="Lato"/>
                <a:ea typeface="Lato"/>
                <a:cs typeface="Lato"/>
                <a:sym typeface="Lato"/>
              </a:rPr>
              <a:t>Ageing</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Anaesthesia, perioperative medicine</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and pain management</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Cancer</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Cardiovascular disease</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Children</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Critical care</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Dementias and neurodegeneration</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Dermatology</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Diabetes</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Ear, nose and throat</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Gastroenterology</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Genetics</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Haematology</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Health services and delivery research</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Hepatology</a:t>
            </a:r>
            <a:br>
              <a:rPr lang="en-US" sz="1100" b="0" i="0" u="none" strike="noStrike" cap="none">
                <a:solidFill>
                  <a:srgbClr val="193E72"/>
                </a:solidFill>
                <a:latin typeface="Lato"/>
                <a:ea typeface="Lato"/>
                <a:cs typeface="Lato"/>
                <a:sym typeface="Lato"/>
              </a:rPr>
            </a:br>
            <a:endParaRPr sz="1100" b="0" i="0" u="none" strike="noStrike" cap="none">
              <a:solidFill>
                <a:srgbClr val="193E7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endParaRPr sz="1100">
              <a:solidFill>
                <a:srgbClr val="193E72"/>
              </a:solidFill>
              <a:latin typeface="Lato"/>
              <a:ea typeface="Lato"/>
              <a:cs typeface="Lato"/>
              <a:sym typeface="Lato"/>
            </a:endParaRPr>
          </a:p>
          <a:p>
            <a:pPr marL="254000" marR="0" lvl="0" indent="-152400" algn="l" rtl="0">
              <a:lnSpc>
                <a:spcPct val="100000"/>
              </a:lnSpc>
              <a:spcBef>
                <a:spcPts val="600"/>
              </a:spcBef>
              <a:spcAft>
                <a:spcPts val="0"/>
              </a:spcAft>
              <a:buClr>
                <a:srgbClr val="000000"/>
              </a:buClr>
              <a:buSzPts val="1400"/>
              <a:buFont typeface="Arial"/>
              <a:buNone/>
            </a:pPr>
            <a:endParaRPr sz="1100" b="0" i="0" u="none" strike="noStrike" cap="none">
              <a:solidFill>
                <a:srgbClr val="193E72"/>
              </a:solidFill>
              <a:latin typeface="Lato"/>
              <a:ea typeface="Lato"/>
              <a:cs typeface="Lato"/>
              <a:sym typeface="Lato"/>
            </a:endParaRPr>
          </a:p>
        </p:txBody>
      </p:sp>
      <p:sp>
        <p:nvSpPr>
          <p:cNvPr id="547" name="Google Shape;547;p61"/>
          <p:cNvSpPr txBox="1"/>
          <p:nvPr/>
        </p:nvSpPr>
        <p:spPr>
          <a:xfrm>
            <a:off x="3429998" y="1610642"/>
            <a:ext cx="3221400" cy="25656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193E72"/>
                </a:solidFill>
                <a:latin typeface="Lato"/>
                <a:ea typeface="Lato"/>
                <a:cs typeface="Lato"/>
                <a:sym typeface="Lato"/>
              </a:rPr>
              <a:t>Infectious diseases</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and microbiology</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Mental health</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Metabolic and endocrine disorders</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Musculoskeletal disorders</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Neurological disorders</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Ophthalmology</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Oral and dental health</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Primary care</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Public health</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Renal disorders</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Reproductive health and childbirth</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Respiratory disorders</a:t>
            </a:r>
            <a:endParaRPr sz="1100" b="0" i="0" u="none" strike="noStrike" cap="none">
              <a:solidFill>
                <a:srgbClr val="193E72"/>
              </a:solidFill>
              <a:latin typeface="Lato"/>
              <a:ea typeface="Lato"/>
              <a:cs typeface="Lato"/>
              <a:sym typeface="Lato"/>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193E72"/>
                </a:solidFill>
                <a:latin typeface="Lato"/>
                <a:ea typeface="Lato"/>
                <a:cs typeface="Lato"/>
                <a:sym typeface="Lato"/>
              </a:rPr>
              <a:t>Stroke</a:t>
            </a:r>
            <a:br>
              <a:rPr lang="en-US" sz="1100" b="0" i="0" u="none" strike="noStrike" cap="none">
                <a:solidFill>
                  <a:srgbClr val="193E72"/>
                </a:solidFill>
                <a:latin typeface="Lato"/>
                <a:ea typeface="Lato"/>
                <a:cs typeface="Lato"/>
                <a:sym typeface="Lato"/>
              </a:rPr>
            </a:br>
            <a:r>
              <a:rPr lang="en-US" sz="1100" b="0" i="0" u="none" strike="noStrike" cap="none">
                <a:solidFill>
                  <a:srgbClr val="193E72"/>
                </a:solidFill>
                <a:latin typeface="Lato"/>
                <a:ea typeface="Lato"/>
                <a:cs typeface="Lato"/>
                <a:sym typeface="Lato"/>
              </a:rPr>
              <a:t>Surgery</a:t>
            </a:r>
            <a:endParaRPr sz="1100" b="0" i="0" u="none" strike="noStrike" cap="none">
              <a:solidFill>
                <a:srgbClr val="193E72"/>
              </a:solidFill>
              <a:latin typeface="Lato"/>
              <a:ea typeface="Lato"/>
              <a:cs typeface="Lato"/>
              <a:sym typeface="Lato"/>
            </a:endParaRPr>
          </a:p>
          <a:p>
            <a:pPr marL="0" marR="0" lvl="0" indent="0" algn="l" rtl="0">
              <a:spcBef>
                <a:spcPts val="0"/>
              </a:spcBef>
              <a:spcAft>
                <a:spcPts val="0"/>
              </a:spcAft>
              <a:buClr>
                <a:schemeClr val="dk1"/>
              </a:buClr>
              <a:buSzPts val="1100"/>
              <a:buFont typeface="Arial"/>
              <a:buNone/>
            </a:pPr>
            <a:r>
              <a:rPr lang="en-US" sz="1100">
                <a:solidFill>
                  <a:srgbClr val="193E72"/>
                </a:solidFill>
                <a:latin typeface="Lato"/>
                <a:ea typeface="Lato"/>
                <a:cs typeface="Lato"/>
                <a:sym typeface="Lato"/>
              </a:rPr>
              <a:t>Trauma and emergency care</a:t>
            </a:r>
            <a:endParaRPr sz="1100">
              <a:solidFill>
                <a:srgbClr val="193E72"/>
              </a:solidFill>
              <a:latin typeface="Lato"/>
              <a:ea typeface="Lato"/>
              <a:cs typeface="Lato"/>
              <a:sym typeface="Lato"/>
            </a:endParaRPr>
          </a:p>
          <a:p>
            <a:pPr marL="254000" marR="0" lvl="0" indent="-152400" algn="l" rtl="0">
              <a:lnSpc>
                <a:spcPct val="100000"/>
              </a:lnSpc>
              <a:spcBef>
                <a:spcPts val="600"/>
              </a:spcBef>
              <a:spcAft>
                <a:spcPts val="0"/>
              </a:spcAft>
              <a:buClr>
                <a:srgbClr val="000000"/>
              </a:buClr>
              <a:buSzPts val="1400"/>
              <a:buFont typeface="Arial"/>
              <a:buNone/>
            </a:pPr>
            <a:endParaRPr sz="1100" b="0" i="0" u="none" strike="noStrike" cap="none">
              <a:solidFill>
                <a:srgbClr val="193E72"/>
              </a:solidFill>
              <a:latin typeface="Lato"/>
              <a:ea typeface="Lato"/>
              <a:cs typeface="Lato"/>
              <a:sym typeface="Lato"/>
            </a:endParaRPr>
          </a:p>
        </p:txBody>
      </p:sp>
      <p:sp>
        <p:nvSpPr>
          <p:cNvPr id="548" name="Google Shape;548;p61"/>
          <p:cNvSpPr/>
          <p:nvPr/>
        </p:nvSpPr>
        <p:spPr>
          <a:xfrm>
            <a:off x="6630555" y="1629540"/>
            <a:ext cx="246900" cy="213000"/>
          </a:xfrm>
          <a:prstGeom prst="hexagon">
            <a:avLst>
              <a:gd name="adj" fmla="val 23418"/>
              <a:gd name="vf" fmla="val 115470"/>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549" name="Google Shape;549;p61"/>
          <p:cNvGrpSpPr/>
          <p:nvPr/>
        </p:nvGrpSpPr>
        <p:grpSpPr>
          <a:xfrm>
            <a:off x="7605855" y="1413950"/>
            <a:ext cx="291600" cy="251325"/>
            <a:chOff x="10141141" y="1885266"/>
            <a:chExt cx="388800" cy="335100"/>
          </a:xfrm>
        </p:grpSpPr>
        <p:sp>
          <p:nvSpPr>
            <p:cNvPr id="550" name="Google Shape;550;p61"/>
            <p:cNvSpPr/>
            <p:nvPr/>
          </p:nvSpPr>
          <p:spPr>
            <a:xfrm rot="10800000">
              <a:off x="10141141" y="1885266"/>
              <a:ext cx="388800" cy="335100"/>
            </a:xfrm>
            <a:prstGeom prst="hexagon">
              <a:avLst>
                <a:gd name="adj" fmla="val 25000"/>
                <a:gd name="vf" fmla="val 115470"/>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51" name="Google Shape;551;p61"/>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552" name="Google Shape;552;p61"/>
          <p:cNvSpPr/>
          <p:nvPr/>
        </p:nvSpPr>
        <p:spPr>
          <a:xfrm>
            <a:off x="7974308" y="1664293"/>
            <a:ext cx="173700" cy="150000"/>
          </a:xfrm>
          <a:prstGeom prst="hexagon">
            <a:avLst>
              <a:gd name="adj" fmla="val 25000"/>
              <a:gd name="vf" fmla="val 11547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53" name="Google Shape;553;p61"/>
          <p:cNvSpPr/>
          <p:nvPr/>
        </p:nvSpPr>
        <p:spPr>
          <a:xfrm>
            <a:off x="5987019" y="3587722"/>
            <a:ext cx="291600" cy="251400"/>
          </a:xfrm>
          <a:prstGeom prst="hexagon">
            <a:avLst>
              <a:gd name="adj" fmla="val 25000"/>
              <a:gd name="vf" fmla="val 11547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54" name="Google Shape;554;p61"/>
          <p:cNvSpPr/>
          <p:nvPr/>
        </p:nvSpPr>
        <p:spPr>
          <a:xfrm>
            <a:off x="7964675" y="598081"/>
            <a:ext cx="578700" cy="498900"/>
          </a:xfrm>
          <a:prstGeom prst="hexagon">
            <a:avLst>
              <a:gd name="adj" fmla="val 25000"/>
              <a:gd name="vf" fmla="val 115470"/>
            </a:avLst>
          </a:pr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nvGrpSpPr>
          <p:cNvPr id="555" name="Google Shape;555;p61"/>
          <p:cNvGrpSpPr/>
          <p:nvPr/>
        </p:nvGrpSpPr>
        <p:grpSpPr>
          <a:xfrm>
            <a:off x="6290711" y="3757472"/>
            <a:ext cx="587593" cy="506437"/>
            <a:chOff x="10141141" y="1885266"/>
            <a:chExt cx="388800" cy="335100"/>
          </a:xfrm>
        </p:grpSpPr>
        <p:sp>
          <p:nvSpPr>
            <p:cNvPr id="556" name="Google Shape;556;p61"/>
            <p:cNvSpPr/>
            <p:nvPr/>
          </p:nvSpPr>
          <p:spPr>
            <a:xfrm rot="10800000">
              <a:off x="10141141" y="1885266"/>
              <a:ext cx="388800" cy="335100"/>
            </a:xfrm>
            <a:prstGeom prst="hexagon">
              <a:avLst>
                <a:gd name="adj" fmla="val 25000"/>
                <a:gd name="vf" fmla="val 115470"/>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57" name="Google Shape;557;p61"/>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grpSp>
      <p:sp>
        <p:nvSpPr>
          <p:cNvPr id="558" name="Google Shape;558;p61"/>
          <p:cNvSpPr/>
          <p:nvPr/>
        </p:nvSpPr>
        <p:spPr>
          <a:xfrm>
            <a:off x="5718417" y="1026339"/>
            <a:ext cx="173700" cy="150000"/>
          </a:xfrm>
          <a:prstGeom prst="hexagon">
            <a:avLst>
              <a:gd name="adj" fmla="val 25000"/>
              <a:gd name="vf" fmla="val 115470"/>
            </a:avLst>
          </a:prstGeom>
          <a:solidFill>
            <a:srgbClr val="D1D9E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59" name="Google Shape;559;p61"/>
          <p:cNvSpPr/>
          <p:nvPr/>
        </p:nvSpPr>
        <p:spPr>
          <a:xfrm>
            <a:off x="7520683" y="3006533"/>
            <a:ext cx="342900" cy="295800"/>
          </a:xfrm>
          <a:prstGeom prst="hexagon">
            <a:avLst>
              <a:gd name="adj" fmla="val 25000"/>
              <a:gd name="vf" fmla="val 115470"/>
            </a:avLst>
          </a:prstGeom>
          <a:solidFill>
            <a:srgbClr val="C0DF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560" name="Google Shape;560;p61"/>
          <p:cNvSpPr/>
          <p:nvPr/>
        </p:nvSpPr>
        <p:spPr>
          <a:xfrm>
            <a:off x="6813428" y="1872449"/>
            <a:ext cx="17574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b="1">
                <a:solidFill>
                  <a:srgbClr val="C0DFE3"/>
                </a:solidFill>
                <a:latin typeface="Lato"/>
                <a:ea typeface="Lato"/>
                <a:cs typeface="Lato"/>
                <a:sym typeface="Lato"/>
              </a:rPr>
              <a:t>Cardiovascular disease</a:t>
            </a:r>
            <a:endParaRPr sz="1400" b="1">
              <a:solidFill>
                <a:srgbClr val="C0DFE3"/>
              </a:solidFill>
              <a:latin typeface="Arial"/>
              <a:ea typeface="Arial"/>
              <a:cs typeface="Arial"/>
              <a:sym typeface="Arial"/>
            </a:endParaRPr>
          </a:p>
        </p:txBody>
      </p:sp>
      <p:sp>
        <p:nvSpPr>
          <p:cNvPr id="561" name="Google Shape;561;p61"/>
          <p:cNvSpPr/>
          <p:nvPr/>
        </p:nvSpPr>
        <p:spPr>
          <a:xfrm>
            <a:off x="6062250" y="956225"/>
            <a:ext cx="8925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b="1">
                <a:solidFill>
                  <a:srgbClr val="C5C4E2"/>
                </a:solidFill>
                <a:latin typeface="Lato"/>
                <a:ea typeface="Lato"/>
                <a:cs typeface="Lato"/>
                <a:sym typeface="Lato"/>
              </a:rPr>
              <a:t>Diabetes</a:t>
            </a:r>
            <a:endParaRPr sz="1400" b="1">
              <a:solidFill>
                <a:srgbClr val="C5C4E2"/>
              </a:solidFill>
              <a:latin typeface="Arial"/>
              <a:ea typeface="Arial"/>
              <a:cs typeface="Arial"/>
              <a:sym typeface="Arial"/>
            </a:endParaRPr>
          </a:p>
        </p:txBody>
      </p:sp>
      <p:sp>
        <p:nvSpPr>
          <p:cNvPr id="562" name="Google Shape;562;p61"/>
          <p:cNvSpPr/>
          <p:nvPr/>
        </p:nvSpPr>
        <p:spPr>
          <a:xfrm>
            <a:off x="7029798" y="3850264"/>
            <a:ext cx="11523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b="1">
                <a:solidFill>
                  <a:srgbClr val="C5C4E2"/>
                </a:solidFill>
                <a:latin typeface="Lato"/>
                <a:ea typeface="Lato"/>
                <a:cs typeface="Lato"/>
                <a:sym typeface="Lato"/>
              </a:rPr>
              <a:t>Mental health</a:t>
            </a:r>
            <a:endParaRPr sz="1400" b="1">
              <a:solidFill>
                <a:srgbClr val="C5C4E2"/>
              </a:solidFill>
              <a:latin typeface="Arial"/>
              <a:ea typeface="Arial"/>
              <a:cs typeface="Arial"/>
              <a:sym typeface="Arial"/>
            </a:endParaRPr>
          </a:p>
        </p:txBody>
      </p:sp>
      <p:sp>
        <p:nvSpPr>
          <p:cNvPr id="563" name="Google Shape;563;p61"/>
          <p:cNvSpPr/>
          <p:nvPr/>
        </p:nvSpPr>
        <p:spPr>
          <a:xfrm>
            <a:off x="7176299" y="504875"/>
            <a:ext cx="6873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400" b="1">
                <a:solidFill>
                  <a:srgbClr val="C0DFE3"/>
                </a:solidFill>
                <a:latin typeface="Lato"/>
                <a:ea typeface="Lato"/>
                <a:cs typeface="Lato"/>
                <a:sym typeface="Lato"/>
              </a:rPr>
              <a:t>Stroke</a:t>
            </a:r>
            <a:endParaRPr sz="1400" b="1">
              <a:solidFill>
                <a:srgbClr val="C0DFE3"/>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ustom Design">
  <a:themeElements>
    <a:clrScheme name="NIHR CRN">
      <a:dk1>
        <a:srgbClr val="173E71"/>
      </a:dk1>
      <a:lt1>
        <a:srgbClr val="FFFFFF"/>
      </a:lt1>
      <a:dk2>
        <a:srgbClr val="173E71"/>
      </a:dk2>
      <a:lt2>
        <a:srgbClr val="F8F8F8"/>
      </a:lt2>
      <a:accent1>
        <a:srgbClr val="EE4B4B"/>
      </a:accent1>
      <a:accent2>
        <a:srgbClr val="2DA8B0"/>
      </a:accent2>
      <a:accent3>
        <a:srgbClr val="6367AC"/>
      </a:accent3>
      <a:accent4>
        <a:srgbClr val="F1A591"/>
      </a:accent4>
      <a:accent5>
        <a:srgbClr val="99CBD1"/>
      </a:accent5>
      <a:accent6>
        <a:srgbClr val="A09FCF"/>
      </a:accent6>
      <a:hlink>
        <a:srgbClr val="2985FF"/>
      </a:hlink>
      <a:folHlink>
        <a:srgbClr val="00AD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AAEC5CA80AD947BE20EA645990E60E" ma:contentTypeVersion="17" ma:contentTypeDescription="Create a new document." ma:contentTypeScope="" ma:versionID="cdaeef657eeba0eaccd11572b89ee9a4">
  <xsd:schema xmlns:xsd="http://www.w3.org/2001/XMLSchema" xmlns:xs="http://www.w3.org/2001/XMLSchema" xmlns:p="http://schemas.microsoft.com/office/2006/metadata/properties" xmlns:ns2="ea4203a6-51c4-4811-9417-a2feb0cba9a0" xmlns:ns3="8f56a8d8-6591-4212-94a8-d0a8ff43b97d" targetNamespace="http://schemas.microsoft.com/office/2006/metadata/properties" ma:root="true" ma:fieldsID="c50f6466702e46c9d830ba878ef44246" ns2:_="" ns3:_="">
    <xsd:import namespace="ea4203a6-51c4-4811-9417-a2feb0cba9a0"/>
    <xsd:import namespace="8f56a8d8-6591-4212-94a8-d0a8ff43b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4203a6-51c4-4811-9417-a2feb0cba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9f4854-2e4d-4f4b-8449-b664fa80dbcc"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56a8d8-6591-4212-94a8-d0a8ff43b97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0079d09-e9fd-4f72-91b2-89828f67517d}" ma:internalName="TaxCatchAll" ma:showField="CatchAllData" ma:web="8f56a8d8-6591-4212-94a8-d0a8ff43b97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56a8d8-6591-4212-94a8-d0a8ff43b97d" xsi:nil="true"/>
    <lcf76f155ced4ddcb4097134ff3c332f xmlns="ea4203a6-51c4-4811-9417-a2feb0cba9a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8F7303-BDCF-42CA-A3B7-F31071074A7A}"/>
</file>

<file path=customXml/itemProps2.xml><?xml version="1.0" encoding="utf-8"?>
<ds:datastoreItem xmlns:ds="http://schemas.openxmlformats.org/officeDocument/2006/customXml" ds:itemID="{079E028B-E1F8-45A0-A486-751DB2EA55EC}"/>
</file>

<file path=customXml/itemProps3.xml><?xml version="1.0" encoding="utf-8"?>
<ds:datastoreItem xmlns:ds="http://schemas.openxmlformats.org/officeDocument/2006/customXml" ds:itemID="{0643C195-4398-4A94-AF7E-290023F404C1}"/>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otalTime>2120</TotalTime>
  <Words>1465</Words>
  <Application>Microsoft Office PowerPoint</Application>
  <PresentationFormat>On-screen Show (16:9)</PresentationFormat>
  <Paragraphs>114</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inherit</vt:lpstr>
      <vt:lpstr>Calibri</vt:lpstr>
      <vt:lpstr>Lato</vt:lpstr>
      <vt:lpstr>Arial</vt:lpstr>
      <vt:lpstr>Custom Design</vt:lpstr>
      <vt:lpstr>Research in Devon – local perspectives</vt:lpstr>
      <vt:lpstr>What do we mean when we talk about research?</vt:lpstr>
      <vt:lpstr>NIHR – our mission</vt:lpstr>
      <vt:lpstr>NIHR CRN – our vision</vt:lpstr>
      <vt:lpstr>Devon Research Infrastructure - NIHR</vt:lpstr>
      <vt:lpstr>Why we need to engage and work with the public/patients and broaden participation and involvement?</vt:lpstr>
      <vt:lpstr>Strategic Commitments for Public Partnership </vt:lpstr>
      <vt:lpstr>Research opportunities </vt:lpstr>
      <vt:lpstr>Covering 30 Specialties</vt:lpstr>
      <vt:lpstr>Research Active GPs</vt:lpstr>
      <vt:lpstr>Agile workforce - Geographical spread – improving access to research </vt:lpstr>
      <vt:lpstr>Collaboration  - VCSE</vt:lpstr>
      <vt:lpstr>What are you already involved in? What would you like to see?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NIHR Clinical Research Network</dc:title>
  <dc:creator>Pauline McGlone</dc:creator>
  <cp:lastModifiedBy>MCGLONE, Pauline (ROYAL DEVON UNIVERSITY HEALTHCARE NHS FOUNDATION TRUST)</cp:lastModifiedBy>
  <cp:revision>43</cp:revision>
  <dcterms:modified xsi:type="dcterms:W3CDTF">2024-04-15T15:58:19Z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0x01010039AAEC5CA80AD947BE20EA645990E60E</vt:lpwstr>
  </property>
</Properties>
</file>