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607" r:id="rId3"/>
    <p:sldId id="601" r:id="rId4"/>
    <p:sldId id="611" r:id="rId5"/>
    <p:sldId id="612" r:id="rId6"/>
    <p:sldId id="61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60" autoAdjust="0"/>
    <p:restoredTop sz="85899" autoAdjust="0"/>
  </p:normalViewPr>
  <p:slideViewPr>
    <p:cSldViewPr>
      <p:cViewPr>
        <p:scale>
          <a:sx n="66" d="100"/>
          <a:sy n="66" d="100"/>
        </p:scale>
        <p:origin x="1424"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73879FA-B3C8-4D4D-8346-AE3ADF15F04C}" type="datetimeFigureOut">
              <a:rPr lang="en-GB" smtClean="0"/>
              <a:t>02/02/2023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3613005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3879FA-B3C8-4D4D-8346-AE3ADF15F04C}" type="datetimeFigureOut">
              <a:rPr lang="en-GB" smtClean="0"/>
              <a:t>02/02/2023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1639359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3879FA-B3C8-4D4D-8346-AE3ADF15F04C}" type="datetimeFigureOut">
              <a:rPr lang="en-GB" smtClean="0"/>
              <a:t>02/02/2023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1503619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3879FA-B3C8-4D4D-8346-AE3ADF15F04C}" type="datetimeFigureOut">
              <a:rPr lang="en-GB" smtClean="0"/>
              <a:t>02/02/2023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333059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3879FA-B3C8-4D4D-8346-AE3ADF15F04C}" type="datetimeFigureOut">
              <a:rPr lang="en-GB" smtClean="0"/>
              <a:t>02/02/2023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2698828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73879FA-B3C8-4D4D-8346-AE3ADF15F04C}" type="datetimeFigureOut">
              <a:rPr lang="en-GB" smtClean="0"/>
              <a:t>02/02/2023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407098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73879FA-B3C8-4D4D-8346-AE3ADF15F04C}" type="datetimeFigureOut">
              <a:rPr lang="en-GB" smtClean="0"/>
              <a:t>02/02/2023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265170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73879FA-B3C8-4D4D-8346-AE3ADF15F04C}" type="datetimeFigureOut">
              <a:rPr lang="en-GB" smtClean="0"/>
              <a:t>02/02/2023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209970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879FA-B3C8-4D4D-8346-AE3ADF15F04C}" type="datetimeFigureOut">
              <a:rPr lang="en-GB" smtClean="0"/>
              <a:t>02/02/2023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308820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3879FA-B3C8-4D4D-8346-AE3ADF15F04C}" type="datetimeFigureOut">
              <a:rPr lang="en-GB" smtClean="0"/>
              <a:t>02/02/2023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3030060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3879FA-B3C8-4D4D-8346-AE3ADF15F04C}" type="datetimeFigureOut">
              <a:rPr lang="en-GB" smtClean="0"/>
              <a:t>02/02/2023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6C60D7-84E8-4253-83EA-EDA783A23D30}" type="slidenum">
              <a:rPr lang="en-GB" smtClean="0"/>
              <a:t>‹#›</a:t>
            </a:fld>
            <a:endParaRPr lang="en-GB"/>
          </a:p>
        </p:txBody>
      </p:sp>
    </p:spTree>
    <p:extLst>
      <p:ext uri="{BB962C8B-B14F-4D97-AF65-F5344CB8AC3E}">
        <p14:creationId xmlns:p14="http://schemas.microsoft.com/office/powerpoint/2010/main" val="2018061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879FA-B3C8-4D4D-8346-AE3ADF15F04C}" type="datetimeFigureOut">
              <a:rPr lang="en-GB" smtClean="0"/>
              <a:t>02/02/2023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6C60D7-84E8-4253-83EA-EDA783A23D30}" type="slidenum">
              <a:rPr lang="en-GB" smtClean="0"/>
              <a:t>‹#›</a:t>
            </a:fld>
            <a:endParaRPr lang="en-GB"/>
          </a:p>
        </p:txBody>
      </p:sp>
      <p:sp>
        <p:nvSpPr>
          <p:cNvPr id="7" name="MSIPCMContentMarking" descr="{&quot;HashCode&quot;:349282919,&quot;Placement&quot;:&quot;Header&quot;,&quot;Top&quot;:0.0,&quot;Left&quot;:0.0,&quot;SlideWidth&quot;:720,&quot;SlideHeight&quot;:540}"/>
          <p:cNvSpPr txBox="1"/>
          <p:nvPr userDrawn="1"/>
        </p:nvSpPr>
        <p:spPr>
          <a:xfrm>
            <a:off x="0" y="0"/>
            <a:ext cx="1001127" cy="280749"/>
          </a:xfrm>
          <a:prstGeom prst="rect">
            <a:avLst/>
          </a:prstGeom>
          <a:noFill/>
        </p:spPr>
        <p:txBody>
          <a:bodyPr vert="horz" wrap="square" lIns="0" tIns="0" rIns="0" bIns="0" rtlCol="0" anchor="ctr" anchorCtr="1">
            <a:spAutoFit/>
          </a:bodyPr>
          <a:lstStyle/>
          <a:p>
            <a:pPr algn="l">
              <a:spcBef>
                <a:spcPts val="0"/>
              </a:spcBef>
              <a:spcAft>
                <a:spcPts val="0"/>
              </a:spcAft>
            </a:pPr>
            <a:r>
              <a:rPr lang="en-GB" sz="1200">
                <a:solidFill>
                  <a:srgbClr val="000000"/>
                </a:solidFill>
                <a:latin typeface="Arial" panose="020B0604020202020204" pitchFamily="34" charset="0"/>
              </a:rPr>
              <a:t>OFFICIAL</a:t>
            </a:r>
          </a:p>
        </p:txBody>
      </p:sp>
    </p:spTree>
    <p:extLst>
      <p:ext uri="{BB962C8B-B14F-4D97-AF65-F5344CB8AC3E}">
        <p14:creationId xmlns:p14="http://schemas.microsoft.com/office/powerpoint/2010/main" val="479061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44824"/>
            <a:ext cx="7772400" cy="1470025"/>
          </a:xfrm>
        </p:spPr>
        <p:txBody>
          <a:bodyPr>
            <a:normAutofit/>
          </a:bodyPr>
          <a:lstStyle/>
          <a:p>
            <a:r>
              <a:rPr lang="en-GB" b="1" dirty="0">
                <a:solidFill>
                  <a:srgbClr val="003087"/>
                </a:solidFill>
                <a:latin typeface="Tahoma" panose="020B0604030504040204" pitchFamily="34" charset="0"/>
                <a:ea typeface="Tahoma" panose="020B0604030504040204" pitchFamily="34" charset="0"/>
                <a:cs typeface="Tahoma" panose="020B0604030504040204" pitchFamily="34" charset="0"/>
              </a:rPr>
              <a:t>Fair Shares Investments</a:t>
            </a:r>
            <a:br>
              <a:rPr lang="en-GB" dirty="0"/>
            </a:br>
            <a:endParaRPr lang="en-GB" dirty="0"/>
          </a:p>
        </p:txBody>
      </p:sp>
      <p:sp>
        <p:nvSpPr>
          <p:cNvPr id="3" name="Subtitle 2"/>
          <p:cNvSpPr>
            <a:spLocks noGrp="1"/>
          </p:cNvSpPr>
          <p:nvPr>
            <p:ph type="subTitle" idx="1"/>
          </p:nvPr>
        </p:nvSpPr>
        <p:spPr>
          <a:xfrm>
            <a:off x="1439652" y="3068960"/>
            <a:ext cx="6400800" cy="1752600"/>
          </a:xfrm>
        </p:spPr>
        <p:txBody>
          <a:bodyPr>
            <a:normAutofit fontScale="85000" lnSpcReduction="20000"/>
          </a:bodyPr>
          <a:lstStyle/>
          <a:p>
            <a:r>
              <a:rPr lang="en-GB" b="1" dirty="0">
                <a:solidFill>
                  <a:srgbClr val="00B050"/>
                </a:solidFill>
              </a:rPr>
              <a:t>Plymouth LCP</a:t>
            </a:r>
          </a:p>
          <a:p>
            <a:r>
              <a:rPr lang="en-GB" b="1" dirty="0">
                <a:solidFill>
                  <a:srgbClr val="00B050"/>
                </a:solidFill>
              </a:rPr>
              <a:t>West LCP</a:t>
            </a:r>
          </a:p>
          <a:p>
            <a:endParaRPr lang="en-GB" b="1" dirty="0">
              <a:solidFill>
                <a:schemeClr val="bg2">
                  <a:lumMod val="50000"/>
                </a:schemeClr>
              </a:solidFill>
            </a:endParaRPr>
          </a:p>
          <a:p>
            <a:r>
              <a:rPr lang="en-GB" b="1" dirty="0">
                <a:solidFill>
                  <a:schemeClr val="bg2">
                    <a:lumMod val="50000"/>
                  </a:schemeClr>
                </a:solidFill>
              </a:rPr>
              <a:t>February 2023</a:t>
            </a:r>
          </a:p>
        </p:txBody>
      </p:sp>
      <p:pic>
        <p:nvPicPr>
          <p:cNvPr id="4" name="Picture 3" descr="C:\Data\Editor\Pictures\NEW Devon CCG\General\Graphic Design\logos\Shaping Future Care\FINAL\Shaping Future Care branding v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98590"/>
            <a:ext cx="9144000" cy="359410"/>
          </a:xfrm>
          <a:prstGeom prst="rect">
            <a:avLst/>
          </a:prstGeom>
          <a:noFill/>
          <a:ln>
            <a:noFill/>
          </a:ln>
        </p:spPr>
      </p:pic>
      <p:pic>
        <p:nvPicPr>
          <p:cNvPr id="5" name="Picture 4"/>
          <p:cNvPicPr/>
          <p:nvPr/>
        </p:nvPicPr>
        <p:blipFill rotWithShape="1">
          <a:blip r:embed="rId3">
            <a:extLst>
              <a:ext uri="{28A0092B-C50C-407E-A947-70E740481C1C}">
                <a14:useLocalDpi xmlns:a14="http://schemas.microsoft.com/office/drawing/2010/main" val="0"/>
              </a:ext>
            </a:extLst>
          </a:blip>
          <a:srcRect t="23417" b="25316"/>
          <a:stretch/>
        </p:blipFill>
        <p:spPr bwMode="auto">
          <a:xfrm>
            <a:off x="107504" y="260648"/>
            <a:ext cx="3096344" cy="93610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05879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003087"/>
                </a:solidFill>
                <a:latin typeface="Tahoma" panose="020B0604030504040204" pitchFamily="34" charset="0"/>
                <a:ea typeface="Tahoma" panose="020B0604030504040204" pitchFamily="34" charset="0"/>
                <a:cs typeface="Tahoma" panose="020B0604030504040204" pitchFamily="34" charset="0"/>
              </a:rPr>
              <a:t>Our Principles</a:t>
            </a:r>
          </a:p>
        </p:txBody>
      </p:sp>
      <p:sp>
        <p:nvSpPr>
          <p:cNvPr id="3" name="Content Placeholder 2"/>
          <p:cNvSpPr>
            <a:spLocks noGrp="1"/>
          </p:cNvSpPr>
          <p:nvPr>
            <p:ph idx="1"/>
          </p:nvPr>
        </p:nvSpPr>
        <p:spPr>
          <a:ln>
            <a:noFill/>
          </a:ln>
        </p:spPr>
        <p:txBody>
          <a:bodyPr>
            <a:normAutofit fontScale="85000" lnSpcReduction="10000"/>
          </a:bodyPr>
          <a:lstStyle/>
          <a:p>
            <a:pPr>
              <a:buFont typeface="Wingdings" panose="05000000000000000000" pitchFamily="2" charset="2"/>
              <a:buChar char="§"/>
            </a:pPr>
            <a:r>
              <a:rPr lang="en-GB" dirty="0">
                <a:solidFill>
                  <a:srgbClr val="009639"/>
                </a:solidFill>
                <a:latin typeface="Calibri" panose="020F0502020204030204" pitchFamily="34" charset="0"/>
                <a:ea typeface="Tahoma" panose="020B0604030504040204" pitchFamily="34" charset="0"/>
                <a:cs typeface="Calibri" panose="020F0502020204030204" pitchFamily="34" charset="0"/>
              </a:rPr>
              <a:t>Where populations have worse outcomes compared to populations in other parts of Devon.</a:t>
            </a:r>
          </a:p>
          <a:p>
            <a:pPr>
              <a:buFont typeface="Wingdings" panose="05000000000000000000" pitchFamily="2" charset="2"/>
              <a:buChar char="§"/>
            </a:pPr>
            <a:r>
              <a:rPr lang="en-GB" dirty="0">
                <a:solidFill>
                  <a:srgbClr val="009639"/>
                </a:solidFill>
                <a:latin typeface="Calibri" panose="020F0502020204030204" pitchFamily="34" charset="0"/>
                <a:ea typeface="Tahoma" panose="020B0604030504040204" pitchFamily="34" charset="0"/>
                <a:cs typeface="Calibri" panose="020F0502020204030204" pitchFamily="34" charset="0"/>
              </a:rPr>
              <a:t>Where populations have less utilisation than expected, worse access to services, or achieve less benefit from current offer or higher usage of later-stage treatments, including waiting times, compared to populations in other parts of Devon (including within the Western Locality) according to need.</a:t>
            </a:r>
          </a:p>
          <a:p>
            <a:pPr>
              <a:buFont typeface="Wingdings" panose="05000000000000000000" pitchFamily="2" charset="2"/>
              <a:buChar char="§"/>
            </a:pPr>
            <a:r>
              <a:rPr lang="en-GB" dirty="0">
                <a:solidFill>
                  <a:srgbClr val="009639"/>
                </a:solidFill>
                <a:latin typeface="Calibri" panose="020F0502020204030204" pitchFamily="34" charset="0"/>
                <a:ea typeface="Tahoma" panose="020B0604030504040204" pitchFamily="34" charset="0"/>
                <a:cs typeface="Calibri" panose="020F0502020204030204" pitchFamily="34" charset="0"/>
              </a:rPr>
              <a:t>Where additional funding will have the biggest impact on the targeted population in respect to health and wellbeing outcomes.</a:t>
            </a:r>
          </a:p>
          <a:p>
            <a:pPr>
              <a:buFont typeface="Wingdings" panose="05000000000000000000" pitchFamily="2" charset="2"/>
              <a:buChar char="§"/>
            </a:pPr>
            <a:endParaRPr lang="en-GB" dirty="0">
              <a:solidFill>
                <a:srgbClr val="009639"/>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dirty="0">
              <a:solidFill>
                <a:srgbClr val="009639"/>
              </a:solidFill>
              <a:latin typeface="Calibri" panose="020F0502020204030204" pitchFamily="34" charset="0"/>
              <a:ea typeface="Tahoma" panose="020B0604030504040204" pitchFamily="34" charset="0"/>
              <a:cs typeface="Calibri" panose="020F0502020204030204" pitchFamily="34" charset="0"/>
            </a:endParaRPr>
          </a:p>
          <a:p>
            <a:endParaRPr lang="en-GB" dirty="0">
              <a:solidFill>
                <a:srgbClr val="003087"/>
              </a:solidFill>
              <a:latin typeface="Calibri" panose="020F0502020204030204" pitchFamily="34" charset="0"/>
              <a:ea typeface="Tahoma" panose="020B0604030504040204" pitchFamily="34" charset="0"/>
              <a:cs typeface="Calibri" panose="020F0502020204030204" pitchFamily="34" charset="0"/>
            </a:endParaRPr>
          </a:p>
        </p:txBody>
      </p:sp>
      <p:pic>
        <p:nvPicPr>
          <p:cNvPr id="4" name="Picture 3" descr="C:\Data\Editor\Pictures\NEW Devon CCG\General\Graphic Design\logos\Shaping Future Care\FINAL\Shaping Future Care branding v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98590"/>
            <a:ext cx="9144000" cy="359410"/>
          </a:xfrm>
          <a:prstGeom prst="rect">
            <a:avLst/>
          </a:prstGeom>
          <a:noFill/>
          <a:ln>
            <a:noFill/>
          </a:ln>
        </p:spPr>
      </p:pic>
    </p:spTree>
    <p:extLst>
      <p:ext uri="{BB962C8B-B14F-4D97-AF65-F5344CB8AC3E}">
        <p14:creationId xmlns:p14="http://schemas.microsoft.com/office/powerpoint/2010/main" val="2570521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162272"/>
            <a:ext cx="8229600" cy="1143000"/>
          </a:xfrm>
        </p:spPr>
        <p:txBody>
          <a:bodyPr>
            <a:normAutofit/>
          </a:bodyPr>
          <a:lstStyle/>
          <a:p>
            <a:r>
              <a:rPr lang="en-GB" b="1" dirty="0">
                <a:solidFill>
                  <a:srgbClr val="003087"/>
                </a:solidFill>
                <a:latin typeface="Tahoma" panose="020B0604030504040204" pitchFamily="34" charset="0"/>
                <a:ea typeface="Tahoma" panose="020B0604030504040204" pitchFamily="34" charset="0"/>
                <a:cs typeface="Tahoma" panose="020B0604030504040204" pitchFamily="34" charset="0"/>
              </a:rPr>
              <a:t>Investments</a:t>
            </a:r>
          </a:p>
        </p:txBody>
      </p:sp>
      <p:pic>
        <p:nvPicPr>
          <p:cNvPr id="4" name="Picture 3" descr="C:\Data\Editor\Pictures\NEW Devon CCG\General\Graphic Design\logos\Shaping Future Care\FINAL\Shaping Future Care branding v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98590"/>
            <a:ext cx="9144000" cy="359410"/>
          </a:xfrm>
          <a:prstGeom prst="rect">
            <a:avLst/>
          </a:prstGeom>
          <a:noFill/>
          <a:ln>
            <a:noFill/>
          </a:ln>
        </p:spPr>
      </p:pic>
      <p:graphicFrame>
        <p:nvGraphicFramePr>
          <p:cNvPr id="7" name="Table 7">
            <a:extLst>
              <a:ext uri="{FF2B5EF4-FFF2-40B4-BE49-F238E27FC236}">
                <a16:creationId xmlns:a16="http://schemas.microsoft.com/office/drawing/2014/main" id="{213793CA-B78D-463E-865D-06F360C7B6ED}"/>
              </a:ext>
            </a:extLst>
          </p:cNvPr>
          <p:cNvGraphicFramePr>
            <a:graphicFrameLocks noGrp="1"/>
          </p:cNvGraphicFramePr>
          <p:nvPr>
            <p:extLst>
              <p:ext uri="{D42A27DB-BD31-4B8C-83A1-F6EECF244321}">
                <p14:modId xmlns:p14="http://schemas.microsoft.com/office/powerpoint/2010/main" val="1695924892"/>
              </p:ext>
            </p:extLst>
          </p:nvPr>
        </p:nvGraphicFramePr>
        <p:xfrm>
          <a:off x="107504" y="836712"/>
          <a:ext cx="8990656" cy="5252944"/>
        </p:xfrm>
        <a:graphic>
          <a:graphicData uri="http://schemas.openxmlformats.org/drawingml/2006/table">
            <a:tbl>
              <a:tblPr firstRow="1" bandRow="1">
                <a:tableStyleId>{F5AB1C69-6EDB-4FF4-983F-18BD219EF322}</a:tableStyleId>
              </a:tblPr>
              <a:tblGrid>
                <a:gridCol w="974626">
                  <a:extLst>
                    <a:ext uri="{9D8B030D-6E8A-4147-A177-3AD203B41FA5}">
                      <a16:colId xmlns:a16="http://schemas.microsoft.com/office/drawing/2014/main" val="2395189903"/>
                    </a:ext>
                  </a:extLst>
                </a:gridCol>
                <a:gridCol w="898995">
                  <a:extLst>
                    <a:ext uri="{9D8B030D-6E8A-4147-A177-3AD203B41FA5}">
                      <a16:colId xmlns:a16="http://schemas.microsoft.com/office/drawing/2014/main" val="2605899986"/>
                    </a:ext>
                  </a:extLst>
                </a:gridCol>
                <a:gridCol w="778160">
                  <a:extLst>
                    <a:ext uri="{9D8B030D-6E8A-4147-A177-3AD203B41FA5}">
                      <a16:colId xmlns:a16="http://schemas.microsoft.com/office/drawing/2014/main" val="1463569510"/>
                    </a:ext>
                  </a:extLst>
                </a:gridCol>
                <a:gridCol w="810786">
                  <a:extLst>
                    <a:ext uri="{9D8B030D-6E8A-4147-A177-3AD203B41FA5}">
                      <a16:colId xmlns:a16="http://schemas.microsoft.com/office/drawing/2014/main" val="3471448487"/>
                    </a:ext>
                  </a:extLst>
                </a:gridCol>
                <a:gridCol w="5528089">
                  <a:extLst>
                    <a:ext uri="{9D8B030D-6E8A-4147-A177-3AD203B41FA5}">
                      <a16:colId xmlns:a16="http://schemas.microsoft.com/office/drawing/2014/main" val="1447756648"/>
                    </a:ext>
                  </a:extLst>
                </a:gridCol>
              </a:tblGrid>
              <a:tr h="245161">
                <a:tc>
                  <a:txBody>
                    <a:bodyPr/>
                    <a:lstStyle/>
                    <a:p>
                      <a:r>
                        <a:rPr lang="en-GB" sz="1100" baseline="0" dirty="0">
                          <a:latin typeface="Calibri" panose="020F0502020204030204" pitchFamily="34" charset="0"/>
                          <a:cs typeface="Calibri" panose="020F0502020204030204" pitchFamily="34" charset="0"/>
                        </a:rPr>
                        <a:t>Scheme</a:t>
                      </a:r>
                    </a:p>
                  </a:txBody>
                  <a:tcPr/>
                </a:tc>
                <a:tc>
                  <a:txBody>
                    <a:bodyPr/>
                    <a:lstStyle/>
                    <a:p>
                      <a:r>
                        <a:rPr lang="en-GB" sz="1100" baseline="0" dirty="0">
                          <a:latin typeface="Calibri" panose="020F0502020204030204" pitchFamily="34" charset="0"/>
                          <a:cs typeface="Calibri" panose="020F0502020204030204" pitchFamily="34" charset="0"/>
                        </a:rPr>
                        <a:t>Providers</a:t>
                      </a:r>
                    </a:p>
                  </a:txBody>
                  <a:tcPr/>
                </a:tc>
                <a:tc>
                  <a:txBody>
                    <a:bodyPr/>
                    <a:lstStyle/>
                    <a:p>
                      <a:r>
                        <a:rPr lang="en-GB" sz="1100" baseline="0" dirty="0">
                          <a:latin typeface="Calibri" panose="020F0502020204030204" pitchFamily="34" charset="0"/>
                          <a:cs typeface="Calibri" panose="020F0502020204030204" pitchFamily="34" charset="0"/>
                        </a:rPr>
                        <a:t>22/23</a:t>
                      </a:r>
                    </a:p>
                  </a:txBody>
                  <a:tcPr/>
                </a:tc>
                <a:tc>
                  <a:txBody>
                    <a:bodyPr/>
                    <a:lstStyle/>
                    <a:p>
                      <a:r>
                        <a:rPr lang="en-GB" sz="1100" baseline="0" dirty="0">
                          <a:latin typeface="Calibri" panose="020F0502020204030204" pitchFamily="34" charset="0"/>
                          <a:cs typeface="Calibri" panose="020F0502020204030204" pitchFamily="34" charset="0"/>
                        </a:rPr>
                        <a:t>23/24</a:t>
                      </a:r>
                    </a:p>
                  </a:txBody>
                  <a:tcPr/>
                </a:tc>
                <a:tc>
                  <a:txBody>
                    <a:bodyPr/>
                    <a:lstStyle/>
                    <a:p>
                      <a:r>
                        <a:rPr lang="en-GB" sz="1100" baseline="0" dirty="0">
                          <a:latin typeface="Calibri" panose="020F0502020204030204" pitchFamily="34" charset="0"/>
                          <a:cs typeface="Calibri" panose="020F0502020204030204" pitchFamily="34" charset="0"/>
                        </a:rPr>
                        <a:t>Scope, Aims, Intended Outcomes</a:t>
                      </a:r>
                    </a:p>
                  </a:txBody>
                  <a:tcPr/>
                </a:tc>
                <a:extLst>
                  <a:ext uri="{0D108BD9-81ED-4DB2-BD59-A6C34878D82A}">
                    <a16:rowId xmlns:a16="http://schemas.microsoft.com/office/drawing/2014/main" val="270128076"/>
                  </a:ext>
                </a:extLst>
              </a:tr>
              <a:tr h="879696">
                <a:tc>
                  <a:txBody>
                    <a:bodyPr/>
                    <a:lstStyle/>
                    <a:p>
                      <a:pPr marL="0" lv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Ageing Well – frailty (</a:t>
                      </a:r>
                      <a:r>
                        <a:rPr lang="en-GB" sz="1100" kern="1200" baseline="0" dirty="0" err="1">
                          <a:solidFill>
                            <a:schemeClr val="dk1"/>
                          </a:solidFill>
                          <a:latin typeface="Calibri" panose="020F0502020204030204" pitchFamily="34" charset="0"/>
                          <a:ea typeface="Tahoma" panose="020B0604030504040204" pitchFamily="34" charset="0"/>
                          <a:cs typeface="Calibri" panose="020F0502020204030204" pitchFamily="34" charset="0"/>
                        </a:rPr>
                        <a:t>iCOPE</a:t>
                      </a:r>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a:t>
                      </a:r>
                    </a:p>
                    <a:p>
                      <a:pPr marL="0" algn="l" defTabSz="914400" rtl="0" eaLnBrk="1" latinLnBrk="0" hangingPunct="1"/>
                      <a:endPar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endParaRPr>
                    </a:p>
                    <a:p>
                      <a:pPr marL="0" algn="l" defTabSz="914400" rtl="0" eaLnBrk="1" latinLnBrk="0" hangingPunct="1"/>
                      <a:endPar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endParaRPr>
                    </a:p>
                  </a:txBody>
                  <a:tcP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PCNs (5 operational; 3 expected)</a:t>
                      </a:r>
                    </a:p>
                    <a:p>
                      <a:r>
                        <a:rPr lang="en-GB" sz="1100" baseline="0" dirty="0">
                          <a:latin typeface="Calibri" panose="020F0502020204030204" pitchFamily="34" charset="0"/>
                          <a:ea typeface="Tahoma" panose="020B0604030504040204" pitchFamily="34" charset="0"/>
                          <a:cs typeface="Calibri" panose="020F0502020204030204" pitchFamily="34" charset="0"/>
                        </a:rPr>
                        <a:t>VCSE</a:t>
                      </a:r>
                    </a:p>
                    <a:p>
                      <a:r>
                        <a:rPr lang="en-GB" sz="1100" baseline="0" dirty="0">
                          <a:latin typeface="Calibri" panose="020F0502020204030204" pitchFamily="34" charset="0"/>
                          <a:ea typeface="Tahoma" panose="020B0604030504040204" pitchFamily="34" charset="0"/>
                          <a:cs typeface="Calibri" panose="020F0502020204030204" pitchFamily="34" charset="0"/>
                        </a:rPr>
                        <a:t>Livewell</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£482k</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£700k</a:t>
                      </a:r>
                    </a:p>
                  </a:txBody>
                  <a:tcPr/>
                </a:tc>
                <a:tc>
                  <a:txBody>
                    <a:bodyPr/>
                    <a:lstStyle/>
                    <a:p>
                      <a:pPr algn="l" fontAlgn="ct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Practices providing Integrated Care for Older People (</a:t>
                      </a:r>
                      <a:r>
                        <a:rPr lang="en-GB" sz="1100" b="0" i="1" u="none" strike="noStrike" dirty="0" err="1">
                          <a:solidFill>
                            <a:srgbClr val="000000"/>
                          </a:solidFill>
                          <a:effectLst/>
                          <a:latin typeface="Calibri" panose="020F0502020204030204" pitchFamily="34" charset="0"/>
                          <a:ea typeface="Tahoma" panose="020B0604030504040204" pitchFamily="34" charset="0"/>
                          <a:cs typeface="Calibri" panose="020F0502020204030204" pitchFamily="34" charset="0"/>
                        </a:rPr>
                        <a:t>iCOPE</a:t>
                      </a: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identify people aged 65 and over who are at risk of or with frailty, keep these people as well as possible, reduce the risk of admission to hospital or care home for preventable causes and maximise their quality of life. West Devon run a bespoke frailty model. Aiming to reduce frailty, reduce hospital admissions, reduce length of stay.</a:t>
                      </a:r>
                    </a:p>
                    <a:p>
                      <a:pPr algn="l" fontAlgn="ctr"/>
                      <a:endPar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endParaRPr>
                    </a:p>
                  </a:txBody>
                  <a:tcPr marL="0" marR="0" marT="0" marB="0" anchor="ctr"/>
                </a:tc>
                <a:extLst>
                  <a:ext uri="{0D108BD9-81ED-4DB2-BD59-A6C34878D82A}">
                    <a16:rowId xmlns:a16="http://schemas.microsoft.com/office/drawing/2014/main" val="617541728"/>
                  </a:ext>
                </a:extLst>
              </a:tr>
              <a:tr h="987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Wellbeing, Prevention and Community Empowerment</a:t>
                      </a:r>
                    </a:p>
                    <a:p>
                      <a:pPr marL="0" algn="l" defTabSz="914400" rtl="0" eaLnBrk="1" fontAlgn="ctr" latinLnBrk="0" hangingPunct="1"/>
                      <a:endPar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endParaRPr>
                    </a:p>
                  </a:txBody>
                  <a:tcPr marL="0" marR="0" marT="0" marB="0" anchor="ct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VCSE</a:t>
                      </a:r>
                    </a:p>
                    <a:p>
                      <a:endParaRPr lang="en-GB" sz="1100" baseline="0" dirty="0">
                        <a:latin typeface="Calibri" panose="020F0502020204030204" pitchFamily="34" charset="0"/>
                        <a:ea typeface="Tahoma" panose="020B0604030504040204" pitchFamily="34" charset="0"/>
                        <a:cs typeface="Calibri" panose="020F0502020204030204" pitchFamily="34" charset="0"/>
                      </a:endParaRPr>
                    </a:p>
                    <a:p>
                      <a:r>
                        <a:rPr lang="en-GB" sz="1100" baseline="0" dirty="0">
                          <a:latin typeface="Calibri" panose="020F0502020204030204" pitchFamily="34" charset="0"/>
                          <a:ea typeface="Tahoma" panose="020B0604030504040204" pitchFamily="34" charset="0"/>
                          <a:cs typeface="Calibri" panose="020F0502020204030204" pitchFamily="34" charset="0"/>
                        </a:rPr>
                        <a:t>PCC</a:t>
                      </a:r>
                    </a:p>
                  </a:txBody>
                  <a:tcPr/>
                </a:tc>
                <a:tc>
                  <a:txBody>
                    <a:bodyPr/>
                    <a:lstStyle/>
                    <a:p>
                      <a:pPr marL="0" indent="0" algn="l" defTabSz="914400" rtl="0" eaLnBrk="1" latinLnBrk="0" hangingPunct="1">
                        <a:buFont typeface="Arial" panose="020B0604020202020204" pitchFamily="34" charset="0"/>
                        <a:buNone/>
                      </a:pPr>
                      <a:r>
                        <a:rPr lang="en-GB" sz="1100" kern="1200" baseline="0" dirty="0">
                          <a:solidFill>
                            <a:schemeClr val="tx1"/>
                          </a:solidFill>
                          <a:latin typeface="Calibri" panose="020F0502020204030204" pitchFamily="34" charset="0"/>
                          <a:ea typeface="Tahoma" panose="020B0604030504040204" pitchFamily="34" charset="0"/>
                          <a:cs typeface="Calibri" panose="020F0502020204030204" pitchFamily="34" charset="0"/>
                        </a:rPr>
                        <a:t>£550k</a:t>
                      </a:r>
                    </a:p>
                  </a:txBody>
                  <a:tcPr/>
                </a:tc>
                <a:tc>
                  <a:txBody>
                    <a:bodyPr/>
                    <a:lstStyle/>
                    <a:p>
                      <a:pPr marL="0" indent="0" algn="l" defTabSz="914400" rtl="0" eaLnBrk="1" latinLnBrk="0" hangingPunct="1">
                        <a:buFont typeface="Arial" panose="020B0604020202020204" pitchFamily="34" charset="0"/>
                        <a:buNone/>
                      </a:pPr>
                      <a:r>
                        <a:rPr lang="en-GB" sz="1100" kern="1200" baseline="0" dirty="0">
                          <a:solidFill>
                            <a:schemeClr val="tx1"/>
                          </a:solidFill>
                          <a:latin typeface="Calibri" panose="020F0502020204030204" pitchFamily="34" charset="0"/>
                          <a:ea typeface="Tahoma" panose="020B0604030504040204" pitchFamily="34" charset="0"/>
                          <a:cs typeface="Calibri" panose="020F0502020204030204" pitchFamily="34" charset="0"/>
                        </a:rPr>
                        <a:t>£800k</a:t>
                      </a:r>
                    </a:p>
                  </a:txBody>
                  <a:tcPr/>
                </a:tc>
                <a:tc>
                  <a:txBody>
                    <a:bodyPr/>
                    <a:lstStyle/>
                    <a:p>
                      <a:pPr algn="l" fontAlgn="ct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Addressing population level risk factors associated with mental ill health including deprivation, individual and community resilience (e.g. food poverty, digital inclusion), developing social capital, physical activity and use of outdoor spaces. It supports the implementation of the CMHF by building capacity in communities and empowering.</a:t>
                      </a:r>
                    </a:p>
                    <a:p>
                      <a:pPr algn="l" fontAlgn="ct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Aiming to reduce demand on general practice, reduce attendance at ED, reduce referrals to secondary care, reduce mental ill-health and need for mental health services.</a:t>
                      </a:r>
                    </a:p>
                  </a:txBody>
                  <a:tcPr marL="0" marR="0" marT="0" marB="0" anchor="ctr"/>
                </a:tc>
                <a:extLst>
                  <a:ext uri="{0D108BD9-81ED-4DB2-BD59-A6C34878D82A}">
                    <a16:rowId xmlns:a16="http://schemas.microsoft.com/office/drawing/2014/main" val="3363411882"/>
                  </a:ext>
                </a:extLst>
              </a:tr>
              <a:tr h="789014">
                <a:tc>
                  <a:txBody>
                    <a:bodyPr/>
                    <a:lstStyle/>
                    <a:p>
                      <a:pPr marL="0" algn="l" defTabSz="914400" rtl="0" eaLnBrk="1" fontAlgn="ctr"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Complex Needs: Inclusion Health</a:t>
                      </a:r>
                    </a:p>
                  </a:txBody>
                  <a:tcPr marL="0" marR="0" marT="0" marB="0" anchor="ct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Livewell,</a:t>
                      </a:r>
                    </a:p>
                    <a:p>
                      <a:r>
                        <a:rPr lang="en-GB" sz="1100" baseline="0" dirty="0">
                          <a:latin typeface="Calibri" panose="020F0502020204030204" pitchFamily="34" charset="0"/>
                          <a:ea typeface="Tahoma" panose="020B0604030504040204" pitchFamily="34" charset="0"/>
                          <a:cs typeface="Calibri" panose="020F0502020204030204" pitchFamily="34" charset="0"/>
                        </a:rPr>
                        <a:t>Adelaide St Surgery,</a:t>
                      </a:r>
                    </a:p>
                    <a:p>
                      <a:r>
                        <a:rPr lang="en-GB" sz="1100" baseline="0" dirty="0">
                          <a:latin typeface="Calibri" panose="020F0502020204030204" pitchFamily="34" charset="0"/>
                          <a:ea typeface="Tahoma" panose="020B0604030504040204" pitchFamily="34" charset="0"/>
                          <a:cs typeface="Calibri" panose="020F0502020204030204" pitchFamily="34" charset="0"/>
                        </a:rPr>
                        <a:t>PDSE</a:t>
                      </a:r>
                    </a:p>
                  </a:txBody>
                  <a:tcPr/>
                </a:tc>
                <a:tc>
                  <a:txBody>
                    <a:bodyPr/>
                    <a:lstStyle/>
                    <a:p>
                      <a:pPr marL="0" indent="0" algn="l" defTabSz="914400" rtl="0" eaLnBrk="1" latinLnBrk="0" hangingPunct="1">
                        <a:buFont typeface="Arial" panose="020B0604020202020204" pitchFamily="34" charset="0"/>
                        <a:buNone/>
                      </a:pPr>
                      <a:r>
                        <a:rPr lang="en-GB" sz="1100" kern="1200" baseline="0" dirty="0">
                          <a:solidFill>
                            <a:schemeClr val="tx1"/>
                          </a:solidFill>
                          <a:latin typeface="Calibri" panose="020F0502020204030204" pitchFamily="34" charset="0"/>
                          <a:ea typeface="Tahoma" panose="020B0604030504040204" pitchFamily="34" charset="0"/>
                          <a:cs typeface="Calibri" panose="020F0502020204030204" pitchFamily="34" charset="0"/>
                        </a:rPr>
                        <a:t>£200k</a:t>
                      </a:r>
                    </a:p>
                  </a:txBody>
                  <a:tcPr/>
                </a:tc>
                <a:tc>
                  <a:txBody>
                    <a:bodyPr/>
                    <a:lstStyle/>
                    <a:p>
                      <a:pPr marL="0" indent="0" algn="l" defTabSz="914400" rtl="0" eaLnBrk="1" latinLnBrk="0" hangingPunct="1">
                        <a:buFont typeface="Arial" panose="020B0604020202020204" pitchFamily="34" charset="0"/>
                        <a:buNone/>
                      </a:pPr>
                      <a:r>
                        <a:rPr lang="en-GB" sz="1100" kern="1200" baseline="0" dirty="0">
                          <a:solidFill>
                            <a:schemeClr val="tx1"/>
                          </a:solidFill>
                          <a:latin typeface="Calibri" panose="020F0502020204030204" pitchFamily="34" charset="0"/>
                          <a:ea typeface="Tahoma" panose="020B0604030504040204" pitchFamily="34" charset="0"/>
                          <a:cs typeface="Calibri" panose="020F0502020204030204" pitchFamily="34" charset="0"/>
                        </a:rPr>
                        <a:t>£639k</a:t>
                      </a:r>
                    </a:p>
                  </a:txBody>
                  <a:tcPr/>
                </a:tc>
                <a:tc>
                  <a:txBody>
                    <a:bodyPr/>
                    <a:lstStyle/>
                    <a:p>
                      <a:pPr algn="l" fontAlgn="ct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To create a comprehensive service for adults with complex needs related to homelessness, mental health, contact with the criminal justice system and substance misuse issues.</a:t>
                      </a:r>
                    </a:p>
                    <a:p>
                      <a:pPr algn="l" fontAlgn="ct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Aiming to reduce rough sleeping, reduce acute hospital admissions, reduce health crises, improve engagement, reduce ED attendances.</a:t>
                      </a:r>
                    </a:p>
                  </a:txBody>
                  <a:tcPr marL="0" marR="0" marT="0" marB="0" anchor="ctr"/>
                </a:tc>
                <a:extLst>
                  <a:ext uri="{0D108BD9-81ED-4DB2-BD59-A6C34878D82A}">
                    <a16:rowId xmlns:a16="http://schemas.microsoft.com/office/drawing/2014/main" val="448899910"/>
                  </a:ext>
                </a:extLst>
              </a:tr>
              <a:tr h="403795">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Community Beds</a:t>
                      </a:r>
                    </a:p>
                  </a:txBody>
                  <a:tcP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UHP</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£2M</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£2M</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15 additional community beds</a:t>
                      </a:r>
                    </a:p>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Aiming to provide sufficient capacity for bedded care</a:t>
                      </a:r>
                    </a:p>
                  </a:txBody>
                  <a:tcPr marL="0" marR="0" marT="0" marB="0" anchor="ctr"/>
                </a:tc>
                <a:extLst>
                  <a:ext uri="{0D108BD9-81ED-4DB2-BD59-A6C34878D82A}">
                    <a16:rowId xmlns:a16="http://schemas.microsoft.com/office/drawing/2014/main" val="1620921303"/>
                  </a:ext>
                </a:extLst>
              </a:tr>
              <a:tr h="795706">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Long Term Condition Management</a:t>
                      </a:r>
                    </a:p>
                  </a:txBody>
                  <a:tcP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GP practices</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£522k</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£500k</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Hypertension Optimisation Scheme for 22/23 runs until 31/3/24.</a:t>
                      </a:r>
                    </a:p>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Aiming to increase the number of people with hypertension whose blood pressure is in target range, reduce adverse events (MI, stroke) and associated need and demand for primary and secondary care services including ED.</a:t>
                      </a:r>
                    </a:p>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Long Term condition management scheme for year 2 to be set.</a:t>
                      </a:r>
                    </a:p>
                  </a:txBody>
                  <a:tcPr marL="0" marR="0" marT="0" marB="0" anchor="ctr"/>
                </a:tc>
                <a:extLst>
                  <a:ext uri="{0D108BD9-81ED-4DB2-BD59-A6C34878D82A}">
                    <a16:rowId xmlns:a16="http://schemas.microsoft.com/office/drawing/2014/main" val="3144944783"/>
                  </a:ext>
                </a:extLst>
              </a:tr>
              <a:tr h="643858">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Alcohol liaison nurses</a:t>
                      </a:r>
                    </a:p>
                  </a:txBody>
                  <a:tcP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UHP</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£83k</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£83k</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Two B6 nurses in UHP ED.</a:t>
                      </a:r>
                    </a:p>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Aims to improve engagement with people who have consistently not engaged in alcohol treatment to reduce alcohol related deaths.</a:t>
                      </a:r>
                    </a:p>
                  </a:txBody>
                  <a:tcPr marL="0" marR="0" marT="0" marB="0" anchor="ctr"/>
                </a:tc>
                <a:extLst>
                  <a:ext uri="{0D108BD9-81ED-4DB2-BD59-A6C34878D82A}">
                    <a16:rowId xmlns:a16="http://schemas.microsoft.com/office/drawing/2014/main" val="2776512889"/>
                  </a:ext>
                </a:extLst>
              </a:tr>
              <a:tr h="284392">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Sub Total</a:t>
                      </a:r>
                    </a:p>
                  </a:txBody>
                  <a:tcPr/>
                </a:tc>
                <a:tc>
                  <a:txBody>
                    <a:bodyPr/>
                    <a:lstStyle/>
                    <a:p>
                      <a:endParaRPr lang="en-GB" sz="1100" baseline="0" dirty="0">
                        <a:latin typeface="Calibri" panose="020F0502020204030204" pitchFamily="34" charset="0"/>
                        <a:ea typeface="Tahoma" panose="020B0604030504040204" pitchFamily="34" charset="0"/>
                        <a:cs typeface="Calibri" panose="020F0502020204030204" pitchFamily="34" charset="0"/>
                      </a:endParaRP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£3.837M</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£4.722M</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endParaRPr>
                    </a:p>
                  </a:txBody>
                  <a:tcPr marL="0" marR="0" marT="0" marB="0" anchor="ctr"/>
                </a:tc>
                <a:extLst>
                  <a:ext uri="{0D108BD9-81ED-4DB2-BD59-A6C34878D82A}">
                    <a16:rowId xmlns:a16="http://schemas.microsoft.com/office/drawing/2014/main" val="389143248"/>
                  </a:ext>
                </a:extLst>
              </a:tr>
            </a:tbl>
          </a:graphicData>
        </a:graphic>
      </p:graphicFrame>
    </p:spTree>
    <p:extLst>
      <p:ext uri="{BB962C8B-B14F-4D97-AF65-F5344CB8AC3E}">
        <p14:creationId xmlns:p14="http://schemas.microsoft.com/office/powerpoint/2010/main" val="233724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00"/>
            <a:ext cx="9144000" cy="1143000"/>
          </a:xfrm>
        </p:spPr>
        <p:txBody>
          <a:bodyPr>
            <a:normAutofit/>
          </a:bodyPr>
          <a:lstStyle/>
          <a:p>
            <a:r>
              <a:rPr lang="en-GB" b="1" dirty="0">
                <a:solidFill>
                  <a:srgbClr val="003087"/>
                </a:solidFill>
                <a:latin typeface="Tahoma" panose="020B0604030504040204" pitchFamily="34" charset="0"/>
                <a:ea typeface="Tahoma" panose="020B0604030504040204" pitchFamily="34" charset="0"/>
                <a:cs typeface="Tahoma" panose="020B0604030504040204" pitchFamily="34" charset="0"/>
              </a:rPr>
              <a:t>Revised Allocations</a:t>
            </a:r>
          </a:p>
        </p:txBody>
      </p:sp>
      <p:pic>
        <p:nvPicPr>
          <p:cNvPr id="4" name="Picture 3" descr="C:\Data\Editor\Pictures\NEW Devon CCG\General\Graphic Design\logos\Shaping Future Care\FINAL\Shaping Future Care branding v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98590"/>
            <a:ext cx="9144000" cy="359410"/>
          </a:xfrm>
          <a:prstGeom prst="rect">
            <a:avLst/>
          </a:prstGeom>
          <a:noFill/>
          <a:ln>
            <a:noFill/>
          </a:ln>
        </p:spPr>
      </p:pic>
      <p:sp>
        <p:nvSpPr>
          <p:cNvPr id="5" name="Content Placeholder 2">
            <a:extLst>
              <a:ext uri="{FF2B5EF4-FFF2-40B4-BE49-F238E27FC236}">
                <a16:creationId xmlns:a16="http://schemas.microsoft.com/office/drawing/2014/main" id="{BA9E9AC6-FC66-40F7-AC36-BB47DE77990C}"/>
              </a:ext>
            </a:extLst>
          </p:cNvPr>
          <p:cNvSpPr>
            <a:spLocks noGrp="1"/>
          </p:cNvSpPr>
          <p:nvPr>
            <p:ph idx="1"/>
          </p:nvPr>
        </p:nvSpPr>
        <p:spPr>
          <a:xfrm>
            <a:off x="457200" y="1695132"/>
            <a:ext cx="8435280" cy="4525963"/>
          </a:xfrm>
          <a:ln>
            <a:noFill/>
          </a:ln>
        </p:spPr>
        <p:txBody>
          <a:bodyPr>
            <a:normAutofit/>
          </a:bodyPr>
          <a:lstStyle/>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sz="1800" dirty="0">
              <a:solidFill>
                <a:srgbClr val="009639"/>
              </a:solidFill>
              <a:latin typeface="Calibri" panose="020F0502020204030204" pitchFamily="34" charset="0"/>
              <a:ea typeface="Tahoma" panose="020B0604030504040204" pitchFamily="34" charset="0"/>
              <a:cs typeface="Calibri" panose="020F0502020204030204" pitchFamily="34" charset="0"/>
            </a:endParaRPr>
          </a:p>
          <a:p>
            <a:endParaRPr lang="en-GB" sz="1800" dirty="0">
              <a:solidFill>
                <a:srgbClr val="003087"/>
              </a:solidFill>
              <a:latin typeface="Calibri" panose="020F0502020204030204" pitchFamily="34" charset="0"/>
              <a:ea typeface="Tahoma" panose="020B0604030504040204" pitchFamily="34" charset="0"/>
              <a:cs typeface="Calibri" panose="020F0502020204030204" pitchFamily="34" charset="0"/>
            </a:endParaRPr>
          </a:p>
        </p:txBody>
      </p:sp>
      <p:graphicFrame>
        <p:nvGraphicFramePr>
          <p:cNvPr id="7" name="Table 7">
            <a:extLst>
              <a:ext uri="{FF2B5EF4-FFF2-40B4-BE49-F238E27FC236}">
                <a16:creationId xmlns:a16="http://schemas.microsoft.com/office/drawing/2014/main" id="{529BC054-A054-4D91-875C-044C73DFB611}"/>
              </a:ext>
            </a:extLst>
          </p:cNvPr>
          <p:cNvGraphicFramePr>
            <a:graphicFrameLocks noGrp="1"/>
          </p:cNvGraphicFramePr>
          <p:nvPr>
            <p:extLst>
              <p:ext uri="{D42A27DB-BD31-4B8C-83A1-F6EECF244321}">
                <p14:modId xmlns:p14="http://schemas.microsoft.com/office/powerpoint/2010/main" val="2486749873"/>
              </p:ext>
            </p:extLst>
          </p:nvPr>
        </p:nvGraphicFramePr>
        <p:xfrm>
          <a:off x="251520" y="733441"/>
          <a:ext cx="8784976" cy="5530943"/>
        </p:xfrm>
        <a:graphic>
          <a:graphicData uri="http://schemas.openxmlformats.org/drawingml/2006/table">
            <a:tbl>
              <a:tblPr firstRow="1" bandRow="1">
                <a:tableStyleId>{F5AB1C69-6EDB-4FF4-983F-18BD219EF322}</a:tableStyleId>
              </a:tblPr>
              <a:tblGrid>
                <a:gridCol w="1291339">
                  <a:extLst>
                    <a:ext uri="{9D8B030D-6E8A-4147-A177-3AD203B41FA5}">
                      <a16:colId xmlns:a16="http://schemas.microsoft.com/office/drawing/2014/main" val="2395189903"/>
                    </a:ext>
                  </a:extLst>
                </a:gridCol>
                <a:gridCol w="936104">
                  <a:extLst>
                    <a:ext uri="{9D8B030D-6E8A-4147-A177-3AD203B41FA5}">
                      <a16:colId xmlns:a16="http://schemas.microsoft.com/office/drawing/2014/main" val="2605899986"/>
                    </a:ext>
                  </a:extLst>
                </a:gridCol>
                <a:gridCol w="796893">
                  <a:extLst>
                    <a:ext uri="{9D8B030D-6E8A-4147-A177-3AD203B41FA5}">
                      <a16:colId xmlns:a16="http://schemas.microsoft.com/office/drawing/2014/main" val="1463569510"/>
                    </a:ext>
                  </a:extLst>
                </a:gridCol>
                <a:gridCol w="864096">
                  <a:extLst>
                    <a:ext uri="{9D8B030D-6E8A-4147-A177-3AD203B41FA5}">
                      <a16:colId xmlns:a16="http://schemas.microsoft.com/office/drawing/2014/main" val="3471448487"/>
                    </a:ext>
                  </a:extLst>
                </a:gridCol>
                <a:gridCol w="4896544">
                  <a:extLst>
                    <a:ext uri="{9D8B030D-6E8A-4147-A177-3AD203B41FA5}">
                      <a16:colId xmlns:a16="http://schemas.microsoft.com/office/drawing/2014/main" val="1447756648"/>
                    </a:ext>
                  </a:extLst>
                </a:gridCol>
              </a:tblGrid>
              <a:tr h="223940">
                <a:tc>
                  <a:txBody>
                    <a:bodyPr/>
                    <a:lstStyle/>
                    <a:p>
                      <a:r>
                        <a:rPr lang="en-GB" sz="1100" baseline="0" dirty="0">
                          <a:latin typeface="Calibri" panose="020F0502020204030204" pitchFamily="34" charset="0"/>
                          <a:cs typeface="Calibri" panose="020F0502020204030204" pitchFamily="34" charset="0"/>
                        </a:rPr>
                        <a:t>Scheme</a:t>
                      </a:r>
                    </a:p>
                  </a:txBody>
                  <a:tcPr/>
                </a:tc>
                <a:tc>
                  <a:txBody>
                    <a:bodyPr/>
                    <a:lstStyle/>
                    <a:p>
                      <a:r>
                        <a:rPr lang="en-GB" sz="1100" baseline="0" dirty="0">
                          <a:latin typeface="Calibri" panose="020F0502020204030204" pitchFamily="34" charset="0"/>
                          <a:cs typeface="Calibri" panose="020F0502020204030204" pitchFamily="34" charset="0"/>
                        </a:rPr>
                        <a:t>Providers</a:t>
                      </a:r>
                    </a:p>
                  </a:txBody>
                  <a:tcPr/>
                </a:tc>
                <a:tc>
                  <a:txBody>
                    <a:bodyPr/>
                    <a:lstStyle/>
                    <a:p>
                      <a:r>
                        <a:rPr lang="en-GB" sz="1100" baseline="0" dirty="0">
                          <a:latin typeface="Calibri" panose="020F0502020204030204" pitchFamily="34" charset="0"/>
                          <a:cs typeface="Calibri" panose="020F0502020204030204" pitchFamily="34" charset="0"/>
                        </a:rPr>
                        <a:t>22/23</a:t>
                      </a:r>
                    </a:p>
                  </a:txBody>
                  <a:tcPr/>
                </a:tc>
                <a:tc>
                  <a:txBody>
                    <a:bodyPr/>
                    <a:lstStyle/>
                    <a:p>
                      <a:r>
                        <a:rPr lang="en-GB" sz="1100" baseline="0" dirty="0">
                          <a:latin typeface="Calibri" panose="020F0502020204030204" pitchFamily="34" charset="0"/>
                          <a:cs typeface="Calibri" panose="020F0502020204030204" pitchFamily="34" charset="0"/>
                        </a:rPr>
                        <a:t>23/24</a:t>
                      </a:r>
                    </a:p>
                  </a:txBody>
                  <a:tcPr/>
                </a:tc>
                <a:tc>
                  <a:txBody>
                    <a:bodyPr/>
                    <a:lstStyle/>
                    <a:p>
                      <a:r>
                        <a:rPr lang="en-GB" sz="1100" baseline="0" dirty="0">
                          <a:latin typeface="Calibri" panose="020F0502020204030204" pitchFamily="34" charset="0"/>
                          <a:cs typeface="Calibri" panose="020F0502020204030204" pitchFamily="34" charset="0"/>
                        </a:rPr>
                        <a:t>Scope, Aims, Intended Outcomes</a:t>
                      </a:r>
                    </a:p>
                  </a:txBody>
                  <a:tcPr/>
                </a:tc>
                <a:extLst>
                  <a:ext uri="{0D108BD9-81ED-4DB2-BD59-A6C34878D82A}">
                    <a16:rowId xmlns:a16="http://schemas.microsoft.com/office/drawing/2014/main" val="270128076"/>
                  </a:ext>
                </a:extLst>
              </a:tr>
              <a:tr h="652140">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Population Health Management (pump priming initiatives)</a:t>
                      </a:r>
                    </a:p>
                  </a:txBody>
                  <a:tcP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tbc</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£0</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£220k</a:t>
                      </a:r>
                    </a:p>
                  </a:txBody>
                  <a:tcPr/>
                </a:tc>
                <a:tc>
                  <a:txBody>
                    <a:bodyPr/>
                    <a:lstStyle/>
                    <a:p>
                      <a:pPr algn="l" fontAlgn="ct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Fund for investment, subject to appropriate engagement and agreement, to support opportunities identified to meet needs and deliver benefit through Population Health Management programme. A Devon-wide budget exists and other funding becoming available elsewhere could also be used.</a:t>
                      </a:r>
                    </a:p>
                  </a:txBody>
                  <a:tcPr marL="0" marR="0" marT="0" marB="0" anchor="ctr"/>
                </a:tc>
                <a:extLst>
                  <a:ext uri="{0D108BD9-81ED-4DB2-BD59-A6C34878D82A}">
                    <a16:rowId xmlns:a16="http://schemas.microsoft.com/office/drawing/2014/main" val="778174054"/>
                  </a:ext>
                </a:extLst>
              </a:tr>
              <a:tr h="652140">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Stroke</a:t>
                      </a:r>
                    </a:p>
                  </a:txBody>
                  <a:tcP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UHP and Livewell</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£0</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£200k</a:t>
                      </a:r>
                    </a:p>
                  </a:txBody>
                  <a:tcPr/>
                </a:tc>
                <a:tc>
                  <a:txBody>
                    <a:bodyPr/>
                    <a:lstStyle/>
                    <a:p>
                      <a:pPr algn="l" fontAlgn="ct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£200k p.a. recurrent funding is recommended further to a detailed review of the early supported discharge and neuro rehabilitation services for people who have had a stroke.</a:t>
                      </a:r>
                    </a:p>
                    <a:p>
                      <a:pPr algn="l" fontAlgn="ct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Investment would fund the employment of 5.5wte additional staff to increase patient contacts, reduce waiting times and improve patient outcomes. </a:t>
                      </a:r>
                    </a:p>
                  </a:txBody>
                  <a:tcPr marL="0" marR="0" marT="0" marB="0" anchor="ctr"/>
                </a:tc>
                <a:extLst>
                  <a:ext uri="{0D108BD9-81ED-4DB2-BD59-A6C34878D82A}">
                    <a16:rowId xmlns:a16="http://schemas.microsoft.com/office/drawing/2014/main" val="617541728"/>
                  </a:ext>
                </a:extLst>
              </a:tr>
              <a:tr h="1455246">
                <a:tc>
                  <a:txBody>
                    <a:bodyPr/>
                    <a:lstStyle/>
                    <a:p>
                      <a:pPr marL="0" algn="l" defTabSz="914400" rtl="0" eaLnBrk="1" fontAlgn="ctr"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PAUSE</a:t>
                      </a:r>
                    </a:p>
                  </a:txBody>
                  <a:tcPr marL="0" marR="0" marT="0" marB="0" anchor="ct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VCSE (</a:t>
                      </a:r>
                      <a:r>
                        <a:rPr lang="en-GB" sz="1100" baseline="0" dirty="0" err="1">
                          <a:latin typeface="Calibri" panose="020F0502020204030204" pitchFamily="34" charset="0"/>
                          <a:ea typeface="Tahoma" panose="020B0604030504040204" pitchFamily="34" charset="0"/>
                          <a:cs typeface="Calibri" panose="020F0502020204030204" pitchFamily="34" charset="0"/>
                        </a:rPr>
                        <a:t>Trevi</a:t>
                      </a:r>
                      <a:r>
                        <a:rPr lang="en-GB" sz="1100" baseline="0" dirty="0">
                          <a:latin typeface="Calibri" panose="020F0502020204030204" pitchFamily="34" charset="0"/>
                          <a:ea typeface="Tahoma" panose="020B0604030504040204" pitchFamily="34" charset="0"/>
                          <a:cs typeface="Calibri" panose="020F0502020204030204" pitchFamily="34" charset="0"/>
                        </a:rPr>
                        <a:t>)</a:t>
                      </a:r>
                    </a:p>
                  </a:txBody>
                  <a:tcPr/>
                </a:tc>
                <a:tc>
                  <a:txBody>
                    <a:bodyPr/>
                    <a:lstStyle/>
                    <a:p>
                      <a:pPr marL="0" indent="0" algn="l" defTabSz="914400" rtl="0" eaLnBrk="1" latinLnBrk="0" hangingPunct="1">
                        <a:buFont typeface="Arial" panose="020B0604020202020204" pitchFamily="34" charset="0"/>
                        <a:buNone/>
                      </a:pPr>
                      <a:r>
                        <a:rPr lang="en-GB" sz="1100" kern="1200" baseline="0" dirty="0">
                          <a:solidFill>
                            <a:schemeClr val="tx1"/>
                          </a:solidFill>
                          <a:latin typeface="Calibri" panose="020F0502020204030204" pitchFamily="34" charset="0"/>
                          <a:ea typeface="Tahoma" panose="020B0604030504040204" pitchFamily="34" charset="0"/>
                          <a:cs typeface="Calibri" panose="020F0502020204030204" pitchFamily="34" charset="0"/>
                        </a:rPr>
                        <a:t>£271k</a:t>
                      </a:r>
                    </a:p>
                  </a:txBody>
                  <a:tcPr/>
                </a:tc>
                <a:tc>
                  <a:txBody>
                    <a:bodyPr/>
                    <a:lstStyle/>
                    <a:p>
                      <a:pPr marL="0" indent="0" algn="l" defTabSz="914400" rtl="0" eaLnBrk="1" latinLnBrk="0" hangingPunct="1">
                        <a:buFont typeface="Arial" panose="020B0604020202020204" pitchFamily="34" charset="0"/>
                        <a:buNone/>
                      </a:pPr>
                      <a:r>
                        <a:rPr lang="en-GB" sz="1100" kern="1200" baseline="0" dirty="0">
                          <a:solidFill>
                            <a:schemeClr val="tx1"/>
                          </a:solidFill>
                          <a:latin typeface="Calibri" panose="020F0502020204030204" pitchFamily="34" charset="0"/>
                          <a:ea typeface="Tahoma" panose="020B0604030504040204" pitchFamily="34" charset="0"/>
                          <a:cs typeface="Calibri" panose="020F0502020204030204" pitchFamily="34" charset="0"/>
                        </a:rPr>
                        <a:t>£0</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kern="1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Pause is a relationship-based, trauma-informed model of therapeutic, practical and behavioural support offered to women who have experienced (or are at risk of experiencing) a cycle of recurrent care proceedings leading to removal of their children into local authority care. Aiming to help women achieve greater control over their lives including their reproductive health moving to more positive futures, achieve more integrated and responsive services better able to support women at risk of cycle of repeated care proceedings, reduce the number of children taken into care with associated reduction in need and demand for health and care services.</a:t>
                      </a:r>
                    </a:p>
                  </a:txBody>
                  <a:tcPr marL="0" marR="0" marT="0" marB="0" anchor="ctr"/>
                </a:tc>
                <a:extLst>
                  <a:ext uri="{0D108BD9-81ED-4DB2-BD59-A6C34878D82A}">
                    <a16:rowId xmlns:a16="http://schemas.microsoft.com/office/drawing/2014/main" val="3363411882"/>
                  </a:ext>
                </a:extLst>
              </a:tr>
              <a:tr h="677177">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ED Primary Care Streaming (Urgent Care Capacity)</a:t>
                      </a:r>
                    </a:p>
                  </a:txBody>
                  <a:tcP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TBC</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latin typeface="Calibri" panose="020F0502020204030204" pitchFamily="34" charset="0"/>
                          <a:ea typeface="Tahoma" panose="020B0604030504040204" pitchFamily="34" charset="0"/>
                          <a:cs typeface="Calibri" panose="020F0502020204030204" pitchFamily="34" charset="0"/>
                        </a:rPr>
                        <a:t>£0</a:t>
                      </a:r>
                    </a:p>
                    <a:p>
                      <a:pPr marL="0" indent="0">
                        <a:buFont typeface="Arial" panose="020B0604020202020204" pitchFamily="34" charset="0"/>
                        <a:buNone/>
                      </a:pPr>
                      <a:endPar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£550k</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This would part fund an ED Primary Care Streaming service at Derriford Hospital.  Specification currently being drafted. Working intention to fund for 12 months. Start date and full cost not yet known.</a:t>
                      </a:r>
                    </a:p>
                  </a:txBody>
                  <a:tcPr marL="0" marR="0" marT="0" marB="0" anchor="ctr"/>
                </a:tc>
                <a:extLst>
                  <a:ext uri="{0D108BD9-81ED-4DB2-BD59-A6C34878D82A}">
                    <a16:rowId xmlns:a16="http://schemas.microsoft.com/office/drawing/2014/main" val="138583299"/>
                  </a:ext>
                </a:extLst>
              </a:tr>
              <a:tr h="435282">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West End Health and Wellbeing Centre including diagnostics</a:t>
                      </a:r>
                    </a:p>
                  </a:txBody>
                  <a:tcPr/>
                </a:tc>
                <a:tc>
                  <a:txBody>
                    <a:bodyPr/>
                    <a:lstStyle/>
                    <a:p>
                      <a:r>
                        <a:rPr lang="en-GB" sz="1100" baseline="0" dirty="0">
                          <a:latin typeface="Calibri" panose="020F0502020204030204" pitchFamily="34" charset="0"/>
                          <a:ea typeface="Tahoma" panose="020B0604030504040204" pitchFamily="34" charset="0"/>
                          <a:cs typeface="Calibri" panose="020F0502020204030204" pitchFamily="34" charset="0"/>
                        </a:rPr>
                        <a:t>UHP, Primary Care, Livewell etc</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£0</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£200k</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Funding is proposed to be allocated in draft Fair Shares investment plan to support running costs with effect 24/25 (£500k full year, recurrently) </a:t>
                      </a:r>
                    </a:p>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rPr>
                        <a:t>23/24 investment proposed for community Phlebotomy at Futures Inn </a:t>
                      </a:r>
                    </a:p>
                  </a:txBody>
                  <a:tcPr marL="0" marR="0" marT="0" marB="0" anchor="ctr"/>
                </a:tc>
                <a:extLst>
                  <a:ext uri="{0D108BD9-81ED-4DB2-BD59-A6C34878D82A}">
                    <a16:rowId xmlns:a16="http://schemas.microsoft.com/office/drawing/2014/main" val="3325615799"/>
                  </a:ext>
                </a:extLst>
              </a:tr>
              <a:tr h="225443">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Carry forward</a:t>
                      </a:r>
                    </a:p>
                  </a:txBody>
                  <a:tcPr/>
                </a:tc>
                <a:tc>
                  <a:txBody>
                    <a:bodyPr/>
                    <a:lstStyle/>
                    <a:p>
                      <a:endParaRPr lang="en-GB" sz="1100" baseline="0" dirty="0">
                        <a:latin typeface="Calibri" panose="020F0502020204030204" pitchFamily="34" charset="0"/>
                        <a:ea typeface="Tahoma" panose="020B0604030504040204" pitchFamily="34" charset="0"/>
                        <a:cs typeface="Calibri" panose="020F0502020204030204" pitchFamily="34" charset="0"/>
                      </a:endParaRP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£892k</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-£892k</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endParaRPr>
                    </a:p>
                  </a:txBody>
                  <a:tcPr marL="0" marR="0" marT="0" marB="0" anchor="ctr"/>
                </a:tc>
                <a:extLst>
                  <a:ext uri="{0D108BD9-81ED-4DB2-BD59-A6C34878D82A}">
                    <a16:rowId xmlns:a16="http://schemas.microsoft.com/office/drawing/2014/main" val="3247216452"/>
                  </a:ext>
                </a:extLst>
              </a:tr>
              <a:tr h="225443">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Sub-Total</a:t>
                      </a:r>
                    </a:p>
                  </a:txBody>
                  <a:tcPr/>
                </a:tc>
                <a:tc>
                  <a:txBody>
                    <a:bodyPr/>
                    <a:lstStyle/>
                    <a:p>
                      <a:endParaRPr lang="en-GB" sz="1100" baseline="0" dirty="0">
                        <a:latin typeface="Calibri" panose="020F0502020204030204" pitchFamily="34" charset="0"/>
                        <a:ea typeface="Tahoma" panose="020B0604030504040204" pitchFamily="34" charset="0"/>
                        <a:cs typeface="Calibri" panose="020F0502020204030204" pitchFamily="34" charset="0"/>
                      </a:endParaRP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£1,163k</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£278k</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255979143"/>
                  </a:ext>
                </a:extLst>
              </a:tr>
              <a:tr h="225443">
                <a:tc>
                  <a:txBody>
                    <a:bodyPr/>
                    <a:lstStyle/>
                    <a:p>
                      <a:pPr marL="0" algn="l" defTabSz="914400" rtl="0" eaLnBrk="1" latinLnBrk="0" hangingPunct="1"/>
                      <a:r>
                        <a:rPr lang="en-GB" sz="1100" kern="1200" baseline="0" dirty="0">
                          <a:solidFill>
                            <a:schemeClr val="dk1"/>
                          </a:solidFill>
                          <a:latin typeface="Calibri" panose="020F0502020204030204" pitchFamily="34" charset="0"/>
                          <a:ea typeface="Tahoma" panose="020B0604030504040204" pitchFamily="34" charset="0"/>
                          <a:cs typeface="Calibri" panose="020F0502020204030204" pitchFamily="34" charset="0"/>
                        </a:rPr>
                        <a:t>Total</a:t>
                      </a:r>
                    </a:p>
                  </a:txBody>
                  <a:tcPr/>
                </a:tc>
                <a:tc>
                  <a:txBody>
                    <a:bodyPr/>
                    <a:lstStyle/>
                    <a:p>
                      <a:endParaRPr lang="en-GB" sz="1100" baseline="0" dirty="0">
                        <a:latin typeface="Calibri" panose="020F0502020204030204" pitchFamily="34" charset="0"/>
                        <a:ea typeface="Tahoma" panose="020B0604030504040204" pitchFamily="34" charset="0"/>
                        <a:cs typeface="Calibri" panose="020F0502020204030204" pitchFamily="34" charset="0"/>
                      </a:endParaRP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£5,000k</a:t>
                      </a:r>
                    </a:p>
                  </a:txBody>
                  <a:tcPr/>
                </a:tc>
                <a:tc>
                  <a:txBody>
                    <a:bodyPr/>
                    <a:lstStyle/>
                    <a:p>
                      <a:pPr marL="0" indent="0">
                        <a:buFont typeface="Arial" panose="020B0604020202020204" pitchFamily="34" charset="0"/>
                        <a:buNone/>
                      </a:pPr>
                      <a:r>
                        <a:rPr lang="en-GB" sz="1100" baseline="0" dirty="0">
                          <a:solidFill>
                            <a:schemeClr val="tx1"/>
                          </a:solidFill>
                          <a:latin typeface="Calibri" panose="020F0502020204030204" pitchFamily="34" charset="0"/>
                          <a:ea typeface="Tahoma" panose="020B0604030504040204" pitchFamily="34" charset="0"/>
                          <a:cs typeface="Calibri" panose="020F0502020204030204" pitchFamily="34" charset="0"/>
                        </a:rPr>
                        <a:t>£5,000k</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1100" b="0" i="1" u="none" strike="noStrike" dirty="0">
                        <a:solidFill>
                          <a:srgbClr val="000000"/>
                        </a:solidFill>
                        <a:effectLst/>
                        <a:latin typeface="Calibri" panose="020F0502020204030204" pitchFamily="34" charset="0"/>
                        <a:ea typeface="Tahoma" panose="020B0604030504040204" pitchFamily="34" charset="0"/>
                        <a:cs typeface="Calibri" panose="020F0502020204030204" pitchFamily="34" charset="0"/>
                      </a:endParaRPr>
                    </a:p>
                  </a:txBody>
                  <a:tcPr marL="0" marR="0" marT="0" marB="0" anchor="ctr"/>
                </a:tc>
                <a:extLst>
                  <a:ext uri="{0D108BD9-81ED-4DB2-BD59-A6C34878D82A}">
                    <a16:rowId xmlns:a16="http://schemas.microsoft.com/office/drawing/2014/main" val="2888903204"/>
                  </a:ext>
                </a:extLst>
              </a:tr>
            </a:tbl>
          </a:graphicData>
        </a:graphic>
      </p:graphicFrame>
    </p:spTree>
    <p:extLst>
      <p:ext uri="{BB962C8B-B14F-4D97-AF65-F5344CB8AC3E}">
        <p14:creationId xmlns:p14="http://schemas.microsoft.com/office/powerpoint/2010/main" val="100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003087"/>
                </a:solidFill>
                <a:latin typeface="Tahoma" panose="020B0604030504040204" pitchFamily="34" charset="0"/>
                <a:ea typeface="Tahoma" panose="020B0604030504040204" pitchFamily="34" charset="0"/>
                <a:cs typeface="Tahoma" panose="020B0604030504040204" pitchFamily="34" charset="0"/>
              </a:rPr>
              <a:t>Review and Evaluation</a:t>
            </a:r>
          </a:p>
        </p:txBody>
      </p:sp>
      <p:pic>
        <p:nvPicPr>
          <p:cNvPr id="4" name="Picture 3" descr="C:\Data\Editor\Pictures\NEW Devon CCG\General\Graphic Design\logos\Shaping Future Care\FINAL\Shaping Future Care branding v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98590"/>
            <a:ext cx="9144000" cy="359410"/>
          </a:xfrm>
          <a:prstGeom prst="rect">
            <a:avLst/>
          </a:prstGeom>
          <a:noFill/>
          <a:ln>
            <a:noFill/>
          </a:ln>
        </p:spPr>
      </p:pic>
      <p:sp>
        <p:nvSpPr>
          <p:cNvPr id="5" name="Content Placeholder 2">
            <a:extLst>
              <a:ext uri="{FF2B5EF4-FFF2-40B4-BE49-F238E27FC236}">
                <a16:creationId xmlns:a16="http://schemas.microsoft.com/office/drawing/2014/main" id="{BA9E9AC6-FC66-40F7-AC36-BB47DE77990C}"/>
              </a:ext>
            </a:extLst>
          </p:cNvPr>
          <p:cNvSpPr>
            <a:spLocks noGrp="1"/>
          </p:cNvSpPr>
          <p:nvPr>
            <p:ph idx="1"/>
          </p:nvPr>
        </p:nvSpPr>
        <p:spPr>
          <a:xfrm>
            <a:off x="457200" y="1844824"/>
            <a:ext cx="8435280" cy="4525963"/>
          </a:xfrm>
          <a:ln>
            <a:noFill/>
          </a:ln>
        </p:spPr>
        <p:txBody>
          <a:bodyPr>
            <a:normAutofit/>
          </a:bodyPr>
          <a:lstStyle/>
          <a:p>
            <a:pPr>
              <a:buFont typeface="Wingdings" panose="05000000000000000000" pitchFamily="2" charset="2"/>
              <a:buChar char="§"/>
            </a:pPr>
            <a:r>
              <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rPr>
              <a:t>Review and evaluation of the investments to take place:</a:t>
            </a:r>
          </a:p>
          <a:p>
            <a:pPr lvl="1">
              <a:buFont typeface="Wingdings" panose="05000000000000000000" pitchFamily="2" charset="2"/>
              <a:buChar char="§"/>
            </a:pPr>
            <a:r>
              <a:rPr lang="en-GB" sz="1400" dirty="0">
                <a:solidFill>
                  <a:schemeClr val="accent5"/>
                </a:solidFill>
                <a:latin typeface="Calibri" panose="020F0502020204030204" pitchFamily="34" charset="0"/>
                <a:ea typeface="Tahoma" panose="020B0604030504040204" pitchFamily="34" charset="0"/>
                <a:cs typeface="Calibri" panose="020F0502020204030204" pitchFamily="34" charset="0"/>
              </a:rPr>
              <a:t>Short term review of each scheme with leads of each scheme (review of relative priorities, whether each scheme is delivering as expected, known outcomes and value for money): Complete</a:t>
            </a:r>
          </a:p>
          <a:p>
            <a:pPr lvl="1">
              <a:buFont typeface="Wingdings" panose="05000000000000000000" pitchFamily="2" charset="2"/>
              <a:buChar char="§"/>
            </a:pPr>
            <a:r>
              <a:rPr lang="en-GB" sz="1400" dirty="0">
                <a:solidFill>
                  <a:schemeClr val="accent5"/>
                </a:solidFill>
                <a:latin typeface="Calibri" panose="020F0502020204030204" pitchFamily="34" charset="0"/>
                <a:ea typeface="Tahoma" panose="020B0604030504040204" pitchFamily="34" charset="0"/>
                <a:cs typeface="Calibri" panose="020F0502020204030204" pitchFamily="34" charset="0"/>
              </a:rPr>
              <a:t>LCP review findings of short term review and any proposed changes: March 2023</a:t>
            </a:r>
          </a:p>
          <a:p>
            <a:pPr lvl="1">
              <a:buFont typeface="Wingdings" panose="05000000000000000000" pitchFamily="2" charset="2"/>
              <a:buChar char="§"/>
            </a:pPr>
            <a:r>
              <a:rPr lang="en-GB" sz="1400" dirty="0">
                <a:solidFill>
                  <a:schemeClr val="accent5"/>
                </a:solidFill>
                <a:latin typeface="Calibri" panose="020F0502020204030204" pitchFamily="34" charset="0"/>
                <a:ea typeface="Tahoma" panose="020B0604030504040204" pitchFamily="34" charset="0"/>
                <a:cs typeface="Calibri" panose="020F0502020204030204" pitchFamily="34" charset="0"/>
              </a:rPr>
              <a:t>In depth evaluation of each scheme: timescale appropriate to each scheme but all within 6-12 months</a:t>
            </a: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sz="1800" dirty="0">
              <a:solidFill>
                <a:srgbClr val="009639"/>
              </a:solidFill>
              <a:latin typeface="Calibri" panose="020F0502020204030204" pitchFamily="34" charset="0"/>
              <a:ea typeface="Tahoma" panose="020B0604030504040204" pitchFamily="34" charset="0"/>
              <a:cs typeface="Calibri" panose="020F0502020204030204" pitchFamily="34" charset="0"/>
            </a:endParaRPr>
          </a:p>
          <a:p>
            <a:endParaRPr lang="en-GB" sz="1800" dirty="0">
              <a:solidFill>
                <a:srgbClr val="003087"/>
              </a:solidFill>
              <a:latin typeface="Calibri" panose="020F0502020204030204" pitchFamily="34" charset="0"/>
              <a:ea typeface="Tahoma" panose="020B0604030504040204" pitchFamily="34" charset="0"/>
              <a:cs typeface="Calibri" panose="020F0502020204030204" pitchFamily="34" charset="0"/>
            </a:endParaRPr>
          </a:p>
        </p:txBody>
      </p:sp>
    </p:spTree>
    <p:extLst>
      <p:ext uri="{BB962C8B-B14F-4D97-AF65-F5344CB8AC3E}">
        <p14:creationId xmlns:p14="http://schemas.microsoft.com/office/powerpoint/2010/main" val="25660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003087"/>
                </a:solidFill>
                <a:latin typeface="Tahoma" panose="020B0604030504040204" pitchFamily="34" charset="0"/>
                <a:ea typeface="Tahoma" panose="020B0604030504040204" pitchFamily="34" charset="0"/>
                <a:cs typeface="Tahoma" panose="020B0604030504040204" pitchFamily="34" charset="0"/>
              </a:rPr>
              <a:t>Next Steps</a:t>
            </a:r>
          </a:p>
        </p:txBody>
      </p:sp>
      <p:pic>
        <p:nvPicPr>
          <p:cNvPr id="4" name="Picture 3" descr="C:\Data\Editor\Pictures\NEW Devon CCG\General\Graphic Design\logos\Shaping Future Care\FINAL\Shaping Future Care branding v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98590"/>
            <a:ext cx="9144000" cy="359410"/>
          </a:xfrm>
          <a:prstGeom prst="rect">
            <a:avLst/>
          </a:prstGeom>
          <a:noFill/>
          <a:ln>
            <a:noFill/>
          </a:ln>
        </p:spPr>
      </p:pic>
      <p:sp>
        <p:nvSpPr>
          <p:cNvPr id="5" name="Content Placeholder 2">
            <a:extLst>
              <a:ext uri="{FF2B5EF4-FFF2-40B4-BE49-F238E27FC236}">
                <a16:creationId xmlns:a16="http://schemas.microsoft.com/office/drawing/2014/main" id="{BA9E9AC6-FC66-40F7-AC36-BB47DE77990C}"/>
              </a:ext>
            </a:extLst>
          </p:cNvPr>
          <p:cNvSpPr>
            <a:spLocks noGrp="1"/>
          </p:cNvSpPr>
          <p:nvPr>
            <p:ph idx="1"/>
          </p:nvPr>
        </p:nvSpPr>
        <p:spPr>
          <a:xfrm>
            <a:off x="457200" y="1844824"/>
            <a:ext cx="8435280" cy="4525963"/>
          </a:xfrm>
          <a:ln>
            <a:noFill/>
          </a:ln>
        </p:spPr>
        <p:txBody>
          <a:bodyPr>
            <a:normAutofit/>
          </a:bodyPr>
          <a:lstStyle/>
          <a:p>
            <a:pPr>
              <a:buFont typeface="Wingdings" panose="05000000000000000000" pitchFamily="2" charset="2"/>
              <a:buChar char="§"/>
            </a:pPr>
            <a:r>
              <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rPr>
              <a:t>LCP is asked to support the proposed changes to allocations of Fair Shares funding</a:t>
            </a: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r>
              <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rPr>
              <a:t>LCP is asked to support the proposed timescale for review and evaluation</a:t>
            </a: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r>
              <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rPr>
              <a:t>Liaison with West LCP seeking support to the same</a:t>
            </a: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r>
              <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rPr>
              <a:t>Continue to keep list up to date across both LCP areas of other potential calls on funding</a:t>
            </a: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r>
              <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rPr>
              <a:t>An update will be brought to LCP regarding the current equity review and future years funding</a:t>
            </a: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sz="1800" dirty="0">
              <a:solidFill>
                <a:schemeClr val="accent5"/>
              </a:solidFill>
              <a:latin typeface="Calibri" panose="020F0502020204030204" pitchFamily="34" charset="0"/>
              <a:ea typeface="Tahoma" panose="020B0604030504040204" pitchFamily="34" charset="0"/>
              <a:cs typeface="Calibri" panose="020F0502020204030204" pitchFamily="34" charset="0"/>
            </a:endParaRPr>
          </a:p>
          <a:p>
            <a:pPr>
              <a:buFont typeface="Wingdings" panose="05000000000000000000" pitchFamily="2" charset="2"/>
              <a:buChar char="§"/>
            </a:pPr>
            <a:endParaRPr lang="en-GB" sz="1800" dirty="0">
              <a:solidFill>
                <a:srgbClr val="009639"/>
              </a:solidFill>
              <a:latin typeface="Calibri" panose="020F0502020204030204" pitchFamily="34" charset="0"/>
              <a:ea typeface="Tahoma" panose="020B0604030504040204" pitchFamily="34" charset="0"/>
              <a:cs typeface="Calibri" panose="020F0502020204030204" pitchFamily="34" charset="0"/>
            </a:endParaRPr>
          </a:p>
          <a:p>
            <a:endParaRPr lang="en-GB" sz="1800" dirty="0">
              <a:solidFill>
                <a:srgbClr val="003087"/>
              </a:solidFill>
              <a:latin typeface="Calibri" panose="020F0502020204030204" pitchFamily="34" charset="0"/>
              <a:ea typeface="Tahoma" panose="020B0604030504040204" pitchFamily="34" charset="0"/>
              <a:cs typeface="Calibri" panose="020F0502020204030204" pitchFamily="34" charset="0"/>
            </a:endParaRPr>
          </a:p>
        </p:txBody>
      </p:sp>
    </p:spTree>
    <p:extLst>
      <p:ext uri="{BB962C8B-B14F-4D97-AF65-F5344CB8AC3E}">
        <p14:creationId xmlns:p14="http://schemas.microsoft.com/office/powerpoint/2010/main" val="2778523924"/>
      </p:ext>
    </p:extLst>
  </p:cSld>
  <p:clrMapOvr>
    <a:masterClrMapping/>
  </p:clrMapOvr>
</p:sld>
</file>

<file path=ppt/theme/theme1.xml><?xml version="1.0" encoding="utf-8"?>
<a:theme xmlns:a="http://schemas.openxmlformats.org/drawingml/2006/main" name="Blank">
  <a:themeElements>
    <a:clrScheme name="CCG Custom Colours">
      <a:dk1>
        <a:sysClr val="windowText" lastClr="000000"/>
      </a:dk1>
      <a:lt1>
        <a:sysClr val="window" lastClr="FFFFFF"/>
      </a:lt1>
      <a:dk2>
        <a:srgbClr val="243E96"/>
      </a:dk2>
      <a:lt2>
        <a:srgbClr val="FFFFFF"/>
      </a:lt2>
      <a:accent1>
        <a:srgbClr val="000000"/>
      </a:accent1>
      <a:accent2>
        <a:srgbClr val="0072C6"/>
      </a:accent2>
      <a:accent3>
        <a:srgbClr val="087AC0"/>
      </a:accent3>
      <a:accent4>
        <a:srgbClr val="BF1D7C"/>
      </a:accent4>
      <a:accent5>
        <a:srgbClr val="243E96"/>
      </a:accent5>
      <a:accent6>
        <a:srgbClr val="FFFFF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19260</TotalTime>
  <Words>1006</Words>
  <Application>Microsoft Office PowerPoint</Application>
  <PresentationFormat>On-screen Show (4:3)</PresentationFormat>
  <Paragraphs>126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Tahoma</vt:lpstr>
      <vt:lpstr>Wingdings</vt:lpstr>
      <vt:lpstr>Blank</vt:lpstr>
      <vt:lpstr>Fair Shares Investments </vt:lpstr>
      <vt:lpstr>Our Principles</vt:lpstr>
      <vt:lpstr>Investments</vt:lpstr>
      <vt:lpstr>Revised Allocations</vt:lpstr>
      <vt:lpstr>Review and Evaluation</vt:lpstr>
      <vt:lpstr>Next Steps</vt:lpstr>
    </vt:vector>
  </TitlesOfParts>
  <Company>Plymouth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Allocation of Funding for Priorities</dc:title>
  <dc:creator>Nicola Jones</dc:creator>
  <cp:lastModifiedBy>Nicola Jones</cp:lastModifiedBy>
  <cp:revision>49</cp:revision>
  <dcterms:created xsi:type="dcterms:W3CDTF">2021-08-22T11:35:46Z</dcterms:created>
  <dcterms:modified xsi:type="dcterms:W3CDTF">2023-02-02T15:17:44Z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7e41a6f-20d9-495c-ab00-eea5f6384699_Enabled">
    <vt:lpwstr>true</vt:lpwstr>
  </property>
  <property fmtid="{D5CDD505-2E9C-101B-9397-08002B2CF9AE}" pid="3" name="MSIP_Label_17e41a6f-20d9-495c-ab00-eea5f6384699_SetDate">
    <vt:lpwstr>2021-08-24T15:03:47Z</vt:lpwstr>
  </property>
  <property fmtid="{D5CDD505-2E9C-101B-9397-08002B2CF9AE}" pid="4" name="MSIP_Label_17e41a6f-20d9-495c-ab00-eea5f6384699_Method">
    <vt:lpwstr>Privileged</vt:lpwstr>
  </property>
  <property fmtid="{D5CDD505-2E9C-101B-9397-08002B2CF9AE}" pid="5" name="MSIP_Label_17e41a6f-20d9-495c-ab00-eea5f6384699_Name">
    <vt:lpwstr>17e41a6f-20d9-495c-ab00-eea5f6384699</vt:lpwstr>
  </property>
  <property fmtid="{D5CDD505-2E9C-101B-9397-08002B2CF9AE}" pid="6" name="MSIP_Label_17e41a6f-20d9-495c-ab00-eea5f6384699_SiteId">
    <vt:lpwstr>a9a3c3d1-fc0f-4943-bc2a-d73e388cc2df</vt:lpwstr>
  </property>
  <property fmtid="{D5CDD505-2E9C-101B-9397-08002B2CF9AE}" pid="7" name="MSIP_Label_17e41a6f-20d9-495c-ab00-eea5f6384699_ActionId">
    <vt:lpwstr>b96753b7-5821-4f5a-aca6-00004918551d</vt:lpwstr>
  </property>
  <property fmtid="{D5CDD505-2E9C-101B-9397-08002B2CF9AE}" pid="8" name="MSIP_Label_17e41a6f-20d9-495c-ab00-eea5f6384699_ContentBits">
    <vt:lpwstr>1</vt:lpwstr>
  </property>
</Properties>
</file>