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9" r:id="rId5"/>
    <p:sldId id="264" r:id="rId6"/>
    <p:sldId id="301" r:id="rId7"/>
    <p:sldId id="304" r:id="rId8"/>
    <p:sldId id="306" r:id="rId9"/>
    <p:sldId id="305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 Wilmot" initials="tW" lastIdx="2" clrIdx="0">
    <p:extLst>
      <p:ext uri="{19B8F6BF-5375-455C-9EA6-DF929625EA0E}">
        <p15:presenceInfo xmlns:p15="http://schemas.microsoft.com/office/powerpoint/2012/main" userId="671fc8061d1bde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456A3-7290-4A6A-B49B-EBEEF3C7754D}" v="4" dt="2024-12-16T02:23:41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6D43-B3EE-4947-B471-46EB69DD4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A428B-5E4B-4667-92EF-3DA05114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5B6E-C0E3-486D-9A76-B9AEF1CD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41873-24EB-4A3E-A3AC-48C909EB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AF67D-9210-4D21-A4CC-A39BFAF6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52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5A91-F7C5-4AA0-AD5F-FA9F1B54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B7B59-146F-4D18-92D4-C43565837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507A6-0601-4D40-BF15-08094308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08B72-05B8-4529-B3BE-57196CCC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E1A1B-048F-44FA-91A3-346613DC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0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10A26-60B0-4384-90B8-73608FBD9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F36EF-A8E1-4A4F-87F2-A2871DCF0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B8A70-5FBD-450E-B8AD-3DF787E4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F46D8-5908-46B7-B776-2E263FD8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21DEB-8210-47DF-92C6-07C5188A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7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4698-4BCF-44B8-8A17-88661877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1487C-6B9C-46C2-A0A4-8A96DA780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53AB4-9DCC-4BA7-B8C1-DBACFEA5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43466-44C9-408B-825E-E22BE944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F078-DA7C-4B52-AE16-DB5C6395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0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7FD6-6033-4133-AE11-BA94A27D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ACD7E-8D7A-4438-9531-E24274928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73417-071F-4C87-AB3C-C39BCC55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09A82-1548-417F-8258-DBB8FBF3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F64E7-E4E6-42B7-9D6F-044B8205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3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A1E3-C01D-4B41-A715-E53085CE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B7EF-69AA-4CD1-8C80-DC917197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5C988-D901-4CD2-8404-43A48F640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04A80-DFC7-4773-B6A5-EF1CA6A0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F2D27-D810-4922-A298-1DCFB2F0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79B6B-7040-468B-A523-1D4BB42A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3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4119-CA0E-4213-AA22-D0A1A153C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08146-C585-499F-BF08-C400A8FAF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04751-87A6-4978-AFCC-C88FC2BBE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50179-5242-4D49-A983-3B2EABF2C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93E2E-AA6E-4B1D-86AA-EF1789C21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9E494-697A-4438-851C-8AD64EA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E67628-DEEF-43C7-9724-6C804F38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26975-EC42-4BD5-8F08-F26F7815B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6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CDE1-29B8-4974-9F1F-3D6A1591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47FFF-8212-4BA3-BF40-3689AAFB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3E012-E1D0-402B-AAEE-FAC92DDE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F3269-424F-4701-B67F-1AD9CC03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9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8D112-2E60-4BD7-9F45-914B27AC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AD5C6-4DC9-41A1-A590-56D0C259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15FFB-9D26-4E24-BFD2-87619E77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7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1337B-F941-4537-A16C-042CC786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CB0F-EC56-43A7-A320-E1017F918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F0B68-9252-4EDC-B60E-64DDC52B1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38C79-80AA-44A5-B7CC-B1EBEF7D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A2804-FA68-46E0-A182-2F1F6CCC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C2148-A224-4FF3-8730-D1EA114B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54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AC62-3C86-4A4C-8D5D-135B7F5C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EB218-DE53-4B18-9985-D188133EF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9E8AC-93E3-49E8-A435-524D431A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6235A-9DB5-4EAE-8F03-7FB062C9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800C2-0C50-43B4-9892-3A7BD23E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4EDE-A2AB-4690-B6AE-EC3273C5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11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90C8A-2E96-4A3F-96DB-CBA9D617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7E5E8-E0B0-4F37-BCB7-63CE5288C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54D9D-8E6D-47E8-80E9-6C28FEE08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E2DC-A5FF-4D05-A26C-827301BF18A4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55765-5770-421C-9F0F-52CA93134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EFDCD-A826-4D8F-B749-A612198C6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39B3-B181-45E1-A86E-19D337401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9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sustainablefoodplaces.org/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://www.foodplymouth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ianmsmith1.5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67" y="1741714"/>
            <a:ext cx="11077240" cy="5692022"/>
          </a:xfrm>
        </p:spPr>
        <p:txBody>
          <a:bodyPr>
            <a:normAutofit/>
          </a:bodyPr>
          <a:lstStyle/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800" b="1" dirty="0"/>
          </a:p>
          <a:p>
            <a:r>
              <a:rPr lang="en-GB" sz="3600" b="1" dirty="0"/>
              <a:t>Food Plymouth and Sustainable Food Places</a:t>
            </a:r>
          </a:p>
          <a:p>
            <a:endParaRPr lang="en-GB" sz="1200" b="1" i="1" dirty="0"/>
          </a:p>
          <a:p>
            <a:r>
              <a:rPr lang="en-GB" b="1" dirty="0"/>
              <a:t>b</a:t>
            </a:r>
            <a:r>
              <a:rPr lang="en-GB" b="1" dirty="0">
                <a:solidFill>
                  <a:schemeClr val="tx1"/>
                </a:solidFill>
              </a:rPr>
              <a:t>y Ian Smith – Food Plymouth Core Enabling Team and CIC</a:t>
            </a:r>
          </a:p>
          <a:p>
            <a:endParaRPr lang="en-GB" sz="1200" dirty="0"/>
          </a:p>
          <a:p>
            <a:r>
              <a:rPr lang="en-GB" b="1" dirty="0"/>
              <a:t>December </a:t>
            </a:r>
            <a:r>
              <a:rPr lang="en-GB" b="1" dirty="0">
                <a:solidFill>
                  <a:schemeClr val="tx1"/>
                </a:solidFill>
              </a:rPr>
              <a:t>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7" y="346450"/>
            <a:ext cx="2182129" cy="117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6C1E2-8C97-70A1-10FF-3AFA9189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329" y="346450"/>
            <a:ext cx="1620604" cy="16146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94E8FE-3197-BA6B-AA6F-2CC6C239F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93" y="4750091"/>
            <a:ext cx="1216536" cy="1722916"/>
          </a:xfrm>
          <a:prstGeom prst="rect">
            <a:avLst/>
          </a:prstGeom>
        </p:spPr>
      </p:pic>
      <p:pic>
        <p:nvPicPr>
          <p:cNvPr id="15" name="Picture 14" descr="A green and white logo&#10;&#10;Description automatically generated">
            <a:extLst>
              <a:ext uri="{FF2B5EF4-FFF2-40B4-BE49-F238E27FC236}">
                <a16:creationId xmlns:a16="http://schemas.microsoft.com/office/drawing/2014/main" id="{898F817A-24F4-4C98-AE5D-3204EB602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28" y="4842923"/>
            <a:ext cx="2119488" cy="21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4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63350"/>
            <a:ext cx="9144000" cy="2602163"/>
          </a:xfrm>
        </p:spPr>
        <p:txBody>
          <a:bodyPr>
            <a:normAutofit fontScale="90000"/>
          </a:bodyPr>
          <a:lstStyle/>
          <a:p>
            <a:br>
              <a:rPr lang="en-GB" sz="6600" dirty="0"/>
            </a:br>
            <a:br>
              <a:rPr lang="en-GB" sz="6600" dirty="0"/>
            </a:br>
            <a:br>
              <a:rPr lang="en-GB" sz="6600" dirty="0"/>
            </a:b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7" y="382517"/>
            <a:ext cx="11134725" cy="59468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11200" b="1" dirty="0"/>
              <a:t>                             </a:t>
            </a:r>
            <a:r>
              <a:rPr lang="en-GB" sz="17600" b="1" dirty="0"/>
              <a:t> </a:t>
            </a:r>
            <a:r>
              <a:rPr lang="en-GB" sz="17600" dirty="0"/>
              <a:t>Context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72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2010 - Food Plymouth formed – a pioneering member of the National Sustainable Food Cities / Places movement (working towards change for the better throughout food systems) 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A cross-sector Partnership and Network – working to a </a:t>
            </a:r>
            <a:r>
              <a:rPr lang="en-GB" sz="9600" b="1" i="1" dirty="0"/>
              <a:t>Collective Impact </a:t>
            </a:r>
            <a:r>
              <a:rPr lang="en-GB" sz="9600" b="1" dirty="0"/>
              <a:t>model - with </a:t>
            </a:r>
            <a:r>
              <a:rPr lang="en-GB" sz="9600" b="1" i="1" dirty="0"/>
              <a:t>Devolved and Dispersed Leadership </a:t>
            </a:r>
            <a:r>
              <a:rPr lang="en-GB" sz="9600" b="1" dirty="0"/>
              <a:t>(leadership at every level) - and a social enterprise infrastructure organisation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2015 - Plymouth Sustainable Food Cities BRONZE award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2018-19 - Tipping Point - Thrive Plymouth Year 5 - ‘People connecting through food’ (closer collaboration and more joint working with Plymouth City Council Public Health)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2020 onwards - Food Plymouth a partner in the £6.2M UKRI TUKFS FoodSEqual project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96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128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sz="84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84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4800" b="1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9600" b="0" i="0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b="0" i="0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9600" b="0" i="0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dirty="0"/>
          </a:p>
          <a:p>
            <a:r>
              <a:rPr lang="en-GB" sz="4000" b="1" dirty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2" y="235324"/>
            <a:ext cx="2027813" cy="10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63350"/>
            <a:ext cx="9144000" cy="2602163"/>
          </a:xfrm>
        </p:spPr>
        <p:txBody>
          <a:bodyPr>
            <a:normAutofit fontScale="90000"/>
          </a:bodyPr>
          <a:lstStyle/>
          <a:p>
            <a:br>
              <a:rPr lang="en-GB" sz="6600" dirty="0"/>
            </a:br>
            <a:br>
              <a:rPr lang="en-GB" sz="6600" dirty="0"/>
            </a:br>
            <a:br>
              <a:rPr lang="en-GB" sz="6600" dirty="0"/>
            </a:b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7" y="382517"/>
            <a:ext cx="11134725" cy="59468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11200" b="1" dirty="0"/>
              <a:t>                             </a:t>
            </a:r>
            <a:r>
              <a:rPr lang="en-GB" sz="17600" b="1" dirty="0"/>
              <a:t> </a:t>
            </a:r>
            <a:r>
              <a:rPr lang="en-GB" sz="17600" dirty="0"/>
              <a:t>Working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56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Strong relationships and effective joint working when the COVID-19 pandemic struck and the subsequent Cost of Living Crisis took hold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9600" b="1" dirty="0"/>
              <a:t>                 =&gt; Plymouth VCSE Planning and Response group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Collaborative working across the geographical / ceremonial county of Devon =&gt; Devon VCSE Assembly Food Insecurity Working Group =&gt; Devon Food Partnership  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Community Resilience – through the lens of ‘People connecting through food’ – including Race, Equity, Diversity and Inclusion (REDI)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Sustainable Food Places SILVER award achieved 2023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Local working within a national movement – one of 114 sustainable food places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84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4800" b="1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9600" b="0" i="0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b="0" i="0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9600" b="0" i="0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dirty="0"/>
          </a:p>
          <a:p>
            <a:r>
              <a:rPr lang="en-GB" sz="4000" b="1" dirty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2" y="235324"/>
            <a:ext cx="2027813" cy="10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8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67" y="1741714"/>
            <a:ext cx="11077240" cy="5692022"/>
          </a:xfrm>
        </p:spPr>
        <p:txBody>
          <a:bodyPr>
            <a:normAutofit/>
          </a:bodyPr>
          <a:lstStyle/>
          <a:p>
            <a:endParaRPr lang="en-GB" sz="800" dirty="0">
              <a:solidFill>
                <a:schemeClr val="tx1"/>
              </a:solidFill>
            </a:endParaRPr>
          </a:p>
          <a:p>
            <a:pPr algn="l"/>
            <a:endParaRPr lang="en-GB" sz="800" b="1" dirty="0"/>
          </a:p>
          <a:p>
            <a:pPr algn="l"/>
            <a:r>
              <a:rPr lang="en-GB" sz="2800" b="1" dirty="0"/>
              <a:t>Collaborative delivery on Plymouth’s Three-Pronged Approach to Food Security:</a:t>
            </a:r>
          </a:p>
          <a:p>
            <a:pPr algn="l"/>
            <a:endParaRPr lang="en-GB" sz="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/>
              <a:t>  Alliance – Food Aid to Food Access</a:t>
            </a:r>
          </a:p>
          <a:p>
            <a:pPr algn="l"/>
            <a:endParaRPr lang="en-GB" sz="8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b="1" dirty="0"/>
              <a:t>Collective (‘The Bridge’)</a:t>
            </a:r>
          </a:p>
          <a:p>
            <a:pPr algn="l"/>
            <a:endParaRPr lang="en-GB" sz="800" b="1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2800" b="1" dirty="0"/>
              <a:t>Connections</a:t>
            </a:r>
          </a:p>
          <a:p>
            <a:endParaRPr lang="en-GB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7" y="450051"/>
            <a:ext cx="2182129" cy="117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6C1E2-8C97-70A1-10FF-3AFA9189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087" y="198297"/>
            <a:ext cx="1620604" cy="16146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94E8FE-3197-BA6B-AA6F-2CC6C239F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0590" y="241351"/>
            <a:ext cx="1216536" cy="1722916"/>
          </a:xfrm>
          <a:prstGeom prst="rect">
            <a:avLst/>
          </a:prstGeom>
        </p:spPr>
      </p:pic>
      <p:pic>
        <p:nvPicPr>
          <p:cNvPr id="7" name="Picture 6" descr="A colorful circle with white text&#10;&#10;Description automatically generated">
            <a:extLst>
              <a:ext uri="{FF2B5EF4-FFF2-40B4-BE49-F238E27FC236}">
                <a16:creationId xmlns:a16="http://schemas.microsoft.com/office/drawing/2014/main" id="{EADB3D3C-0C46-31A4-F8B3-1316D80E1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01" y="5210450"/>
            <a:ext cx="1518781" cy="1549439"/>
          </a:xfrm>
          <a:prstGeom prst="rect">
            <a:avLst/>
          </a:prstGeom>
        </p:spPr>
      </p:pic>
      <p:pic>
        <p:nvPicPr>
          <p:cNvPr id="11" name="Picture 10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B4C46B9E-0634-D22E-8C4B-5C85E8E66C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9" y="5591220"/>
            <a:ext cx="2714132" cy="822351"/>
          </a:xfrm>
          <a:prstGeom prst="rect">
            <a:avLst/>
          </a:prstGeom>
        </p:spPr>
      </p:pic>
      <p:pic>
        <p:nvPicPr>
          <p:cNvPr id="13" name="Picture 12" descr="A logo with text and a purple circle&#10;&#10;Description automatically generated with medium confidence">
            <a:extLst>
              <a:ext uri="{FF2B5EF4-FFF2-40B4-BE49-F238E27FC236}">
                <a16:creationId xmlns:a16="http://schemas.microsoft.com/office/drawing/2014/main" id="{22AEE0DC-B7A6-2510-B241-7528188EA7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85" y="5293865"/>
            <a:ext cx="1382611" cy="1382611"/>
          </a:xfrm>
          <a:prstGeom prst="rect">
            <a:avLst/>
          </a:prstGeom>
        </p:spPr>
      </p:pic>
      <p:pic>
        <p:nvPicPr>
          <p:cNvPr id="15" name="Picture 14" descr="A green and white logo&#10;&#10;Description automatically generated">
            <a:extLst>
              <a:ext uri="{FF2B5EF4-FFF2-40B4-BE49-F238E27FC236}">
                <a16:creationId xmlns:a16="http://schemas.microsoft.com/office/drawing/2014/main" id="{898F817A-24F4-4C98-AE5D-3204EB602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5" y="4925425"/>
            <a:ext cx="2119488" cy="2119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D990CA-1B37-5F59-DC32-AEBC26F64A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-38863"/>
            <a:ext cx="2107149" cy="2107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102AAA-BDE3-AB64-DB44-7DEEC7F2A6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5009" y="5293865"/>
            <a:ext cx="1631422" cy="131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1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0D7CD-9E50-9D17-98ED-10DEF6FE5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02" y="0"/>
            <a:ext cx="972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7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63350"/>
            <a:ext cx="9144000" cy="2602163"/>
          </a:xfrm>
        </p:spPr>
        <p:txBody>
          <a:bodyPr>
            <a:normAutofit fontScale="90000"/>
          </a:bodyPr>
          <a:lstStyle/>
          <a:p>
            <a:br>
              <a:rPr lang="en-GB" sz="6600" dirty="0"/>
            </a:br>
            <a:br>
              <a:rPr lang="en-GB" sz="6600" dirty="0"/>
            </a:br>
            <a:br>
              <a:rPr lang="en-GB" sz="6600" dirty="0"/>
            </a:b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7" y="382517"/>
            <a:ext cx="11134725" cy="59468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11200" b="1" dirty="0"/>
              <a:t>                             </a:t>
            </a:r>
            <a:r>
              <a:rPr lang="en-GB" sz="17600" b="1" dirty="0"/>
              <a:t> </a:t>
            </a:r>
            <a:r>
              <a:rPr lang="en-GB" sz="17600" dirty="0"/>
              <a:t>Next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Accelerating Pioneering and Connectivity - Great South West Orientation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Leading Partners in Community Resilience / REDI / Plymouth VCSE Planning and Response / Devon VCSE Assembly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Progression from Sustainable Food Places SILVER to GOLD 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Agility / Resourcefulness / Value-for-Money – well-placed re Austerity 2.0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Co-operatives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Risk Management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9600" b="1" dirty="0"/>
              <a:t>                 -  Passengers / Parasites / Predators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9600" b="1" dirty="0"/>
              <a:t>                 -  Institutional Cynicism towards VCSE (third sector naivete an issue too)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Research and Innovation (ideally on a broad base)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Consultancy, Coaching and Mentoring 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9600" b="1" dirty="0"/>
              <a:t>Accent on Independence and Enterprise </a:t>
            </a:r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96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1143000" indent="-11430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84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84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4800" b="1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9600" b="0" i="0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b="0" i="0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9600" b="0" i="0" dirty="0"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3200" dirty="0"/>
          </a:p>
          <a:p>
            <a:r>
              <a:rPr lang="en-GB" sz="4000" b="1" dirty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2" y="120305"/>
            <a:ext cx="2027813" cy="10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6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sz="6600" dirty="0"/>
            </a:br>
            <a:br>
              <a:rPr lang="en-GB" sz="6600" dirty="0"/>
            </a:br>
            <a:br>
              <a:rPr lang="en-GB" sz="6600" dirty="0"/>
            </a:b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733777"/>
            <a:ext cx="9314842" cy="5333477"/>
          </a:xfrm>
        </p:spPr>
        <p:txBody>
          <a:bodyPr>
            <a:normAutofit/>
          </a:bodyPr>
          <a:lstStyle/>
          <a:p>
            <a:endParaRPr lang="en-GB" sz="3600" dirty="0"/>
          </a:p>
          <a:p>
            <a:endParaRPr lang="en-GB" sz="3600" dirty="0"/>
          </a:p>
          <a:p>
            <a:r>
              <a:rPr lang="en-GB" b="1" dirty="0">
                <a:solidFill>
                  <a:schemeClr val="tx1"/>
                </a:solidFill>
                <a:hlinkClick r:id="rId2"/>
              </a:rPr>
              <a:t>www.foodplymouth.org</a:t>
            </a:r>
            <a:endParaRPr lang="en-GB" b="1" dirty="0">
              <a:solidFill>
                <a:schemeClr val="tx1"/>
              </a:solidFill>
            </a:endParaRPr>
          </a:p>
          <a:p>
            <a:endParaRPr lang="en-GB" b="1" dirty="0"/>
          </a:p>
          <a:p>
            <a:r>
              <a:rPr lang="en-GB" b="1" dirty="0">
                <a:solidFill>
                  <a:schemeClr val="tx1"/>
                </a:solidFill>
                <a:hlinkClick r:id="rId3"/>
              </a:rPr>
              <a:t>www.sustainablefoodplaces.org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endParaRPr lang="en-GB" b="1" dirty="0"/>
          </a:p>
          <a:p>
            <a:r>
              <a:rPr lang="en-GB" b="1" dirty="0">
                <a:solidFill>
                  <a:schemeClr val="tx1"/>
                </a:solidFill>
              </a:rPr>
              <a:t>Ian Smith (Food Plymouth </a:t>
            </a:r>
            <a:r>
              <a:rPr lang="en-GB" b="1" dirty="0"/>
              <a:t>C</a:t>
            </a:r>
            <a:r>
              <a:rPr lang="en-GB" b="1" dirty="0">
                <a:solidFill>
                  <a:schemeClr val="tx1"/>
                </a:solidFill>
              </a:rPr>
              <a:t>ore Enabling Team and CIC)</a:t>
            </a:r>
          </a:p>
          <a:p>
            <a:r>
              <a:rPr lang="en-GB" b="1" dirty="0"/>
              <a:t>e</a:t>
            </a:r>
            <a:r>
              <a:rPr lang="en-GB" b="1" dirty="0">
                <a:solidFill>
                  <a:schemeClr val="tx1"/>
                </a:solidFill>
              </a:rPr>
              <a:t>-mail  </a:t>
            </a:r>
            <a:r>
              <a:rPr lang="en-GB" b="1" dirty="0">
                <a:solidFill>
                  <a:schemeClr val="tx1"/>
                </a:solidFill>
                <a:hlinkClick r:id="rId4"/>
              </a:rPr>
              <a:t>ianmsmith1.5@gmail.com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/>
              <a:t>mobile  07720174634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1" y="411940"/>
            <a:ext cx="2354070" cy="1268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9323A7-7B4E-494B-5DF7-7D554FAEF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9500" y="302380"/>
            <a:ext cx="1646063" cy="1639966"/>
          </a:xfrm>
          <a:prstGeom prst="rect">
            <a:avLst/>
          </a:prstGeom>
        </p:spPr>
      </p:pic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B055410D-972A-2A87-6EFF-C33C21C088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41" y="4657283"/>
            <a:ext cx="2309107" cy="2309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ACF2D6-025F-4CE6-ADEA-DEE0502C6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31" y="4767068"/>
            <a:ext cx="1219306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9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AAEC5CA80AD947BE20EA645990E60E" ma:contentTypeVersion="17" ma:contentTypeDescription="Create a new document." ma:contentTypeScope="" ma:versionID="495f47e4a0fd51b205f0c6b1e2db5d10">
  <xsd:schema xmlns:xsd="http://www.w3.org/2001/XMLSchema" xmlns:xs="http://www.w3.org/2001/XMLSchema" xmlns:p="http://schemas.microsoft.com/office/2006/metadata/properties" xmlns:ns2="ea4203a6-51c4-4811-9417-a2feb0cba9a0" xmlns:ns3="8f56a8d8-6591-4212-94a8-d0a8ff43b97d" targetNamespace="http://schemas.microsoft.com/office/2006/metadata/properties" ma:root="true" ma:fieldsID="e510b6e9706fb25cea4340e534668d93" ns2:_="" ns3:_="">
    <xsd:import namespace="ea4203a6-51c4-4811-9417-a2feb0cba9a0"/>
    <xsd:import namespace="8f56a8d8-6591-4212-94a8-d0a8ff43b9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203a6-51c4-4811-9417-a2feb0cba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c9f4854-2e4d-4f4b-8449-b664fa80db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6a8d8-6591-4212-94a8-d0a8ff43b97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079d09-e9fd-4f72-91b2-89828f67517d}" ma:internalName="TaxCatchAll" ma:showField="CatchAllData" ma:web="8f56a8d8-6591-4212-94a8-d0a8ff43b9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56a8d8-6591-4212-94a8-d0a8ff43b97d" xsi:nil="true"/>
    <lcf76f155ced4ddcb4097134ff3c332f xmlns="ea4203a6-51c4-4811-9417-a2feb0cba9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2331E9-A57C-4EC2-AE71-A6FBE5376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311615-131E-4FEC-9A05-A4D99CE85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203a6-51c4-4811-9417-a2feb0cba9a0"/>
    <ds:schemaRef ds:uri="8f56a8d8-6591-4212-94a8-d0a8ff43b9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3E08C6-9C73-43FD-AF49-DEC258ECC8A7}">
  <ds:schemaRefs>
    <ds:schemaRef ds:uri="http://schemas.microsoft.com/office/2006/metadata/properties"/>
    <ds:schemaRef ds:uri="http://schemas.microsoft.com/office/infopath/2007/PartnerControls"/>
    <ds:schemaRef ds:uri="8f56a8d8-6591-4212-94a8-d0a8ff43b97d"/>
    <ds:schemaRef ds:uri="ea4203a6-51c4-4811-9417-a2feb0cba9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Widescreen</PresentationFormat>
  <Paragraphs>106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   </vt:lpstr>
      <vt:lpstr>   </vt:lpstr>
      <vt:lpstr>PowerPoint Presentation</vt:lpstr>
      <vt:lpstr>PowerPoint Presentation</vt:lpstr>
      <vt:lpstr>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tess Wilmot</dc:creator>
  <cp:lastModifiedBy>ian smith</cp:lastModifiedBy>
  <cp:revision>65</cp:revision>
  <dcterms:created xsi:type="dcterms:W3CDTF">2021-01-30T18:18:11Z</dcterms:created>
  <dcterms:modified xsi:type="dcterms:W3CDTF">2025-01-16T13:52:07Z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0x01010039AAEC5CA80AD947BE20EA645990E60E</vt:lpwstr>
  </property>
</Properties>
</file>