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436" r:id="rId6"/>
    <p:sldId id="429" r:id="rId7"/>
    <p:sldId id="263" r:id="rId8"/>
    <p:sldId id="265" r:id="rId9"/>
    <p:sldId id="437" r:id="rId1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7E"/>
    <a:srgbClr val="D2FF79"/>
    <a:srgbClr val="8FD400"/>
    <a:srgbClr val="F28B00"/>
    <a:srgbClr val="EC008C"/>
    <a:srgbClr val="EF8200"/>
    <a:srgbClr val="9325B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3726" autoAdjust="0"/>
  </p:normalViewPr>
  <p:slideViewPr>
    <p:cSldViewPr snapToGrid="0">
      <p:cViewPr varScale="1">
        <p:scale>
          <a:sx n="105" d="100"/>
          <a:sy n="105" d="100"/>
        </p:scale>
        <p:origin x="180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42D4B-6F04-4657-ADDD-DA2AF0C59482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E2EC-C109-465F-9144-5D0131412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853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59E9D-EAC0-4536-8958-487699D3BFD3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0B9AF-5D09-42B0-9022-1DB248313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709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96F0D-2CFC-4F82-B7E4-977882AD9331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4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1FD8C-C7A9-4DFF-B67A-815C973C3D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315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Meet medical as well as social needs.</a:t>
            </a:r>
          </a:p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Keeping people well close to where they live; managing long term conditions; providing spaces to connect, engage, create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1FD8C-C7A9-4DFF-B67A-815C973C3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77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5613" y="333375"/>
            <a:ext cx="6564312" cy="1144588"/>
          </a:xfrm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773238"/>
            <a:ext cx="6859588" cy="4103687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1232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1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344863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2063" y="1752600"/>
            <a:ext cx="3344862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10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707088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564904"/>
            <a:ext cx="31683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067944" y="1772816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4067944" y="2564904"/>
            <a:ext cx="31683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7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9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772816"/>
            <a:ext cx="6912768" cy="4968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711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owerpoi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75"/>
            <a:ext cx="6562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6842125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DDD25-3C47-D5D8-B1DF-90719632D08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4" r:id="rId4"/>
    <p:sldLayoutId id="2147483665" r:id="rId5"/>
    <p:sldLayoutId id="2147483668" r:id="rId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/>
              <a:t>Community Empowerment Programme</a:t>
            </a:r>
            <a:br>
              <a:rPr lang="en-GB" sz="2400" dirty="0"/>
            </a:br>
            <a:br>
              <a:rPr lang="en-GB" sz="2400" dirty="0"/>
            </a:b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</a:t>
            </a:r>
            <a:r>
              <a:rPr lang="en-GB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working collectively with communities to deliver the city we want</a:t>
            </a: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’</a:t>
            </a:r>
            <a:b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21AC9-2BFC-B070-977D-DE74A7220B3A}"/>
              </a:ext>
            </a:extLst>
          </p:cNvPr>
          <p:cNvSpPr txBox="1"/>
          <p:nvPr/>
        </p:nvSpPr>
        <p:spPr>
          <a:xfrm>
            <a:off x="455613" y="1722147"/>
            <a:ext cx="844808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Leadership and Cultural 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Council wide approach to working with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Taking a systems approach to tackling health inequalities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Asset Based Community Development – training and community of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Appreciative Enquiry as a model of understanding to influence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b="1" dirty="0"/>
              <a:t>Volunteering: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Promote understanding, awareness and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Support inclusion and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Coordinate citywide network to share best practice/learning/collaboration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b="1" dirty="0"/>
              <a:t>Creating conditions for external organisations to support greater prosperity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VCSE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Inclusive Growth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Community Asset 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Wellbeing Hub Network</a:t>
            </a:r>
          </a:p>
          <a:p>
            <a:endParaRPr lang="en-GB" sz="1400" dirty="0"/>
          </a:p>
          <a:p>
            <a:r>
              <a:rPr lang="en-GB" sz="1400" b="1" dirty="0"/>
              <a:t>Enabling Community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Community Builders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Income maximisation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Food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Nature connection and Climate Change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82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64E4-E605-C902-0AB8-538EE1B3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Thrive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FFDD-A7D5-CD7B-B96D-8F09823DA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775826" cy="4779963"/>
          </a:xfrm>
        </p:spPr>
        <p:txBody>
          <a:bodyPr/>
          <a:lstStyle/>
          <a:p>
            <a:r>
              <a:rPr lang="en-GB" sz="1600" dirty="0">
                <a:solidFill>
                  <a:srgbClr val="000000"/>
                </a:solidFill>
              </a:rPr>
              <a:t>10 years of partnership working to create a social movement to reducing health inequalities</a:t>
            </a:r>
          </a:p>
          <a:p>
            <a:r>
              <a:rPr lang="en-GB" sz="1600" dirty="0">
                <a:solidFill>
                  <a:srgbClr val="000000"/>
                </a:solidFill>
              </a:rPr>
              <a:t>300 people attend from over 100 organisations</a:t>
            </a:r>
          </a:p>
          <a:p>
            <a:r>
              <a:rPr lang="en-GB" sz="16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Plymouth City Council’s engagement has evolved to be supportive and enabling, rather than as an operational lead</a:t>
            </a:r>
            <a:endParaRPr lang="en-GB" sz="1600" dirty="0"/>
          </a:p>
        </p:txBody>
      </p:sp>
      <p:pic>
        <p:nvPicPr>
          <p:cNvPr id="4" name="Content Placeholder 3" descr="A timeline of a company's timeline&#10;&#10;Description automatically generated with medium confidence">
            <a:extLst>
              <a:ext uri="{FF2B5EF4-FFF2-40B4-BE49-F238E27FC236}">
                <a16:creationId xmlns:a16="http://schemas.microsoft.com/office/drawing/2014/main" id="{18EE965C-07FC-09DD-AC70-E59F9901D0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2" b="9691"/>
          <a:stretch/>
        </p:blipFill>
        <p:spPr bwMode="auto">
          <a:xfrm>
            <a:off x="577332" y="3146116"/>
            <a:ext cx="7989335" cy="334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8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Thrive 2024 - 2034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731696" cy="4779963"/>
          </a:xfrm>
        </p:spPr>
        <p:txBody>
          <a:bodyPr/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</a:rPr>
              <a:t>The programme was refreshed and relaunched for another 10 years in November 2024, with a new construct and new principles. </a:t>
            </a:r>
          </a:p>
          <a:p>
            <a:pPr eaLnBrk="1" hangingPunct="1">
              <a:defRPr/>
            </a:pPr>
            <a:endParaRPr lang="en-GB" sz="2000" b="1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  <a:defRPr/>
            </a:pP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A diagram of the different types of plywood&#10;&#10;Description automatically generated with medium confidence">
            <a:extLst>
              <a:ext uri="{FF2B5EF4-FFF2-40B4-BE49-F238E27FC236}">
                <a16:creationId xmlns:a16="http://schemas.microsoft.com/office/drawing/2014/main" id="{79137D4B-6711-F24C-E6F1-2F3B2A253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31314" r="1964" b="23877"/>
          <a:stretch/>
        </p:blipFill>
        <p:spPr>
          <a:xfrm>
            <a:off x="70727" y="2965628"/>
            <a:ext cx="9002546" cy="29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4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F5E970-7360-5EB8-02C2-840C54998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699" y="1533257"/>
            <a:ext cx="5501199" cy="3902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BBAF4-E92A-2B34-1F02-9A34F9A2D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02" y="1661803"/>
            <a:ext cx="3169857" cy="31005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697E36-51A4-0DD6-A7A5-F86A0EE45CA6}"/>
              </a:ext>
            </a:extLst>
          </p:cNvPr>
          <p:cNvSpPr/>
          <p:nvPr/>
        </p:nvSpPr>
        <p:spPr>
          <a:xfrm>
            <a:off x="366675" y="2256841"/>
            <a:ext cx="2728508" cy="191044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62500" lnSpcReduction="20000"/>
          </a:bodyPr>
          <a:lstStyle/>
          <a:p>
            <a:pPr algn="ctr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Community Building</a:t>
            </a:r>
          </a:p>
          <a:p>
            <a:pPr algn="ctr"/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Employed by Four Greens Community Trust</a:t>
            </a:r>
          </a:p>
          <a:p>
            <a:pPr algn="ctr"/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Community Builders</a:t>
            </a: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1700 listening conversations</a:t>
            </a: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791 residents leading</a:t>
            </a: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255 new community-based activities</a:t>
            </a:r>
          </a:p>
          <a:p>
            <a:pPr algn="ctr"/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 ABCD trained practitioners</a:t>
            </a:r>
            <a:endParaRPr lang="en-GB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14595-5BBA-31B0-AB6B-38C8241FDE05}"/>
              </a:ext>
            </a:extLst>
          </p:cNvPr>
          <p:cNvSpPr txBox="1"/>
          <p:nvPr/>
        </p:nvSpPr>
        <p:spPr>
          <a:xfrm>
            <a:off x="366674" y="5170236"/>
            <a:ext cx="4885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“The Community Builders serve as a bridge between the community and organisations, enabling residents to connect with resources effectively.”   Independent Evaluation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30F14-4511-2E7E-74B7-DAD19A4B3B90}"/>
              </a:ext>
            </a:extLst>
          </p:cNvPr>
          <p:cNvSpPr txBox="1"/>
          <p:nvPr/>
        </p:nvSpPr>
        <p:spPr>
          <a:xfrm>
            <a:off x="431171" y="543241"/>
            <a:ext cx="616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Community Builders</a:t>
            </a:r>
          </a:p>
        </p:txBody>
      </p:sp>
    </p:spTree>
    <p:extLst>
      <p:ext uri="{BB962C8B-B14F-4D97-AF65-F5344CB8AC3E}">
        <p14:creationId xmlns:p14="http://schemas.microsoft.com/office/powerpoint/2010/main" val="185933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8A3EB9-F336-9554-C619-732F33509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721" y="1774056"/>
            <a:ext cx="5490478" cy="3639059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0A2162F-BED0-E40C-231E-6DB879487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52" y="5519400"/>
            <a:ext cx="9203948" cy="202137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spcBef>
                <a:spcPts val="450"/>
              </a:spcBef>
              <a:tabLst>
                <a:tab pos="342900" algn="l"/>
              </a:tabLst>
            </a:pPr>
            <a:r>
              <a:rPr lang="en-GB" sz="1500" b="1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CORE20:</a:t>
            </a:r>
            <a:r>
              <a:rPr lang="en-GB" sz="15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Addressing health inequalities in the most deprived 20% </a:t>
            </a:r>
          </a:p>
          <a:p>
            <a:pPr algn="ctr">
              <a:spcBef>
                <a:spcPts val="450"/>
              </a:spcBef>
              <a:tabLst>
                <a:tab pos="342900" algn="l"/>
              </a:tabLst>
            </a:pPr>
            <a:r>
              <a:rPr lang="en-GB" sz="1500" b="1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en-GB" sz="15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people outside of deprivation scope but still experience health inequalities </a:t>
            </a:r>
          </a:p>
          <a:p>
            <a:pPr algn="ctr">
              <a:spcBef>
                <a:spcPts val="450"/>
              </a:spcBef>
              <a:tabLst>
                <a:tab pos="342900" algn="l"/>
              </a:tabLst>
            </a:pPr>
            <a:r>
              <a:rPr lang="en-GB" sz="15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Responding to </a:t>
            </a:r>
            <a:r>
              <a:rPr lang="en-GB" sz="1500" b="1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5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NHS clinical areas of focus</a:t>
            </a:r>
          </a:p>
          <a:p>
            <a:pPr algn="ctr">
              <a:spcBef>
                <a:spcPts val="450"/>
              </a:spcBef>
              <a:tabLst>
                <a:tab pos="342900" algn="l"/>
              </a:tabLst>
            </a:pPr>
            <a:r>
              <a:rPr lang="en-GB" sz="15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and Secondary Care; Housing health and social care; Economic and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248AE-E5B5-31C9-9E82-D6B196783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33" y="1813521"/>
            <a:ext cx="2785488" cy="27245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697E36-51A4-0DD6-A7A5-F86A0EE45CA6}"/>
              </a:ext>
            </a:extLst>
          </p:cNvPr>
          <p:cNvSpPr/>
          <p:nvPr/>
        </p:nvSpPr>
        <p:spPr>
          <a:xfrm>
            <a:off x="124952" y="2037765"/>
            <a:ext cx="2997239" cy="2205377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85000" lnSpcReduction="20000"/>
          </a:bodyPr>
          <a:lstStyle/>
          <a:p>
            <a:pPr algn="ctr"/>
            <a:endParaRPr lang="en-US" sz="2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VSCE led</a:t>
            </a:r>
          </a:p>
          <a:p>
            <a:pPr algn="ctr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9 sites </a:t>
            </a:r>
          </a:p>
          <a:p>
            <a:pPr algn="ctr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142 services weekly </a:t>
            </a:r>
          </a:p>
          <a:p>
            <a:pPr algn="ctr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5000 people weekly</a:t>
            </a:r>
          </a:p>
          <a:p>
            <a:pPr algn="ctr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‘no wrong door’</a:t>
            </a:r>
          </a:p>
          <a:p>
            <a:pPr algn="ctr"/>
            <a:endParaRPr lang="en-US" sz="2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Place-based &amp;</a:t>
            </a:r>
          </a:p>
          <a:p>
            <a:pPr algn="ctr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Specialisms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1A185B-5E1A-4D64-CB55-D4769369524B}"/>
              </a:ext>
            </a:extLst>
          </p:cNvPr>
          <p:cNvSpPr txBox="1"/>
          <p:nvPr/>
        </p:nvSpPr>
        <p:spPr>
          <a:xfrm>
            <a:off x="431171" y="543241"/>
            <a:ext cx="616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Wellbeing Hub Network</a:t>
            </a:r>
          </a:p>
        </p:txBody>
      </p:sp>
    </p:spTree>
    <p:extLst>
      <p:ext uri="{BB962C8B-B14F-4D97-AF65-F5344CB8AC3E}">
        <p14:creationId xmlns:p14="http://schemas.microsoft.com/office/powerpoint/2010/main" val="385222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3374-32B1-F35C-0E26-DFE22A075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VCSE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1CA60-1BAB-19B3-5AE4-5B6480410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12" y="3659569"/>
            <a:ext cx="7796784" cy="41036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Evolved from a response to Covid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Membership of around 80 – VCSE, Health, Housing, PCC, Grassroots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Fortnightly initially, moved to monthly in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Chaired by PCC but agenda led by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Builds relationships and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Strategic issues related to VCSE and Local Authority; sharing updates and citywide events; Links to wider region /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Meeting themes have included: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Consultation for the Civil Society Covenant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Local Care Partnership / Devon ICB – Service Delivery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Guest speakers on particular topics:  VAWG; Marjon Youth and Community Work offer; Human Learning Systems; Libraries offer; Marie Curie Life Cafes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583029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97-2003">
  <a:themeElements>
    <a:clrScheme name="powerpoint_template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template_V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_template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6D4C1FD-45D5-4A73-869A-BBD2D9871279}" vid="{9E14E0BF-22AD-496A-A3B1-829EF30693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AAEC5CA80AD947BE20EA645990E60E" ma:contentTypeVersion="17" ma:contentTypeDescription="Create a new document." ma:contentTypeScope="" ma:versionID="495f47e4a0fd51b205f0c6b1e2db5d10">
  <xsd:schema xmlns:xsd="http://www.w3.org/2001/XMLSchema" xmlns:xs="http://www.w3.org/2001/XMLSchema" xmlns:p="http://schemas.microsoft.com/office/2006/metadata/properties" xmlns:ns2="ea4203a6-51c4-4811-9417-a2feb0cba9a0" xmlns:ns3="8f56a8d8-6591-4212-94a8-d0a8ff43b97d" targetNamespace="http://schemas.microsoft.com/office/2006/metadata/properties" ma:root="true" ma:fieldsID="e510b6e9706fb25cea4340e534668d93" ns2:_="" ns3:_="">
    <xsd:import namespace="ea4203a6-51c4-4811-9417-a2feb0cba9a0"/>
    <xsd:import namespace="8f56a8d8-6591-4212-94a8-d0a8ff43b9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203a6-51c4-4811-9417-a2feb0cba9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c9f4854-2e4d-4f4b-8449-b664fa80db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6a8d8-6591-4212-94a8-d0a8ff43b97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079d09-e9fd-4f72-91b2-89828f67517d}" ma:internalName="TaxCatchAll" ma:showField="CatchAllData" ma:web="8f56a8d8-6591-4212-94a8-d0a8ff43b9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56a8d8-6591-4212-94a8-d0a8ff43b97d" xsi:nil="true"/>
    <lcf76f155ced4ddcb4097134ff3c332f xmlns="ea4203a6-51c4-4811-9417-a2feb0cba9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6DCB8A-317A-44F8-B363-648DC8963B77}"/>
</file>

<file path=customXml/itemProps2.xml><?xml version="1.0" encoding="utf-8"?>
<ds:datastoreItem xmlns:ds="http://schemas.openxmlformats.org/officeDocument/2006/customXml" ds:itemID="{D01D8AAF-C20D-4C04-8E1A-24D94E544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D1B650-C381-4218-9E63-898E0CF97692}">
  <ds:schemaRefs>
    <ds:schemaRef ds:uri="2f250720-6e67-46d1-94fe-0da1600333c7"/>
    <ds:schemaRef ds:uri="4c94d7cc-de51-4ff5-9086-18fd913699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- 2016</Template>
  <TotalTime>335</TotalTime>
  <Words>442</Words>
  <Application>Microsoft Office PowerPoint</Application>
  <PresentationFormat>On-screen Show (4:3)</PresentationFormat>
  <Paragraphs>73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Wingdings</vt:lpstr>
      <vt:lpstr>Powerpoint Template 97-2003</vt:lpstr>
      <vt:lpstr>Community Empowerment Programme  ‘working collectively with communities to deliver the city we want’ </vt:lpstr>
      <vt:lpstr>Thrive</vt:lpstr>
      <vt:lpstr>Thrive 2024 - 2034</vt:lpstr>
      <vt:lpstr>PowerPoint Presentation</vt:lpstr>
      <vt:lpstr>PowerPoint Presentation</vt:lpstr>
      <vt:lpstr>VCSE Network</vt:lpstr>
    </vt:vector>
  </TitlesOfParts>
  <Company>Delt Shared Services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Thrive Plymouth refresh proposition</dc:title>
  <dc:creator>Julie Frier</dc:creator>
  <cp:lastModifiedBy>Zoe Sydenham</cp:lastModifiedBy>
  <cp:revision>5</cp:revision>
  <dcterms:created xsi:type="dcterms:W3CDTF">2024-05-14T16:32:07Z</dcterms:created>
  <dcterms:modified xsi:type="dcterms:W3CDTF">2024-12-17T14:23:26Z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e41a6f-20d9-495c-ab00-eea5f6384699_Enabled">
    <vt:lpwstr>true</vt:lpwstr>
  </property>
  <property fmtid="{D5CDD505-2E9C-101B-9397-08002B2CF9AE}" pid="3" name="MSIP_Label_17e41a6f-20d9-495c-ab00-eea5f6384699_SetDate">
    <vt:lpwstr>2024-05-14T17:18:33Z</vt:lpwstr>
  </property>
  <property fmtid="{D5CDD505-2E9C-101B-9397-08002B2CF9AE}" pid="4" name="MSIP_Label_17e41a6f-20d9-495c-ab00-eea5f6384699_Method">
    <vt:lpwstr>Privileged</vt:lpwstr>
  </property>
  <property fmtid="{D5CDD505-2E9C-101B-9397-08002B2CF9AE}" pid="5" name="MSIP_Label_17e41a6f-20d9-495c-ab00-eea5f6384699_Name">
    <vt:lpwstr>17e41a6f-20d9-495c-ab00-eea5f6384699</vt:lpwstr>
  </property>
  <property fmtid="{D5CDD505-2E9C-101B-9397-08002B2CF9AE}" pid="6" name="MSIP_Label_17e41a6f-20d9-495c-ab00-eea5f6384699_SiteId">
    <vt:lpwstr>a9a3c3d1-fc0f-4943-bc2a-d73e388cc2df</vt:lpwstr>
  </property>
  <property fmtid="{D5CDD505-2E9C-101B-9397-08002B2CF9AE}" pid="7" name="MSIP_Label_17e41a6f-20d9-495c-ab00-eea5f6384699_ActionId">
    <vt:lpwstr>dae181d5-bc62-4c3b-8c88-509a158ee826</vt:lpwstr>
  </property>
  <property fmtid="{D5CDD505-2E9C-101B-9397-08002B2CF9AE}" pid="8" name="MSIP_Label_17e41a6f-20d9-495c-ab00-eea5f6384699_ContentBits">
    <vt:lpwstr>1</vt:lpwstr>
  </property>
  <property fmtid="{D5CDD505-2E9C-101B-9397-08002B2CF9AE}" pid="9" name="ClassificationContentMarkingHeaderLocations">
    <vt:lpwstr>Powerpoint Template 97-2003:3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0x01010039AAEC5CA80AD947BE20EA645990E60E</vt:lpwstr>
  </property>
  <property fmtid="{D5CDD505-2E9C-101B-9397-08002B2CF9AE}" pid="12" name="MediaServiceImageTags">
    <vt:lpwstr/>
  </property>
</Properties>
</file>