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11535" r:id="rId5"/>
    <p:sldId id="11567" r:id="rId6"/>
    <p:sldId id="11569" r:id="rId7"/>
    <p:sldId id="11572" r:id="rId8"/>
    <p:sldId id="11582" r:id="rId9"/>
    <p:sldId id="11585" r:id="rId10"/>
    <p:sldId id="11566" r:id="rId11"/>
    <p:sldId id="115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 Straw" initials="JS" lastIdx="5" clrIdx="0">
    <p:extLst>
      <p:ext uri="{19B8F6BF-5375-455C-9EA6-DF929625EA0E}">
        <p15:presenceInfo xmlns:p15="http://schemas.microsoft.com/office/powerpoint/2012/main" userId="S::jostraw@redcross.org.uk::d744519d-8c81-4760-aa35-ee7dfc118f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1" autoAdjust="0"/>
    <p:restoredTop sz="94667"/>
  </p:normalViewPr>
  <p:slideViewPr>
    <p:cSldViewPr snapToGrid="0">
      <p:cViewPr varScale="1">
        <p:scale>
          <a:sx n="63" d="100"/>
          <a:sy n="63" d="100"/>
        </p:scale>
        <p:origin x="110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221FAF-F059-484A-AF3D-C4DCB10DBC3E}" type="doc">
      <dgm:prSet loTypeId="urn:microsoft.com/office/officeart/2011/layout/CircleProcess" loCatId="process" qsTypeId="urn:microsoft.com/office/officeart/2005/8/quickstyle/simple1" qsCatId="simple" csTypeId="urn:microsoft.com/office/officeart/2005/8/colors/accent1_3" csCatId="accent1" phldr="1"/>
      <dgm:spPr/>
      <dgm:t>
        <a:bodyPr/>
        <a:lstStyle/>
        <a:p>
          <a:endParaRPr lang="en-GB"/>
        </a:p>
      </dgm:t>
    </dgm:pt>
    <dgm:pt modelId="{ABC8B4A7-A091-47F2-A20F-AB36A738C0CB}">
      <dgm:prSet phldrT="[Text]" custT="1"/>
      <dgm:spPr/>
      <dgm:t>
        <a:bodyPr/>
        <a:lstStyle/>
        <a:p>
          <a:r>
            <a:rPr lang="en-GB" sz="1400" b="1">
              <a:latin typeface="Arial" panose="020B0604020202020204" pitchFamily="34" charset="0"/>
              <a:ea typeface="Roboto"/>
              <a:cs typeface="Arial" panose="020B0604020202020204" pitchFamily="34" charset="0"/>
              <a:sym typeface="Roboto"/>
            </a:rPr>
            <a:t>Request for support made</a:t>
          </a:r>
          <a:endParaRPr lang="en-GB" sz="1400" dirty="0"/>
        </a:p>
      </dgm:t>
    </dgm:pt>
    <dgm:pt modelId="{2EB98B33-7A9D-4CFA-98C0-24999FF69855}" type="parTrans" cxnId="{64E8C718-D7F5-465A-B97C-4E37F4B689EF}">
      <dgm:prSet/>
      <dgm:spPr/>
      <dgm:t>
        <a:bodyPr/>
        <a:lstStyle/>
        <a:p>
          <a:endParaRPr lang="en-GB"/>
        </a:p>
      </dgm:t>
    </dgm:pt>
    <dgm:pt modelId="{71E41EF9-DD04-4F19-845E-D9559C5ABEB2}" type="sibTrans" cxnId="{64E8C718-D7F5-465A-B97C-4E37F4B689EF}">
      <dgm:prSet/>
      <dgm:spPr/>
      <dgm:t>
        <a:bodyPr/>
        <a:lstStyle/>
        <a:p>
          <a:endParaRPr lang="en-GB"/>
        </a:p>
      </dgm:t>
    </dgm:pt>
    <dgm:pt modelId="{5EA24507-B07E-4DC6-8461-58D41549DAE1}">
      <dgm:prSet phldrT="[Text]" custT="1"/>
      <dgm:spPr/>
      <dgm:t>
        <a:bodyPr/>
        <a:lstStyle/>
        <a:p>
          <a:r>
            <a:rPr lang="en-GB" sz="1400" b="1" dirty="0">
              <a:latin typeface="Arial" panose="020B0604020202020204" pitchFamily="34" charset="0"/>
              <a:ea typeface="Roboto"/>
              <a:cs typeface="Arial" panose="020B0604020202020204" pitchFamily="34" charset="0"/>
              <a:sym typeface="Roboto"/>
            </a:rPr>
            <a:t>Local Liaison lead reviews request and checks it can’t be fulfilled locally</a:t>
          </a:r>
          <a:endParaRPr lang="en-GB" sz="1400" dirty="0"/>
        </a:p>
      </dgm:t>
    </dgm:pt>
    <dgm:pt modelId="{A6535E6D-CA41-419D-82FE-54D51A75BE14}" type="parTrans" cxnId="{ED9BC574-CB95-41E8-BD7C-8E1BEC8B0CDA}">
      <dgm:prSet/>
      <dgm:spPr/>
      <dgm:t>
        <a:bodyPr/>
        <a:lstStyle/>
        <a:p>
          <a:endParaRPr lang="en-GB"/>
        </a:p>
      </dgm:t>
    </dgm:pt>
    <dgm:pt modelId="{E37CEC20-311D-445D-B300-8CC36BF2309A}" type="sibTrans" cxnId="{ED9BC574-CB95-41E8-BD7C-8E1BEC8B0CDA}">
      <dgm:prSet/>
      <dgm:spPr/>
      <dgm:t>
        <a:bodyPr/>
        <a:lstStyle/>
        <a:p>
          <a:endParaRPr lang="en-GB"/>
        </a:p>
      </dgm:t>
    </dgm:pt>
    <dgm:pt modelId="{D14D6032-F4F6-4C4A-9FC5-99F80ADE1FE5}">
      <dgm:prSet phldrT="[Text]" custT="1"/>
      <dgm:spPr/>
      <dgm:t>
        <a:bodyPr/>
        <a:lstStyle/>
        <a:p>
          <a:r>
            <a:rPr lang="en-GB" sz="1400" b="1" dirty="0">
              <a:latin typeface="Arial" panose="020B0604020202020204" pitchFamily="34" charset="0"/>
              <a:ea typeface="Roboto"/>
              <a:cs typeface="Arial" panose="020B0604020202020204" pitchFamily="34" charset="0"/>
              <a:sym typeface="Roboto"/>
            </a:rPr>
            <a:t>Request is escalated to VCSEP multi-agency cell if it can’t be met locally</a:t>
          </a:r>
          <a:endParaRPr lang="en-GB" sz="1400" dirty="0"/>
        </a:p>
      </dgm:t>
    </dgm:pt>
    <dgm:pt modelId="{8F20E5B7-C7D9-434F-B77F-958B770304E5}" type="parTrans" cxnId="{06D08C96-DAF7-4AE9-A5EC-6AF6A87B85CB}">
      <dgm:prSet/>
      <dgm:spPr/>
      <dgm:t>
        <a:bodyPr/>
        <a:lstStyle/>
        <a:p>
          <a:endParaRPr lang="en-GB"/>
        </a:p>
      </dgm:t>
    </dgm:pt>
    <dgm:pt modelId="{01E76DDF-B16A-4278-ADDB-A33649DF6384}" type="sibTrans" cxnId="{06D08C96-DAF7-4AE9-A5EC-6AF6A87B85CB}">
      <dgm:prSet/>
      <dgm:spPr/>
      <dgm:t>
        <a:bodyPr/>
        <a:lstStyle/>
        <a:p>
          <a:endParaRPr lang="en-GB"/>
        </a:p>
      </dgm:t>
    </dgm:pt>
    <dgm:pt modelId="{F601034A-0B36-4198-9D7D-807F2D2B163C}">
      <dgm:prSet custT="1"/>
      <dgm:spPr/>
      <dgm:t>
        <a:bodyPr/>
        <a:lstStyle/>
        <a:p>
          <a:r>
            <a:rPr lang="en-GB" sz="1400" b="1">
              <a:latin typeface="Arial" panose="020B0604020202020204" pitchFamily="34" charset="0"/>
              <a:ea typeface="Roboto"/>
              <a:cs typeface="Arial" panose="020B0604020202020204" pitchFamily="34" charset="0"/>
              <a:sym typeface="Roboto"/>
            </a:rPr>
            <a:t>Large-scale national requests escalated to VCSEP </a:t>
          </a:r>
          <a:r>
            <a:rPr lang="en" sz="1400" b="1">
              <a:latin typeface="Arial" panose="020B0604020202020204" pitchFamily="34" charset="0"/>
              <a:ea typeface="Roboto"/>
              <a:cs typeface="Arial" panose="020B0604020202020204" pitchFamily="34" charset="0"/>
              <a:sym typeface="Roboto"/>
            </a:rPr>
            <a:t>Strategic coordination group </a:t>
          </a:r>
          <a:endParaRPr lang="en-GB" sz="1400"/>
        </a:p>
      </dgm:t>
    </dgm:pt>
    <dgm:pt modelId="{56E72655-89DF-4325-A324-9C7BBC8D9AB5}" type="parTrans" cxnId="{C802FC38-5C51-487F-8C89-47C8A2774876}">
      <dgm:prSet/>
      <dgm:spPr/>
      <dgm:t>
        <a:bodyPr/>
        <a:lstStyle/>
        <a:p>
          <a:endParaRPr lang="en-GB"/>
        </a:p>
      </dgm:t>
    </dgm:pt>
    <dgm:pt modelId="{34199A03-B537-4C1C-9620-EBEB56CD3B84}" type="sibTrans" cxnId="{C802FC38-5C51-487F-8C89-47C8A2774876}">
      <dgm:prSet/>
      <dgm:spPr/>
      <dgm:t>
        <a:bodyPr/>
        <a:lstStyle/>
        <a:p>
          <a:endParaRPr lang="en-GB"/>
        </a:p>
      </dgm:t>
    </dgm:pt>
    <dgm:pt modelId="{21354A21-4E17-43EE-AF26-92169E0C10CE}" type="pres">
      <dgm:prSet presAssocID="{5F221FAF-F059-484A-AF3D-C4DCB10DBC3E}" presName="Name0" presStyleCnt="0">
        <dgm:presLayoutVars>
          <dgm:chMax val="11"/>
          <dgm:chPref val="11"/>
          <dgm:dir/>
          <dgm:resizeHandles/>
        </dgm:presLayoutVars>
      </dgm:prSet>
      <dgm:spPr/>
    </dgm:pt>
    <dgm:pt modelId="{36407E03-65AA-4005-8606-B5AD2CC4BF21}" type="pres">
      <dgm:prSet presAssocID="{F601034A-0B36-4198-9D7D-807F2D2B163C}" presName="Accent4" presStyleCnt="0"/>
      <dgm:spPr/>
    </dgm:pt>
    <dgm:pt modelId="{86520586-0337-44C5-BEB6-CF2D9068EF00}" type="pres">
      <dgm:prSet presAssocID="{F601034A-0B36-4198-9D7D-807F2D2B163C}" presName="Accent" presStyleLbl="node1" presStyleIdx="0" presStyleCnt="4" custLinFactNeighborX="2014" custLinFactNeighborY="-33377"/>
      <dgm:spPr/>
    </dgm:pt>
    <dgm:pt modelId="{0D2808E2-2A72-433D-B8CB-FA52E03CB7B1}" type="pres">
      <dgm:prSet presAssocID="{F601034A-0B36-4198-9D7D-807F2D2B163C}" presName="ParentBackground4" presStyleCnt="0"/>
      <dgm:spPr/>
    </dgm:pt>
    <dgm:pt modelId="{573C6853-3795-4B24-B5A8-71420BD27ED7}" type="pres">
      <dgm:prSet presAssocID="{F601034A-0B36-4198-9D7D-807F2D2B163C}" presName="ParentBackground" presStyleLbl="fgAcc1" presStyleIdx="0" presStyleCnt="4" custLinFactNeighborX="786" custLinFactNeighborY="-35055"/>
      <dgm:spPr/>
    </dgm:pt>
    <dgm:pt modelId="{01BB2958-A1EE-4CC1-A7AC-915F0B9A6A6E}" type="pres">
      <dgm:prSet presAssocID="{F601034A-0B36-4198-9D7D-807F2D2B163C}" presName="Parent4" presStyleLbl="revTx" presStyleIdx="0" presStyleCnt="0">
        <dgm:presLayoutVars>
          <dgm:chMax val="1"/>
          <dgm:chPref val="1"/>
          <dgm:bulletEnabled val="1"/>
        </dgm:presLayoutVars>
      </dgm:prSet>
      <dgm:spPr/>
    </dgm:pt>
    <dgm:pt modelId="{7698B3EC-00F4-45C9-8941-25BD15579555}" type="pres">
      <dgm:prSet presAssocID="{D14D6032-F4F6-4C4A-9FC5-99F80ADE1FE5}" presName="Accent3" presStyleCnt="0"/>
      <dgm:spPr/>
    </dgm:pt>
    <dgm:pt modelId="{F800FD00-4C92-485C-BCBB-A0112FC700A2}" type="pres">
      <dgm:prSet presAssocID="{D14D6032-F4F6-4C4A-9FC5-99F80ADE1FE5}" presName="Accent" presStyleLbl="node1" presStyleIdx="1" presStyleCnt="4" custLinFactNeighborX="-5295" custLinFactNeighborY="-51740"/>
      <dgm:spPr/>
    </dgm:pt>
    <dgm:pt modelId="{2B476A38-691D-44E5-94F1-A825136B965E}" type="pres">
      <dgm:prSet presAssocID="{D14D6032-F4F6-4C4A-9FC5-99F80ADE1FE5}" presName="ParentBackground3" presStyleCnt="0"/>
      <dgm:spPr/>
    </dgm:pt>
    <dgm:pt modelId="{10B7DE70-57D4-4093-A18E-AE0371232238}" type="pres">
      <dgm:prSet presAssocID="{D14D6032-F4F6-4C4A-9FC5-99F80ADE1FE5}" presName="ParentBackground" presStyleLbl="fgAcc1" presStyleIdx="1" presStyleCnt="4" custLinFactNeighborX="-6284" custLinFactNeighborY="-34154"/>
      <dgm:spPr/>
    </dgm:pt>
    <dgm:pt modelId="{0C281A5D-9084-48F2-8628-76578DFB1030}" type="pres">
      <dgm:prSet presAssocID="{D14D6032-F4F6-4C4A-9FC5-99F80ADE1FE5}" presName="Parent3" presStyleLbl="revTx" presStyleIdx="0" presStyleCnt="0">
        <dgm:presLayoutVars>
          <dgm:chMax val="1"/>
          <dgm:chPref val="1"/>
          <dgm:bulletEnabled val="1"/>
        </dgm:presLayoutVars>
      </dgm:prSet>
      <dgm:spPr/>
    </dgm:pt>
    <dgm:pt modelId="{A3722263-8F71-469C-9A74-963E00788BEE}" type="pres">
      <dgm:prSet presAssocID="{5EA24507-B07E-4DC6-8461-58D41549DAE1}" presName="Accent2" presStyleCnt="0"/>
      <dgm:spPr/>
    </dgm:pt>
    <dgm:pt modelId="{8B8ABAEC-E33B-436E-8F50-E4A7EC033C6B}" type="pres">
      <dgm:prSet presAssocID="{5EA24507-B07E-4DC6-8461-58D41549DAE1}" presName="Accent" presStyleLbl="node1" presStyleIdx="2" presStyleCnt="4" custLinFactNeighborX="-4919" custLinFactNeighborY="-21665"/>
      <dgm:spPr/>
    </dgm:pt>
    <dgm:pt modelId="{F7E84FCE-B5D7-4A26-AEF2-9F607353BFE3}" type="pres">
      <dgm:prSet presAssocID="{5EA24507-B07E-4DC6-8461-58D41549DAE1}" presName="ParentBackground2" presStyleCnt="0"/>
      <dgm:spPr/>
    </dgm:pt>
    <dgm:pt modelId="{9AB09A97-580E-465B-BACE-25C312AD328A}" type="pres">
      <dgm:prSet presAssocID="{5EA24507-B07E-4DC6-8461-58D41549DAE1}" presName="ParentBackground" presStyleLbl="fgAcc1" presStyleIdx="2" presStyleCnt="4" custLinFactNeighborX="-6750" custLinFactNeighborY="-32189"/>
      <dgm:spPr/>
    </dgm:pt>
    <dgm:pt modelId="{DCBAFB6F-A913-4C86-BB3F-934284EA1311}" type="pres">
      <dgm:prSet presAssocID="{5EA24507-B07E-4DC6-8461-58D41549DAE1}" presName="Parent2" presStyleLbl="revTx" presStyleIdx="0" presStyleCnt="0">
        <dgm:presLayoutVars>
          <dgm:chMax val="1"/>
          <dgm:chPref val="1"/>
          <dgm:bulletEnabled val="1"/>
        </dgm:presLayoutVars>
      </dgm:prSet>
      <dgm:spPr/>
    </dgm:pt>
    <dgm:pt modelId="{01BF003B-7C55-48BD-A5BC-845B3E534D5F}" type="pres">
      <dgm:prSet presAssocID="{ABC8B4A7-A091-47F2-A20F-AB36A738C0CB}" presName="Accent1" presStyleCnt="0"/>
      <dgm:spPr/>
    </dgm:pt>
    <dgm:pt modelId="{D7022FDF-4111-43E2-A6A7-F579451380DD}" type="pres">
      <dgm:prSet presAssocID="{ABC8B4A7-A091-47F2-A20F-AB36A738C0CB}" presName="Accent" presStyleLbl="node1" presStyleIdx="3" presStyleCnt="4" custLinFactNeighborX="-8306" custLinFactNeighborY="-21665"/>
      <dgm:spPr/>
    </dgm:pt>
    <dgm:pt modelId="{3E2889BC-0894-42F5-8F1B-D986E2159AB7}" type="pres">
      <dgm:prSet presAssocID="{ABC8B4A7-A091-47F2-A20F-AB36A738C0CB}" presName="ParentBackground1" presStyleCnt="0"/>
      <dgm:spPr/>
    </dgm:pt>
    <dgm:pt modelId="{77ACD4B2-2C98-4DD5-899C-97DAD212A29B}" type="pres">
      <dgm:prSet presAssocID="{ABC8B4A7-A091-47F2-A20F-AB36A738C0CB}" presName="ParentBackground" presStyleLbl="fgAcc1" presStyleIdx="3" presStyleCnt="4" custLinFactNeighborX="-7891" custLinFactNeighborY="-30435"/>
      <dgm:spPr/>
    </dgm:pt>
    <dgm:pt modelId="{E71498F7-3DA2-4C55-8EB4-0F74CEB9AB26}" type="pres">
      <dgm:prSet presAssocID="{ABC8B4A7-A091-47F2-A20F-AB36A738C0CB}" presName="Parent1" presStyleLbl="revTx" presStyleIdx="0" presStyleCnt="0">
        <dgm:presLayoutVars>
          <dgm:chMax val="1"/>
          <dgm:chPref val="1"/>
          <dgm:bulletEnabled val="1"/>
        </dgm:presLayoutVars>
      </dgm:prSet>
      <dgm:spPr/>
    </dgm:pt>
  </dgm:ptLst>
  <dgm:cxnLst>
    <dgm:cxn modelId="{19521911-9FAB-4374-9816-6200D317AD1E}" type="presOf" srcId="{D14D6032-F4F6-4C4A-9FC5-99F80ADE1FE5}" destId="{0C281A5D-9084-48F2-8628-76578DFB1030}" srcOrd="1" destOrd="0" presId="urn:microsoft.com/office/officeart/2011/layout/CircleProcess"/>
    <dgm:cxn modelId="{64E8C718-D7F5-465A-B97C-4E37F4B689EF}" srcId="{5F221FAF-F059-484A-AF3D-C4DCB10DBC3E}" destId="{ABC8B4A7-A091-47F2-A20F-AB36A738C0CB}" srcOrd="0" destOrd="0" parTransId="{2EB98B33-7A9D-4CFA-98C0-24999FF69855}" sibTransId="{71E41EF9-DD04-4F19-845E-D9559C5ABEB2}"/>
    <dgm:cxn modelId="{EA1A871B-7BD8-4EC4-9269-F52CB5907D9E}" type="presOf" srcId="{D14D6032-F4F6-4C4A-9FC5-99F80ADE1FE5}" destId="{10B7DE70-57D4-4093-A18E-AE0371232238}" srcOrd="0" destOrd="0" presId="urn:microsoft.com/office/officeart/2011/layout/CircleProcess"/>
    <dgm:cxn modelId="{8510E437-B50D-4904-B3E3-F7C22243723A}" type="presOf" srcId="{ABC8B4A7-A091-47F2-A20F-AB36A738C0CB}" destId="{77ACD4B2-2C98-4DD5-899C-97DAD212A29B}" srcOrd="0" destOrd="0" presId="urn:microsoft.com/office/officeart/2011/layout/CircleProcess"/>
    <dgm:cxn modelId="{C802FC38-5C51-487F-8C89-47C8A2774876}" srcId="{5F221FAF-F059-484A-AF3D-C4DCB10DBC3E}" destId="{F601034A-0B36-4198-9D7D-807F2D2B163C}" srcOrd="3" destOrd="0" parTransId="{56E72655-89DF-4325-A324-9C7BBC8D9AB5}" sibTransId="{34199A03-B537-4C1C-9620-EBEB56CD3B84}"/>
    <dgm:cxn modelId="{EFBDBE3C-34CE-40F3-9B31-5A4B00F089D5}" type="presOf" srcId="{F601034A-0B36-4198-9D7D-807F2D2B163C}" destId="{01BB2958-A1EE-4CC1-A7AC-915F0B9A6A6E}" srcOrd="1" destOrd="0" presId="urn:microsoft.com/office/officeart/2011/layout/CircleProcess"/>
    <dgm:cxn modelId="{21B31353-D926-4294-89CB-0D740ED41026}" type="presOf" srcId="{5F221FAF-F059-484A-AF3D-C4DCB10DBC3E}" destId="{21354A21-4E17-43EE-AF26-92169E0C10CE}" srcOrd="0" destOrd="0" presId="urn:microsoft.com/office/officeart/2011/layout/CircleProcess"/>
    <dgm:cxn modelId="{ED9BC574-CB95-41E8-BD7C-8E1BEC8B0CDA}" srcId="{5F221FAF-F059-484A-AF3D-C4DCB10DBC3E}" destId="{5EA24507-B07E-4DC6-8461-58D41549DAE1}" srcOrd="1" destOrd="0" parTransId="{A6535E6D-CA41-419D-82FE-54D51A75BE14}" sibTransId="{E37CEC20-311D-445D-B300-8CC36BF2309A}"/>
    <dgm:cxn modelId="{CA23E677-DF39-4CFF-B672-3DB40DB82D16}" type="presOf" srcId="{5EA24507-B07E-4DC6-8461-58D41549DAE1}" destId="{DCBAFB6F-A913-4C86-BB3F-934284EA1311}" srcOrd="1" destOrd="0" presId="urn:microsoft.com/office/officeart/2011/layout/CircleProcess"/>
    <dgm:cxn modelId="{06D08C96-DAF7-4AE9-A5EC-6AF6A87B85CB}" srcId="{5F221FAF-F059-484A-AF3D-C4DCB10DBC3E}" destId="{D14D6032-F4F6-4C4A-9FC5-99F80ADE1FE5}" srcOrd="2" destOrd="0" parTransId="{8F20E5B7-C7D9-434F-B77F-958B770304E5}" sibTransId="{01E76DDF-B16A-4278-ADDB-A33649DF6384}"/>
    <dgm:cxn modelId="{FF79F7A5-F61D-4BE8-A66C-AC02E379E950}" type="presOf" srcId="{ABC8B4A7-A091-47F2-A20F-AB36A738C0CB}" destId="{E71498F7-3DA2-4C55-8EB4-0F74CEB9AB26}" srcOrd="1" destOrd="0" presId="urn:microsoft.com/office/officeart/2011/layout/CircleProcess"/>
    <dgm:cxn modelId="{0C2CF6E7-977C-4B7E-859C-A3F5FBAA769D}" type="presOf" srcId="{F601034A-0B36-4198-9D7D-807F2D2B163C}" destId="{573C6853-3795-4B24-B5A8-71420BD27ED7}" srcOrd="0" destOrd="0" presId="urn:microsoft.com/office/officeart/2011/layout/CircleProcess"/>
    <dgm:cxn modelId="{B0A96BEA-7189-482E-B28E-4AD16718996C}" type="presOf" srcId="{5EA24507-B07E-4DC6-8461-58D41549DAE1}" destId="{9AB09A97-580E-465B-BACE-25C312AD328A}" srcOrd="0" destOrd="0" presId="urn:microsoft.com/office/officeart/2011/layout/CircleProcess"/>
    <dgm:cxn modelId="{B65CA3CB-6585-4F52-B094-CB9D6C247095}" type="presParOf" srcId="{21354A21-4E17-43EE-AF26-92169E0C10CE}" destId="{36407E03-65AA-4005-8606-B5AD2CC4BF21}" srcOrd="0" destOrd="0" presId="urn:microsoft.com/office/officeart/2011/layout/CircleProcess"/>
    <dgm:cxn modelId="{1BBEE797-BC78-4EAB-B6B5-E7DDCCED0508}" type="presParOf" srcId="{36407E03-65AA-4005-8606-B5AD2CC4BF21}" destId="{86520586-0337-44C5-BEB6-CF2D9068EF00}" srcOrd="0" destOrd="0" presId="urn:microsoft.com/office/officeart/2011/layout/CircleProcess"/>
    <dgm:cxn modelId="{AC9CAD54-0123-4BD7-ABD9-66976352A22A}" type="presParOf" srcId="{21354A21-4E17-43EE-AF26-92169E0C10CE}" destId="{0D2808E2-2A72-433D-B8CB-FA52E03CB7B1}" srcOrd="1" destOrd="0" presId="urn:microsoft.com/office/officeart/2011/layout/CircleProcess"/>
    <dgm:cxn modelId="{212757BE-CFBE-47D9-9126-96BB766C88AE}" type="presParOf" srcId="{0D2808E2-2A72-433D-B8CB-FA52E03CB7B1}" destId="{573C6853-3795-4B24-B5A8-71420BD27ED7}" srcOrd="0" destOrd="0" presId="urn:microsoft.com/office/officeart/2011/layout/CircleProcess"/>
    <dgm:cxn modelId="{535159BC-FA81-4B34-9975-177E1AB09AA5}" type="presParOf" srcId="{21354A21-4E17-43EE-AF26-92169E0C10CE}" destId="{01BB2958-A1EE-4CC1-A7AC-915F0B9A6A6E}" srcOrd="2" destOrd="0" presId="urn:microsoft.com/office/officeart/2011/layout/CircleProcess"/>
    <dgm:cxn modelId="{BF47B52D-E695-4018-8D98-CADF9A1472BF}" type="presParOf" srcId="{21354A21-4E17-43EE-AF26-92169E0C10CE}" destId="{7698B3EC-00F4-45C9-8941-25BD15579555}" srcOrd="3" destOrd="0" presId="urn:microsoft.com/office/officeart/2011/layout/CircleProcess"/>
    <dgm:cxn modelId="{ED250DCE-3FDE-47F5-A1BA-E50E60EA50D0}" type="presParOf" srcId="{7698B3EC-00F4-45C9-8941-25BD15579555}" destId="{F800FD00-4C92-485C-BCBB-A0112FC700A2}" srcOrd="0" destOrd="0" presId="urn:microsoft.com/office/officeart/2011/layout/CircleProcess"/>
    <dgm:cxn modelId="{E8E0704F-1B55-4471-B1D4-403CFB585E87}" type="presParOf" srcId="{21354A21-4E17-43EE-AF26-92169E0C10CE}" destId="{2B476A38-691D-44E5-94F1-A825136B965E}" srcOrd="4" destOrd="0" presId="urn:microsoft.com/office/officeart/2011/layout/CircleProcess"/>
    <dgm:cxn modelId="{428A315D-6413-4B42-AD93-BAC9D56C287F}" type="presParOf" srcId="{2B476A38-691D-44E5-94F1-A825136B965E}" destId="{10B7DE70-57D4-4093-A18E-AE0371232238}" srcOrd="0" destOrd="0" presId="urn:microsoft.com/office/officeart/2011/layout/CircleProcess"/>
    <dgm:cxn modelId="{B36449EA-8FDC-4DD1-A10C-CDD22C86AB97}" type="presParOf" srcId="{21354A21-4E17-43EE-AF26-92169E0C10CE}" destId="{0C281A5D-9084-48F2-8628-76578DFB1030}" srcOrd="5" destOrd="0" presId="urn:microsoft.com/office/officeart/2011/layout/CircleProcess"/>
    <dgm:cxn modelId="{60FB5D2B-38A9-498C-A1F5-8402B9576D97}" type="presParOf" srcId="{21354A21-4E17-43EE-AF26-92169E0C10CE}" destId="{A3722263-8F71-469C-9A74-963E00788BEE}" srcOrd="6" destOrd="0" presId="urn:microsoft.com/office/officeart/2011/layout/CircleProcess"/>
    <dgm:cxn modelId="{F851771F-6DC3-4F4F-9BCF-AAF7DB3FC4B4}" type="presParOf" srcId="{A3722263-8F71-469C-9A74-963E00788BEE}" destId="{8B8ABAEC-E33B-436E-8F50-E4A7EC033C6B}" srcOrd="0" destOrd="0" presId="urn:microsoft.com/office/officeart/2011/layout/CircleProcess"/>
    <dgm:cxn modelId="{622065DD-D2C5-42A1-A8E5-E5C3AD0F5D05}" type="presParOf" srcId="{21354A21-4E17-43EE-AF26-92169E0C10CE}" destId="{F7E84FCE-B5D7-4A26-AEF2-9F607353BFE3}" srcOrd="7" destOrd="0" presId="urn:microsoft.com/office/officeart/2011/layout/CircleProcess"/>
    <dgm:cxn modelId="{A8402610-0456-4E15-9363-641B13DDFE7B}" type="presParOf" srcId="{F7E84FCE-B5D7-4A26-AEF2-9F607353BFE3}" destId="{9AB09A97-580E-465B-BACE-25C312AD328A}" srcOrd="0" destOrd="0" presId="urn:microsoft.com/office/officeart/2011/layout/CircleProcess"/>
    <dgm:cxn modelId="{C0DF8A94-9B28-41CC-AAE3-F686054AC3C5}" type="presParOf" srcId="{21354A21-4E17-43EE-AF26-92169E0C10CE}" destId="{DCBAFB6F-A913-4C86-BB3F-934284EA1311}" srcOrd="8" destOrd="0" presId="urn:microsoft.com/office/officeart/2011/layout/CircleProcess"/>
    <dgm:cxn modelId="{921B82A5-05B7-4866-A333-593CAFA927CC}" type="presParOf" srcId="{21354A21-4E17-43EE-AF26-92169E0C10CE}" destId="{01BF003B-7C55-48BD-A5BC-845B3E534D5F}" srcOrd="9" destOrd="0" presId="urn:microsoft.com/office/officeart/2011/layout/CircleProcess"/>
    <dgm:cxn modelId="{DBCD93E4-BA65-4F15-9844-CBA759A479A4}" type="presParOf" srcId="{01BF003B-7C55-48BD-A5BC-845B3E534D5F}" destId="{D7022FDF-4111-43E2-A6A7-F579451380DD}" srcOrd="0" destOrd="0" presId="urn:microsoft.com/office/officeart/2011/layout/CircleProcess"/>
    <dgm:cxn modelId="{058621AE-4A1E-4F9F-99F8-29AD716B286D}" type="presParOf" srcId="{21354A21-4E17-43EE-AF26-92169E0C10CE}" destId="{3E2889BC-0894-42F5-8F1B-D986E2159AB7}" srcOrd="10" destOrd="0" presId="urn:microsoft.com/office/officeart/2011/layout/CircleProcess"/>
    <dgm:cxn modelId="{53DF6460-961E-46C0-A8F8-600209F349C5}" type="presParOf" srcId="{3E2889BC-0894-42F5-8F1B-D986E2159AB7}" destId="{77ACD4B2-2C98-4DD5-899C-97DAD212A29B}" srcOrd="0" destOrd="0" presId="urn:microsoft.com/office/officeart/2011/layout/CircleProcess"/>
    <dgm:cxn modelId="{327EF97F-3FBD-4C44-90EA-848CF7C3CC0D}" type="presParOf" srcId="{21354A21-4E17-43EE-AF26-92169E0C10CE}" destId="{E71498F7-3DA2-4C55-8EB4-0F74CEB9AB26}" srcOrd="11"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20586-0337-44C5-BEB6-CF2D9068EF00}">
      <dsp:nvSpPr>
        <dsp:cNvPr id="0" name=""/>
        <dsp:cNvSpPr/>
      </dsp:nvSpPr>
      <dsp:spPr>
        <a:xfrm>
          <a:off x="9513457" y="448271"/>
          <a:ext cx="2830109" cy="2830254"/>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3C6853-3795-4B24-B5A8-71420BD27ED7}">
      <dsp:nvSpPr>
        <dsp:cNvPr id="0" name=""/>
        <dsp:cNvSpPr/>
      </dsp:nvSpPr>
      <dsp:spPr>
        <a:xfrm>
          <a:off x="9571885" y="561293"/>
          <a:ext cx="2642001" cy="2641537"/>
        </a:xfrm>
        <a:prstGeom prst="ellipse">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a:latin typeface="Arial" panose="020B0604020202020204" pitchFamily="34" charset="0"/>
              <a:ea typeface="Roboto"/>
              <a:cs typeface="Arial" panose="020B0604020202020204" pitchFamily="34" charset="0"/>
              <a:sym typeface="Roboto"/>
            </a:rPr>
            <a:t>Large-scale national requests escalated to VCSEP </a:t>
          </a:r>
          <a:r>
            <a:rPr lang="en" sz="1400" b="1" kern="1200">
              <a:latin typeface="Arial" panose="020B0604020202020204" pitchFamily="34" charset="0"/>
              <a:ea typeface="Roboto"/>
              <a:cs typeface="Arial" panose="020B0604020202020204" pitchFamily="34" charset="0"/>
              <a:sym typeface="Roboto"/>
            </a:rPr>
            <a:t>Strategic coordination group </a:t>
          </a:r>
          <a:endParaRPr lang="en-GB" sz="1400" kern="1200"/>
        </a:p>
      </dsp:txBody>
      <dsp:txXfrm>
        <a:off x="9949314" y="938726"/>
        <a:ext cx="1887144" cy="1886670"/>
      </dsp:txXfrm>
    </dsp:sp>
    <dsp:sp modelId="{F800FD00-4C92-485C-BCBB-A0112FC700A2}">
      <dsp:nvSpPr>
        <dsp:cNvPr id="0" name=""/>
        <dsp:cNvSpPr/>
      </dsp:nvSpPr>
      <dsp:spPr>
        <a:xfrm rot="2700000">
          <a:off x="6307600" y="586312"/>
          <a:ext cx="2830155" cy="2830155"/>
        </a:xfrm>
        <a:prstGeom prst="teardrop">
          <a:avLst>
            <a:gd name="adj" fmla="val 100000"/>
          </a:avLst>
        </a:prstGeom>
        <a:solidFill>
          <a:schemeClr val="accent1">
            <a:shade val="80000"/>
            <a:hueOff val="116428"/>
            <a:satOff val="-2085"/>
            <a:lumOff val="88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B7DE70-57D4-4093-A18E-AE0371232238}">
      <dsp:nvSpPr>
        <dsp:cNvPr id="0" name=""/>
        <dsp:cNvSpPr/>
      </dsp:nvSpPr>
      <dsp:spPr>
        <a:xfrm>
          <a:off x="6460326" y="585093"/>
          <a:ext cx="2642001" cy="2641537"/>
        </a:xfrm>
        <a:prstGeom prst="ellipse">
          <a:avLst/>
        </a:prstGeom>
        <a:solidFill>
          <a:schemeClr val="lt1">
            <a:alpha val="90000"/>
            <a:hueOff val="0"/>
            <a:satOff val="0"/>
            <a:lumOff val="0"/>
            <a:alphaOff val="0"/>
          </a:schemeClr>
        </a:solidFill>
        <a:ln w="12700" cap="flat" cmpd="sng" algn="ctr">
          <a:solidFill>
            <a:schemeClr val="accent1">
              <a:shade val="80000"/>
              <a:hueOff val="116428"/>
              <a:satOff val="-2085"/>
              <a:lumOff val="886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latin typeface="Arial" panose="020B0604020202020204" pitchFamily="34" charset="0"/>
              <a:ea typeface="Roboto"/>
              <a:cs typeface="Arial" panose="020B0604020202020204" pitchFamily="34" charset="0"/>
              <a:sym typeface="Roboto"/>
            </a:rPr>
            <a:t>Request is escalated to VCSEP multi-agency cell if it can’t be met locally</a:t>
          </a:r>
          <a:endParaRPr lang="en-GB" sz="1400" kern="1200" dirty="0"/>
        </a:p>
      </dsp:txBody>
      <dsp:txXfrm>
        <a:off x="6837755" y="962526"/>
        <a:ext cx="1887144" cy="1886670"/>
      </dsp:txXfrm>
    </dsp:sp>
    <dsp:sp modelId="{8B8ABAEC-E33B-436E-8F50-E4A7EC033C6B}">
      <dsp:nvSpPr>
        <dsp:cNvPr id="0" name=""/>
        <dsp:cNvSpPr/>
      </dsp:nvSpPr>
      <dsp:spPr>
        <a:xfrm rot="2700000">
          <a:off x="3410015" y="586312"/>
          <a:ext cx="2830155" cy="2830155"/>
        </a:xfrm>
        <a:prstGeom prst="teardrop">
          <a:avLst>
            <a:gd name="adj" fmla="val 100000"/>
          </a:avLst>
        </a:prstGeom>
        <a:solidFill>
          <a:schemeClr val="accent1">
            <a:shade val="80000"/>
            <a:hueOff val="232855"/>
            <a:satOff val="-4171"/>
            <a:lumOff val="17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09A97-580E-465B-BACE-25C312AD328A}">
      <dsp:nvSpPr>
        <dsp:cNvPr id="0" name=""/>
        <dsp:cNvSpPr/>
      </dsp:nvSpPr>
      <dsp:spPr>
        <a:xfrm>
          <a:off x="3523244" y="636999"/>
          <a:ext cx="2642001" cy="2641537"/>
        </a:xfrm>
        <a:prstGeom prst="ellipse">
          <a:avLst/>
        </a:prstGeom>
        <a:solidFill>
          <a:schemeClr val="lt1">
            <a:alpha val="90000"/>
            <a:hueOff val="0"/>
            <a:satOff val="0"/>
            <a:lumOff val="0"/>
            <a:alphaOff val="0"/>
          </a:schemeClr>
        </a:solidFill>
        <a:ln w="12700" cap="flat" cmpd="sng" algn="ctr">
          <a:solidFill>
            <a:schemeClr val="accent1">
              <a:shade val="80000"/>
              <a:hueOff val="232855"/>
              <a:satOff val="-4171"/>
              <a:lumOff val="1772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a:latin typeface="Arial" panose="020B0604020202020204" pitchFamily="34" charset="0"/>
              <a:ea typeface="Roboto"/>
              <a:cs typeface="Arial" panose="020B0604020202020204" pitchFamily="34" charset="0"/>
              <a:sym typeface="Roboto"/>
            </a:rPr>
            <a:t>Local Liaison lead reviews request and checks it can’t be fulfilled locally</a:t>
          </a:r>
          <a:endParaRPr lang="en-GB" sz="1400" kern="1200" dirty="0"/>
        </a:p>
      </dsp:txBody>
      <dsp:txXfrm>
        <a:off x="3900673" y="1014432"/>
        <a:ext cx="1887144" cy="1886670"/>
      </dsp:txXfrm>
    </dsp:sp>
    <dsp:sp modelId="{D7022FDF-4111-43E2-A6A7-F579451380DD}">
      <dsp:nvSpPr>
        <dsp:cNvPr id="0" name=""/>
        <dsp:cNvSpPr/>
      </dsp:nvSpPr>
      <dsp:spPr>
        <a:xfrm rot="2700000">
          <a:off x="586144" y="586312"/>
          <a:ext cx="2830155" cy="2830155"/>
        </a:xfrm>
        <a:prstGeom prst="teardrop">
          <a:avLst>
            <a:gd name="adj" fmla="val 100000"/>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ACD4B2-2C98-4DD5-899C-97DAD212A29B}">
      <dsp:nvSpPr>
        <dsp:cNvPr id="0" name=""/>
        <dsp:cNvSpPr/>
      </dsp:nvSpPr>
      <dsp:spPr>
        <a:xfrm>
          <a:off x="568329" y="683332"/>
          <a:ext cx="2642001" cy="2641537"/>
        </a:xfrm>
        <a:prstGeom prst="ellipse">
          <a:avLst/>
        </a:prstGeom>
        <a:solidFill>
          <a:schemeClr val="lt1">
            <a:alpha val="90000"/>
            <a:hueOff val="0"/>
            <a:satOff val="0"/>
            <a:lumOff val="0"/>
            <a:alphaOff val="0"/>
          </a:schemeClr>
        </a:solidFill>
        <a:ln w="12700" cap="flat" cmpd="sng" algn="ctr">
          <a:solidFill>
            <a:schemeClr val="accent1">
              <a:shade val="80000"/>
              <a:hueOff val="349283"/>
              <a:satOff val="-6256"/>
              <a:lumOff val="265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a:latin typeface="Arial" panose="020B0604020202020204" pitchFamily="34" charset="0"/>
              <a:ea typeface="Roboto"/>
              <a:cs typeface="Arial" panose="020B0604020202020204" pitchFamily="34" charset="0"/>
              <a:sym typeface="Roboto"/>
            </a:rPr>
            <a:t>Request for support made</a:t>
          </a:r>
          <a:endParaRPr lang="en-GB" sz="1400" kern="1200" dirty="0"/>
        </a:p>
      </dsp:txBody>
      <dsp:txXfrm>
        <a:off x="945758" y="1060765"/>
        <a:ext cx="1887144" cy="1886670"/>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F6314-7C2E-45F6-A5C1-9AA5F27A8140}" type="datetimeFigureOut">
              <a:rPr lang="en-GB" smtClean="0"/>
              <a:t>14/10/2020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3E307-0CF9-4EA0-BB16-AA26EE6C534A}" type="slidenum">
              <a:rPr lang="en-GB" smtClean="0"/>
              <a:t>‹#›</a:t>
            </a:fld>
            <a:endParaRPr lang="en-GB"/>
          </a:p>
        </p:txBody>
      </p:sp>
    </p:spTree>
    <p:extLst>
      <p:ext uri="{BB962C8B-B14F-4D97-AF65-F5344CB8AC3E}">
        <p14:creationId xmlns:p14="http://schemas.microsoft.com/office/powerpoint/2010/main" val="2195817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B9D70D22-A252-4CC3-B14F-AE87BA2E93CB}" type="slidenum">
              <a:rPr lang="en-GB" smtClean="0"/>
              <a:t>2</a:t>
            </a:fld>
            <a:endParaRPr lang="en-GB"/>
          </a:p>
        </p:txBody>
      </p:sp>
    </p:spTree>
    <p:extLst>
      <p:ext uri="{BB962C8B-B14F-4D97-AF65-F5344CB8AC3E}">
        <p14:creationId xmlns:p14="http://schemas.microsoft.com/office/powerpoint/2010/main" val="842338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B9D70D22-A252-4CC3-B14F-AE87BA2E93CB}" type="slidenum">
              <a:rPr lang="en-GB" smtClean="0"/>
              <a:t>3</a:t>
            </a:fld>
            <a:endParaRPr lang="en-GB"/>
          </a:p>
        </p:txBody>
      </p:sp>
    </p:spTree>
    <p:extLst>
      <p:ext uri="{BB962C8B-B14F-4D97-AF65-F5344CB8AC3E}">
        <p14:creationId xmlns:p14="http://schemas.microsoft.com/office/powerpoint/2010/main" val="1452852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GB" dirty="0"/>
              <a:t>The VCSEP designed a model with the intent of</a:t>
            </a:r>
          </a:p>
          <a:p>
            <a:pPr marL="628650" lvl="1" indent="-171450">
              <a:buFontTx/>
              <a:buChar char="-"/>
            </a:pPr>
            <a:r>
              <a:rPr lang="en-GB" dirty="0"/>
              <a:t>Improving ongoing understanding of unmet need</a:t>
            </a:r>
          </a:p>
          <a:p>
            <a:pPr marL="628650" lvl="1" indent="-171450">
              <a:buFontTx/>
              <a:buChar char="-"/>
            </a:pPr>
            <a:r>
              <a:rPr lang="en-GB" dirty="0"/>
              <a:t>Improving coordination of the sector’s intelligence and resources to take action to meet that need</a:t>
            </a:r>
          </a:p>
          <a:p>
            <a:pPr marL="628650" lvl="1" indent="-171450">
              <a:buFontTx/>
              <a:buChar char="-"/>
            </a:pPr>
            <a:r>
              <a:rPr lang="en-GB" dirty="0"/>
              <a:t>Improving sector support for local grassroots level activity from regional and national organisations  </a:t>
            </a:r>
          </a:p>
          <a:p>
            <a:endParaRPr lang="en-GB" dirty="0"/>
          </a:p>
          <a:p>
            <a:pPr marL="171450" indent="-171450">
              <a:buFontTx/>
              <a:buChar char="-"/>
            </a:pPr>
            <a:r>
              <a:rPr lang="en-GB" dirty="0"/>
              <a:t>The VCSEP is designed around four key areas:</a:t>
            </a:r>
          </a:p>
          <a:p>
            <a:pPr marL="628650" lvl="1" indent="-171450">
              <a:buFontTx/>
              <a:buChar char="-"/>
            </a:pPr>
            <a:r>
              <a:rPr lang="en-GB" b="1" dirty="0"/>
              <a:t>Gather</a:t>
            </a:r>
            <a:r>
              <a:rPr lang="en-GB" dirty="0"/>
              <a:t> and build understanding through convening and bringing together intelligence and experience from a range of sources – crucially, from grass roots teams, gathering local insight and requests for needs/support</a:t>
            </a:r>
          </a:p>
          <a:p>
            <a:pPr marL="628650" lvl="1" indent="-171450">
              <a:buFontTx/>
              <a:buChar char="-"/>
            </a:pPr>
            <a:r>
              <a:rPr lang="en-GB" b="1" dirty="0"/>
              <a:t>Inform, </a:t>
            </a:r>
            <a:r>
              <a:rPr lang="en-GB" b="0" dirty="0"/>
              <a:t>using data analysis of that local insight combined with monitoring the national picture to report on what that tells us</a:t>
            </a:r>
            <a:endParaRPr lang="en-GB" b="1" dirty="0"/>
          </a:p>
          <a:p>
            <a:pPr marL="628650" lvl="1" indent="-171450">
              <a:buFontTx/>
              <a:buChar char="-"/>
            </a:pPr>
            <a:r>
              <a:rPr lang="en-GB" b="1" dirty="0"/>
              <a:t>Respond </a:t>
            </a:r>
            <a:r>
              <a:rPr lang="en-GB" b="0" dirty="0"/>
              <a:t>and coordinate our activity as a sector, routing unmet need requests to where there is sector resource to help</a:t>
            </a:r>
            <a:endParaRPr lang="en-GB" b="1" dirty="0"/>
          </a:p>
          <a:p>
            <a:pPr marL="628650" lvl="1" indent="-171450">
              <a:buFontTx/>
              <a:buChar char="-"/>
            </a:pPr>
            <a:r>
              <a:rPr lang="en-GB" b="1" dirty="0"/>
              <a:t>Influence </a:t>
            </a:r>
            <a:r>
              <a:rPr lang="en-GB" b="0" dirty="0"/>
              <a:t>by building a heightened level of awareness and understanding of what the needs are and where across the sector, and crucially at government level</a:t>
            </a:r>
            <a:endParaRPr lang="en-GB" b="1" dirty="0"/>
          </a:p>
          <a:p>
            <a:endParaRPr lang="en-GB" dirty="0"/>
          </a:p>
          <a:p>
            <a:r>
              <a:rPr lang="en-GB" dirty="0"/>
              <a:t>Our main products are: </a:t>
            </a:r>
          </a:p>
          <a:p>
            <a:pPr marL="171450" indent="-171450">
              <a:buFontTx/>
              <a:buChar char="-"/>
            </a:pPr>
            <a:r>
              <a:rPr lang="en-GB" dirty="0"/>
              <a:t>Unmet need platform</a:t>
            </a:r>
          </a:p>
          <a:p>
            <a:pPr marL="171450" indent="-171450">
              <a:buFontTx/>
              <a:buChar char="-"/>
            </a:pPr>
            <a:r>
              <a:rPr lang="en-GB" dirty="0"/>
              <a:t>Request for support service and multi-agency cells</a:t>
            </a:r>
          </a:p>
          <a:p>
            <a:pPr marL="171450" indent="-171450">
              <a:buFontTx/>
              <a:buChar char="-"/>
            </a:pPr>
            <a:r>
              <a:rPr lang="en-GB" dirty="0"/>
              <a:t>NCC </a:t>
            </a:r>
          </a:p>
        </p:txBody>
      </p:sp>
      <p:sp>
        <p:nvSpPr>
          <p:cNvPr id="4" name="Slide Number Placeholder 3"/>
          <p:cNvSpPr>
            <a:spLocks noGrp="1"/>
          </p:cNvSpPr>
          <p:nvPr>
            <p:ph type="sldNum" sz="quarter" idx="5"/>
          </p:nvPr>
        </p:nvSpPr>
        <p:spPr/>
        <p:txBody>
          <a:bodyPr/>
          <a:lstStyle/>
          <a:p>
            <a:fld id="{B9D70D22-A252-4CC3-B14F-AE87BA2E93CB}" type="slidenum">
              <a:rPr lang="en-GB" smtClean="0"/>
              <a:t>4</a:t>
            </a:fld>
            <a:endParaRPr lang="en-GB"/>
          </a:p>
        </p:txBody>
      </p:sp>
    </p:spTree>
    <p:extLst>
      <p:ext uri="{BB962C8B-B14F-4D97-AF65-F5344CB8AC3E}">
        <p14:creationId xmlns:p14="http://schemas.microsoft.com/office/powerpoint/2010/main" val="3055785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5C3E307-0CF9-4EA0-BB16-AA26EE6C534A}" type="slidenum">
              <a:rPr lang="en-GB" smtClean="0"/>
              <a:t>6</a:t>
            </a:fld>
            <a:endParaRPr lang="en-GB"/>
          </a:p>
        </p:txBody>
      </p:sp>
    </p:spTree>
    <p:extLst>
      <p:ext uri="{BB962C8B-B14F-4D97-AF65-F5344CB8AC3E}">
        <p14:creationId xmlns:p14="http://schemas.microsoft.com/office/powerpoint/2010/main" val="1603597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5C3E307-0CF9-4EA0-BB16-AA26EE6C534A}" type="slidenum">
              <a:rPr lang="en-GB" smtClean="0"/>
              <a:t>7</a:t>
            </a:fld>
            <a:endParaRPr lang="en-GB"/>
          </a:p>
        </p:txBody>
      </p:sp>
    </p:spTree>
    <p:extLst>
      <p:ext uri="{BB962C8B-B14F-4D97-AF65-F5344CB8AC3E}">
        <p14:creationId xmlns:p14="http://schemas.microsoft.com/office/powerpoint/2010/main" val="4044949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5C3E307-0CF9-4EA0-BB16-AA26EE6C534A}" type="slidenum">
              <a:rPr lang="en-GB" smtClean="0"/>
              <a:t>8</a:t>
            </a:fld>
            <a:endParaRPr lang="en-GB"/>
          </a:p>
        </p:txBody>
      </p:sp>
    </p:spTree>
    <p:extLst>
      <p:ext uri="{BB962C8B-B14F-4D97-AF65-F5344CB8AC3E}">
        <p14:creationId xmlns:p14="http://schemas.microsoft.com/office/powerpoint/2010/main" val="387145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1400A-071A-4167-BA50-2CEF990DF1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1044F20-FBD8-4A21-AC8D-6A6E0D104D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19A0877-9952-4FF2-B580-3FFEAA549CD7}"/>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5" name="Footer Placeholder 4">
            <a:extLst>
              <a:ext uri="{FF2B5EF4-FFF2-40B4-BE49-F238E27FC236}">
                <a16:creationId xmlns:a16="http://schemas.microsoft.com/office/drawing/2014/main" id="{444AE7B8-D2DB-436F-A67D-DF3AB0FB11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FC3EB1-A9C7-487B-9266-7349CB5D9D83}"/>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4261957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40993-24B4-4DA6-AC53-16AEBA906A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A77EC5-F7BC-41A5-BEA0-B52BF9C9E9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CD08AA-FEEC-4538-8507-568E9909147A}"/>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5" name="Footer Placeholder 4">
            <a:extLst>
              <a:ext uri="{FF2B5EF4-FFF2-40B4-BE49-F238E27FC236}">
                <a16:creationId xmlns:a16="http://schemas.microsoft.com/office/drawing/2014/main" id="{20C3B78F-BA30-43CE-A464-A1B8316ED4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193E0A-445A-46B6-BFDA-883830F855DE}"/>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362537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94D778-D110-4374-B2C2-D5670D9DE2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6D7CD5-35D2-403D-8BBB-F637E652C9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B5A59C-3CD9-46D1-A901-1A5A8F3B6BBA}"/>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5" name="Footer Placeholder 4">
            <a:extLst>
              <a:ext uri="{FF2B5EF4-FFF2-40B4-BE49-F238E27FC236}">
                <a16:creationId xmlns:a16="http://schemas.microsoft.com/office/drawing/2014/main" id="{F201C163-5785-4AA2-8843-4B6E1514CB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3A80A2-D66F-4AE7-BD21-61AACDE25DB7}"/>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55245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F8513-02E6-4F6A-951D-8134784A4C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063C85-6D93-4066-AF77-F9E387325D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81B35C-5B4E-4C24-A124-8AF963ACCD32}"/>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5" name="Footer Placeholder 4">
            <a:extLst>
              <a:ext uri="{FF2B5EF4-FFF2-40B4-BE49-F238E27FC236}">
                <a16:creationId xmlns:a16="http://schemas.microsoft.com/office/drawing/2014/main" id="{01AC171A-C365-4D0C-8BBD-FB72C9DF08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C5DFB9-289E-48D5-ABE5-05BF21C0C6AB}"/>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663394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8B32-F4F9-41F7-AD02-9A54E1EAEF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32E959-8D76-4AB6-BAC3-830EC47879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E50697-5E57-419C-95FF-69434E5091E5}"/>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5" name="Footer Placeholder 4">
            <a:extLst>
              <a:ext uri="{FF2B5EF4-FFF2-40B4-BE49-F238E27FC236}">
                <a16:creationId xmlns:a16="http://schemas.microsoft.com/office/drawing/2014/main" id="{1BCB1381-87D8-408D-8134-F6EF31650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5F9A62-1B21-468E-B8C6-86FF2065BFC3}"/>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217827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EEA9E-4EC3-4F1C-9846-873D68715D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A30508-D314-4365-B8F3-18932249A9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3594E50-D5EA-49BC-A274-91FC88A8D3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8DF913F-5877-4D17-AC55-F9B81B571EDF}"/>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6" name="Footer Placeholder 5">
            <a:extLst>
              <a:ext uri="{FF2B5EF4-FFF2-40B4-BE49-F238E27FC236}">
                <a16:creationId xmlns:a16="http://schemas.microsoft.com/office/drawing/2014/main" id="{DC78FA4C-FCC3-4B97-914E-459EA774D9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2D8A11-CAD8-40A5-9210-5BA1CC78FDA7}"/>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44373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88BF-74C5-4A98-89CD-493147AB91F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F6D690-94AC-4460-B015-53E21618FB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D5502B-1BF0-4602-ADEA-03E89C00A5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77D10A4-0742-4CD3-B3AE-D2F77C21F0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8944DD-A82C-4658-9A02-58C901411C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8C2F09-3387-4BF0-BD41-FEC13F782565}"/>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8" name="Footer Placeholder 7">
            <a:extLst>
              <a:ext uri="{FF2B5EF4-FFF2-40B4-BE49-F238E27FC236}">
                <a16:creationId xmlns:a16="http://schemas.microsoft.com/office/drawing/2014/main" id="{B69F150C-EB5A-4244-952C-8B68D36D160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1C3EAE-5103-46F6-9EBB-1DAA4BD64068}"/>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3156685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237B8-7C20-44C8-ABAE-FE1BB6AAC0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8F0FE54-C87B-4FB2-95A5-20408E63FDF1}"/>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4" name="Footer Placeholder 3">
            <a:extLst>
              <a:ext uri="{FF2B5EF4-FFF2-40B4-BE49-F238E27FC236}">
                <a16:creationId xmlns:a16="http://schemas.microsoft.com/office/drawing/2014/main" id="{FF127146-246C-4DB9-AE79-C9D30371C7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1526CB-5F25-4BCD-A5CE-42968CE8D2F0}"/>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370441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C37C41-E90C-4BDE-941C-5B3ED47A7277}"/>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3" name="Footer Placeholder 2">
            <a:extLst>
              <a:ext uri="{FF2B5EF4-FFF2-40B4-BE49-F238E27FC236}">
                <a16:creationId xmlns:a16="http://schemas.microsoft.com/office/drawing/2014/main" id="{BBDBCBB0-69DC-4E89-968B-0F86852978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C39DBCA-456D-454D-B073-CE80D7951E74}"/>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379134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69CF5-B3C4-42A4-99BB-366B17EEE5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78B210-ED24-4C30-8F1C-8FB70129FE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18CC1B0-35D0-4CA3-AE2F-49CDC51C15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138864-6D23-4F3A-A954-FDDAA8D4D24F}"/>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6" name="Footer Placeholder 5">
            <a:extLst>
              <a:ext uri="{FF2B5EF4-FFF2-40B4-BE49-F238E27FC236}">
                <a16:creationId xmlns:a16="http://schemas.microsoft.com/office/drawing/2014/main" id="{74281D69-D269-45AC-814B-BE12A1BC7E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CBCCD0-AFF2-40CF-9ED7-436DB3D8ACED}"/>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657003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CCA73-5FDC-40F3-A81E-D1FBC404A9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CBF80A0-9465-43C5-BAF1-6CDF29F23F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362C54-3511-4900-803B-DE9790AF2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747940-EC7D-47BA-9B7C-3AE402A27FCD}"/>
              </a:ext>
            </a:extLst>
          </p:cNvPr>
          <p:cNvSpPr>
            <a:spLocks noGrp="1"/>
          </p:cNvSpPr>
          <p:nvPr>
            <p:ph type="dt" sz="half" idx="10"/>
          </p:nvPr>
        </p:nvSpPr>
        <p:spPr/>
        <p:txBody>
          <a:bodyPr/>
          <a:lstStyle/>
          <a:p>
            <a:fld id="{798329FD-452C-43C1-9B50-381325E3A694}" type="datetimeFigureOut">
              <a:rPr lang="en-GB" smtClean="0"/>
              <a:t>14/10/2020</a:t>
            </a:fld>
            <a:endParaRPr lang="en-GB"/>
          </a:p>
        </p:txBody>
      </p:sp>
      <p:sp>
        <p:nvSpPr>
          <p:cNvPr id="6" name="Footer Placeholder 5">
            <a:extLst>
              <a:ext uri="{FF2B5EF4-FFF2-40B4-BE49-F238E27FC236}">
                <a16:creationId xmlns:a16="http://schemas.microsoft.com/office/drawing/2014/main" id="{64C91028-49BE-420B-8078-71DBD56F2C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DCA5D8-9B37-4D25-BE1F-8B2DA8904817}"/>
              </a:ext>
            </a:extLst>
          </p:cNvPr>
          <p:cNvSpPr>
            <a:spLocks noGrp="1"/>
          </p:cNvSpPr>
          <p:nvPr>
            <p:ph type="sldNum" sz="quarter" idx="12"/>
          </p:nvPr>
        </p:nvSpPr>
        <p:spPr/>
        <p:txBody>
          <a:bodyPr/>
          <a:lstStyle/>
          <a:p>
            <a:fld id="{152E8E27-D522-4058-9164-13466B21B84B}" type="slidenum">
              <a:rPr lang="en-GB" smtClean="0"/>
              <a:t>‹#›</a:t>
            </a:fld>
            <a:endParaRPr lang="en-GB"/>
          </a:p>
        </p:txBody>
      </p:sp>
    </p:spTree>
    <p:extLst>
      <p:ext uri="{BB962C8B-B14F-4D97-AF65-F5344CB8AC3E}">
        <p14:creationId xmlns:p14="http://schemas.microsoft.com/office/powerpoint/2010/main" val="2405467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5A26F3-A10E-4AFC-A586-2E4D67BFB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C86059-F657-47D3-9D13-A87B7E3EA1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003B93-D215-4DB3-B080-CD4ADED39B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329FD-452C-43C1-9B50-381325E3A694}" type="datetimeFigureOut">
              <a:rPr lang="en-GB" smtClean="0"/>
              <a:t>14/10/2020</a:t>
            </a:fld>
            <a:endParaRPr lang="en-GB"/>
          </a:p>
        </p:txBody>
      </p:sp>
      <p:sp>
        <p:nvSpPr>
          <p:cNvPr id="5" name="Footer Placeholder 4">
            <a:extLst>
              <a:ext uri="{FF2B5EF4-FFF2-40B4-BE49-F238E27FC236}">
                <a16:creationId xmlns:a16="http://schemas.microsoft.com/office/drawing/2014/main" id="{A61D0824-DFED-43D1-9457-7893208FE1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02C6A3-DEC4-4BD1-B19E-ED881C182C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2E8E27-D522-4058-9164-13466B21B84B}" type="slidenum">
              <a:rPr lang="en-GB" smtClean="0"/>
              <a:t>‹#›</a:t>
            </a:fld>
            <a:endParaRPr lang="en-GB"/>
          </a:p>
        </p:txBody>
      </p:sp>
    </p:spTree>
    <p:extLst>
      <p:ext uri="{BB962C8B-B14F-4D97-AF65-F5344CB8AC3E}">
        <p14:creationId xmlns:p14="http://schemas.microsoft.com/office/powerpoint/2010/main" val="292345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redcross.org.uk/about-us/what-we-do/uk-emergency-response/voluntary-and-community-sector-emergencies-partnership" TargetMode="External"/></Relationships>
</file>

<file path=ppt/slides/_rels/slide3.xml.rels><?xml version="1.0" encoding="UTF-8" standalone="yes" ?><Relationships xmlns="http://schemas.openxmlformats.org/package/2006/relationships"><Relationship Id="rId8" Target="../media/image7.jpeg" Type="http://schemas.openxmlformats.org/officeDocument/2006/relationships/image"/><Relationship Id="rId13" Target="../media/image12.png" Type="http://schemas.openxmlformats.org/officeDocument/2006/relationships/image"/><Relationship Id="rId3" Target="../media/image2.jpeg" Type="http://schemas.openxmlformats.org/officeDocument/2006/relationships/image"/><Relationship Id="rId7" Target="../media/image6.jpeg" Type="http://schemas.openxmlformats.org/officeDocument/2006/relationships/image"/><Relationship Id="rId12" Target="../media/image11.png" Type="http://schemas.openxmlformats.org/officeDocument/2006/relationships/image"/><Relationship Id="rId2" Target="../notesSlides/notesSlide2.xml" Type="http://schemas.openxmlformats.org/officeDocument/2006/relationships/notesSlide"/><Relationship Id="rId16" Target="../media/image15.png" Type="http://schemas.openxmlformats.org/officeDocument/2006/relationships/image"/><Relationship Id="rId1" Target="../slideLayouts/slideLayout1.xml" Type="http://schemas.openxmlformats.org/officeDocument/2006/relationships/slideLayout"/><Relationship Id="rId6" Target="../media/image5.png" Type="http://schemas.openxmlformats.org/officeDocument/2006/relationships/image"/><Relationship Id="rId11" Target="../media/image10.jpeg" Type="http://schemas.openxmlformats.org/officeDocument/2006/relationships/image"/><Relationship Id="rId5" Target="../media/image4.jpeg" Type="http://schemas.openxmlformats.org/officeDocument/2006/relationships/image"/><Relationship Id="rId15" Target="../media/image14.jpg" Type="http://schemas.openxmlformats.org/officeDocument/2006/relationships/image"/><Relationship Id="rId10" Target="../media/image9.jpeg" Type="http://schemas.openxmlformats.org/officeDocument/2006/relationships/image"/><Relationship Id="rId4" Target="../media/image3.jpeg" Type="http://schemas.openxmlformats.org/officeDocument/2006/relationships/image"/><Relationship Id="rId9" Target="../media/image8.jpeg" Type="http://schemas.openxmlformats.org/officeDocument/2006/relationships/image"/><Relationship Id="rId14" Target="../media/image13.png" Type="http://schemas.openxmlformats.org/officeDocument/2006/relationships/image"/></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www.vcsep.org.uk/" TargetMode="External"/><Relationship Id="rId4" Type="http://schemas.openxmlformats.org/officeDocument/2006/relationships/diagramLayout" Target="../diagrams/layout1.xml"/><Relationship Id="rId9"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DTaylor@redcross.org.uk" TargetMode="External"/><Relationship Id="rId13" Type="http://schemas.openxmlformats.org/officeDocument/2006/relationships/hyperlink" Target="mailto:steve.findlay@re-act.org.uk" TargetMode="External"/><Relationship Id="rId3" Type="http://schemas.openxmlformats.org/officeDocument/2006/relationships/image" Target="../media/image1.jpeg"/><Relationship Id="rId7" Type="http://schemas.openxmlformats.org/officeDocument/2006/relationships/hyperlink" Target="mailto:JMorris@redcross.org.uk" TargetMode="External"/><Relationship Id="rId12" Type="http://schemas.openxmlformats.org/officeDocument/2006/relationships/hyperlink" Target="mailto:mark.bellamy@re-act.org.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SHolmes@redcross.org.uk" TargetMode="External"/><Relationship Id="rId11" Type="http://schemas.openxmlformats.org/officeDocument/2006/relationships/hyperlink" Target="mailto:jon.everett@re-act.org.uk" TargetMode="External"/><Relationship Id="rId5" Type="http://schemas.openxmlformats.org/officeDocument/2006/relationships/hyperlink" Target="mailto:JVangorph@redcross.org.uk" TargetMode="External"/><Relationship Id="rId10" Type="http://schemas.openxmlformats.org/officeDocument/2006/relationships/hyperlink" Target="mailto:ali.malvern@re-act.org.uk" TargetMode="External"/><Relationship Id="rId4" Type="http://schemas.openxmlformats.org/officeDocument/2006/relationships/hyperlink" Target="mailto:VCSEP@redcross.org.uk" TargetMode="External"/><Relationship Id="rId9" Type="http://schemas.openxmlformats.org/officeDocument/2006/relationships/hyperlink" Target="mailto:HSipthorp@redcross.org.uk" TargetMode="External"/><Relationship Id="rId14" Type="http://schemas.openxmlformats.org/officeDocument/2006/relationships/hyperlink" Target="mailto:becky.maynard@re-act.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8159846-EE55-4F29-8FDE-13E2EFE305A1}"/>
              </a:ext>
            </a:extLst>
          </p:cNvPr>
          <p:cNvSpPr txBox="1"/>
          <p:nvPr/>
        </p:nvSpPr>
        <p:spPr>
          <a:xfrm>
            <a:off x="190005" y="2568746"/>
            <a:ext cx="11762509" cy="2431435"/>
          </a:xfrm>
          <a:prstGeom prst="rect">
            <a:avLst/>
          </a:prstGeom>
          <a:noFill/>
        </p:spPr>
        <p:txBody>
          <a:bodyPr wrap="square" rtlCol="0">
            <a:spAutoFit/>
          </a:bodyPr>
          <a:lstStyle/>
          <a:p>
            <a:pPr algn="ctr">
              <a:defRPr/>
            </a:pPr>
            <a:r>
              <a:rPr lang="en-GB" sz="4000" b="1" dirty="0">
                <a:latin typeface="Arial" panose="020B0604020202020204" pitchFamily="34" charset="0"/>
                <a:cs typeface="Arial" panose="020B0604020202020204" pitchFamily="34" charset="0"/>
              </a:rPr>
              <a:t>Emergencies Partnership: </a:t>
            </a:r>
          </a:p>
          <a:p>
            <a:pPr lvl="0" algn="ctr">
              <a:defRPr/>
            </a:pPr>
            <a:r>
              <a:rPr lang="en-GB" sz="4000" b="1" dirty="0">
                <a:solidFill>
                  <a:prstClr val="black"/>
                </a:solidFill>
                <a:latin typeface="Arial" panose="020B0604020202020204" pitchFamily="34" charset="0"/>
                <a:cs typeface="Arial" panose="020B0604020202020204" pitchFamily="34" charset="0"/>
              </a:rPr>
              <a:t>An introduction</a:t>
            </a:r>
          </a:p>
          <a:p>
            <a:pPr lvl="0" algn="ctr">
              <a:defRPr/>
            </a:pPr>
            <a:endParaRPr lang="en-GB" sz="3600" b="1" i="1" dirty="0">
              <a:solidFill>
                <a:prstClr val="black"/>
              </a:solidFill>
              <a:latin typeface="Arial" panose="020B0604020202020204" pitchFamily="34" charset="0"/>
              <a:cs typeface="Arial" panose="020B0604020202020204" pitchFamily="34" charset="0"/>
            </a:endParaRPr>
          </a:p>
          <a:p>
            <a:pPr lvl="0" algn="ctr">
              <a:defRPr/>
            </a:pPr>
            <a:r>
              <a:rPr lang="en-GB" sz="3600" b="1" i="1" dirty="0">
                <a:solidFill>
                  <a:prstClr val="black"/>
                </a:solidFill>
                <a:latin typeface="Arial" panose="020B0604020202020204" pitchFamily="34" charset="0"/>
                <a:cs typeface="Arial" panose="020B0604020202020204" pitchFamily="34" charset="0"/>
              </a:rPr>
              <a:t>Stronger Together </a:t>
            </a:r>
            <a:endParaRPr lang="en-GB" sz="3600" i="1" dirty="0">
              <a:latin typeface="Arial" panose="020B0604020202020204" pitchFamily="34" charset="0"/>
              <a:cs typeface="Arial" panose="020B0604020202020204" pitchFamily="34" charset="0"/>
            </a:endParaRPr>
          </a:p>
        </p:txBody>
      </p:sp>
      <p:pic>
        <p:nvPicPr>
          <p:cNvPr id="4" name="Picture 3" descr="A picture containing drawing&#10;&#10;Description automatically generated">
            <a:extLst>
              <a:ext uri="{FF2B5EF4-FFF2-40B4-BE49-F238E27FC236}">
                <a16:creationId xmlns:a16="http://schemas.microsoft.com/office/drawing/2014/main" id="{B3F50754-C8CD-4670-BC80-6E0539CF30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867150" cy="1827042"/>
          </a:xfrm>
          <a:prstGeom prst="rect">
            <a:avLst/>
          </a:prstGeom>
        </p:spPr>
      </p:pic>
      <p:sp>
        <p:nvSpPr>
          <p:cNvPr id="5" name="Rectangle 4">
            <a:extLst>
              <a:ext uri="{FF2B5EF4-FFF2-40B4-BE49-F238E27FC236}">
                <a16:creationId xmlns:a16="http://schemas.microsoft.com/office/drawing/2014/main" id="{71372F39-4478-4DA4-959B-3C1CB32DB257}"/>
              </a:ext>
            </a:extLst>
          </p:cNvPr>
          <p:cNvSpPr/>
          <p:nvPr/>
        </p:nvSpPr>
        <p:spPr>
          <a:xfrm>
            <a:off x="0" y="0"/>
            <a:ext cx="231350" cy="6858000"/>
          </a:xfrm>
          <a:prstGeom prst="rect">
            <a:avLst/>
          </a:prstGeom>
          <a:solidFill>
            <a:srgbClr val="E62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32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93491F-4B13-49DB-AA05-96E4BF5364FD}"/>
              </a:ext>
            </a:extLst>
          </p:cNvPr>
          <p:cNvSpPr/>
          <p:nvPr/>
        </p:nvSpPr>
        <p:spPr>
          <a:xfrm>
            <a:off x="5974813" y="2742885"/>
            <a:ext cx="300082" cy="369332"/>
          </a:xfrm>
          <a:prstGeom prst="rect">
            <a:avLst/>
          </a:prstGeom>
        </p:spPr>
        <p:txBody>
          <a:bodyPr wrap="none">
            <a:spAutoFit/>
          </a:bodyPr>
          <a:lstStyle/>
          <a:p>
            <a:r>
              <a:rPr lang="en-GB" b="0" i="0">
                <a:solidFill>
                  <a:srgbClr val="000000"/>
                </a:solidFill>
                <a:effectLst/>
                <a:latin typeface="Times New Roman" panose="02020603050405020304" pitchFamily="18" charset="0"/>
              </a:rPr>
              <a:t> </a:t>
            </a:r>
            <a:r>
              <a:rPr lang="en-GB"/>
              <a:t> </a:t>
            </a:r>
          </a:p>
        </p:txBody>
      </p:sp>
      <p:pic>
        <p:nvPicPr>
          <p:cNvPr id="5" name="Picture 4" descr="A picture containing drawing&#10;&#10;Description automatically generated">
            <a:extLst>
              <a:ext uri="{FF2B5EF4-FFF2-40B4-BE49-F238E27FC236}">
                <a16:creationId xmlns:a16="http://schemas.microsoft.com/office/drawing/2014/main" id="{CF863981-F01D-4729-B1FC-3FB19EE50F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78686" y="5387109"/>
            <a:ext cx="3113313" cy="1470891"/>
          </a:xfrm>
          <a:prstGeom prst="rect">
            <a:avLst/>
          </a:prstGeom>
        </p:spPr>
      </p:pic>
      <p:sp>
        <p:nvSpPr>
          <p:cNvPr id="21" name="TextBox 20">
            <a:extLst>
              <a:ext uri="{FF2B5EF4-FFF2-40B4-BE49-F238E27FC236}">
                <a16:creationId xmlns:a16="http://schemas.microsoft.com/office/drawing/2014/main" id="{09CD5159-AB5A-474A-9F45-927559132785}"/>
              </a:ext>
            </a:extLst>
          </p:cNvPr>
          <p:cNvSpPr txBox="1"/>
          <p:nvPr/>
        </p:nvSpPr>
        <p:spPr>
          <a:xfrm>
            <a:off x="225744" y="135422"/>
            <a:ext cx="3786419"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rPr>
              <a:t>What is the VCSEP?</a:t>
            </a:r>
          </a:p>
        </p:txBody>
      </p:sp>
      <p:sp>
        <p:nvSpPr>
          <p:cNvPr id="11" name="Rectangle 10">
            <a:extLst>
              <a:ext uri="{FF2B5EF4-FFF2-40B4-BE49-F238E27FC236}">
                <a16:creationId xmlns:a16="http://schemas.microsoft.com/office/drawing/2014/main" id="{733F3711-4640-4219-BF4F-BBD52E9197A7}"/>
              </a:ext>
            </a:extLst>
          </p:cNvPr>
          <p:cNvSpPr/>
          <p:nvPr/>
        </p:nvSpPr>
        <p:spPr>
          <a:xfrm>
            <a:off x="466530" y="1443841"/>
            <a:ext cx="11392677" cy="4247317"/>
          </a:xfrm>
          <a:prstGeom prst="rect">
            <a:avLst/>
          </a:prstGeom>
        </p:spPr>
        <p:txBody>
          <a:bodyPr wrap="square">
            <a:spAutoFit/>
          </a:bodyPr>
          <a:lstStyle/>
          <a:p>
            <a:r>
              <a:rPr lang="en-GB" dirty="0">
                <a:solidFill>
                  <a:srgbClr val="000000"/>
                </a:solidFill>
                <a:latin typeface="Arial" panose="020B0604020202020204" pitchFamily="34" charset="0"/>
                <a:cs typeface="Arial" panose="020B0604020202020204" pitchFamily="34" charset="0"/>
              </a:rPr>
              <a:t>The Voluntary and Community Sector Emergencies Partnership is </a:t>
            </a:r>
            <a:r>
              <a:rPr lang="en-GB" b="1" dirty="0">
                <a:solidFill>
                  <a:srgbClr val="000000"/>
                </a:solidFill>
                <a:latin typeface="Arial" panose="020B0604020202020204" pitchFamily="34" charset="0"/>
                <a:cs typeface="Arial" panose="020B0604020202020204" pitchFamily="34" charset="0"/>
              </a:rPr>
              <a:t>a partnership between national and local voluntary and community sector organisations</a:t>
            </a:r>
            <a:r>
              <a:rPr lang="en-GB" dirty="0">
                <a:solidFill>
                  <a:srgbClr val="000000"/>
                </a:solidFill>
                <a:latin typeface="Arial" panose="020B0604020202020204" pitchFamily="34" charset="0"/>
                <a:cs typeface="Arial" panose="020B0604020202020204" pitchFamily="34" charset="0"/>
              </a:rPr>
              <a:t>. </a:t>
            </a:r>
            <a:r>
              <a:rPr lang="en-GB" dirty="0"/>
              <a:t>The </a:t>
            </a:r>
            <a:r>
              <a:rPr lang="en-GB" u="sng" dirty="0">
                <a:hlinkClick r:id="rId4"/>
              </a:rPr>
              <a:t>Voluntary and Community Sector Emergencies Partnership</a:t>
            </a:r>
            <a:r>
              <a:rPr lang="en-GB" dirty="0"/>
              <a:t> (Emergencies Partnership) recognises the crucial role of the voluntary sector, at grassroots and national level, in supporting those in need. But we also see the increasing demands made on the sector. </a:t>
            </a:r>
          </a:p>
          <a:p>
            <a:r>
              <a:rPr lang="en-GB" dirty="0"/>
              <a:t> </a:t>
            </a:r>
          </a:p>
          <a:p>
            <a:r>
              <a:rPr lang="en-GB" dirty="0"/>
              <a:t>We are here as a safety net</a:t>
            </a:r>
          </a:p>
          <a:p>
            <a:pPr lvl="0"/>
            <a:r>
              <a:rPr lang="en-GB" dirty="0"/>
              <a:t>to boost and enhance the support the sector can give, </a:t>
            </a:r>
          </a:p>
          <a:p>
            <a:pPr lvl="0"/>
            <a:r>
              <a:rPr lang="en-GB" dirty="0"/>
              <a:t>to further strengthen coordination of national and local response efforts during emergencies and </a:t>
            </a:r>
          </a:p>
          <a:p>
            <a:pPr lvl="0"/>
            <a:r>
              <a:rPr lang="en-GB" dirty="0"/>
              <a:t>to provide a single access point between government and the voluntary and community sector </a:t>
            </a:r>
          </a:p>
          <a:p>
            <a:pPr algn="ctr"/>
            <a:endParaRPr lang="en-GB" dirty="0">
              <a:solidFill>
                <a:srgbClr val="000000"/>
              </a:solidFill>
              <a:latin typeface="Arial" panose="020B0604020202020204" pitchFamily="34" charset="0"/>
              <a:cs typeface="Arial" panose="020B0604020202020204" pitchFamily="34" charset="0"/>
            </a:endParaRPr>
          </a:p>
          <a:p>
            <a:pPr algn="ctr"/>
            <a:endParaRPr lang="en-GB" dirty="0">
              <a:solidFill>
                <a:srgbClr val="000000"/>
              </a:solidFill>
              <a:latin typeface="Arial" panose="020B0604020202020204" pitchFamily="34" charset="0"/>
              <a:cs typeface="Arial" panose="020B0604020202020204" pitchFamily="34" charset="0"/>
            </a:endParaRPr>
          </a:p>
          <a:p>
            <a:pPr algn="ctr"/>
            <a:r>
              <a:rPr lang="en-GB" dirty="0">
                <a:solidFill>
                  <a:srgbClr val="000000"/>
                </a:solidFill>
                <a:latin typeface="Arial" panose="020B0604020202020204" pitchFamily="34" charset="0"/>
                <a:cs typeface="Arial" panose="020B0604020202020204" pitchFamily="34" charset="0"/>
              </a:rPr>
              <a:t>Right now we are responding to the evolving Covid-19 crisis, but our long-term ambition is to </a:t>
            </a:r>
            <a:r>
              <a:rPr lang="en-GB" b="1" dirty="0">
                <a:solidFill>
                  <a:srgbClr val="000000"/>
                </a:solidFill>
                <a:latin typeface="Arial" panose="020B0604020202020204" pitchFamily="34" charset="0"/>
                <a:cs typeface="Arial" panose="020B0604020202020204" pitchFamily="34" charset="0"/>
              </a:rPr>
              <a:t>establish a legacy </a:t>
            </a:r>
            <a:r>
              <a:rPr lang="en-GB" dirty="0">
                <a:solidFill>
                  <a:srgbClr val="000000"/>
                </a:solidFill>
                <a:latin typeface="Arial" panose="020B0604020202020204" pitchFamily="34" charset="0"/>
                <a:cs typeface="Arial" panose="020B0604020202020204" pitchFamily="34" charset="0"/>
              </a:rPr>
              <a:t>which enables the voluntary and community sector, government and statutory agencies to work better together to ensure our country’s most vulnerable communities get the right </a:t>
            </a:r>
            <a:r>
              <a:rPr lang="en-GB" b="1" dirty="0">
                <a:solidFill>
                  <a:srgbClr val="000000"/>
                </a:solidFill>
                <a:latin typeface="Arial" panose="020B0604020202020204" pitchFamily="34" charset="0"/>
                <a:cs typeface="Arial" panose="020B0604020202020204" pitchFamily="34" charset="0"/>
              </a:rPr>
              <a:t>support</a:t>
            </a:r>
            <a:r>
              <a:rPr lang="en-GB" dirty="0">
                <a:solidFill>
                  <a:srgbClr val="000000"/>
                </a:solidFill>
                <a:latin typeface="Arial" panose="020B0604020202020204" pitchFamily="34" charset="0"/>
                <a:cs typeface="Arial" panose="020B0604020202020204" pitchFamily="34" charset="0"/>
              </a:rPr>
              <a:t> at the right </a:t>
            </a:r>
            <a:r>
              <a:rPr lang="en-GB" b="1" dirty="0">
                <a:solidFill>
                  <a:srgbClr val="000000"/>
                </a:solidFill>
                <a:latin typeface="Arial" panose="020B0604020202020204" pitchFamily="34" charset="0"/>
                <a:cs typeface="Arial" panose="020B0604020202020204" pitchFamily="34" charset="0"/>
              </a:rPr>
              <a:t>time</a:t>
            </a:r>
            <a:r>
              <a:rPr lang="en-GB" dirty="0">
                <a:solidFill>
                  <a:srgbClr val="000000"/>
                </a:solidFill>
                <a:latin typeface="Arial" panose="020B0604020202020204" pitchFamily="34" charset="0"/>
                <a:cs typeface="Arial" panose="020B0604020202020204" pitchFamily="34" charset="0"/>
              </a:rPr>
              <a:t> in an emergency.</a:t>
            </a:r>
            <a:endParaRPr lang="en-GB" b="0" i="0" dirty="0">
              <a:solidFill>
                <a:srgbClr val="000000"/>
              </a:solidFill>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7356BA1F-84C0-4F62-9284-2FD292AAF328}"/>
              </a:ext>
            </a:extLst>
          </p:cNvPr>
          <p:cNvSpPr/>
          <p:nvPr/>
        </p:nvSpPr>
        <p:spPr>
          <a:xfrm>
            <a:off x="0" y="0"/>
            <a:ext cx="231350" cy="6858000"/>
          </a:xfrm>
          <a:prstGeom prst="rect">
            <a:avLst/>
          </a:prstGeom>
          <a:solidFill>
            <a:srgbClr val="E62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338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93491F-4B13-49DB-AA05-96E4BF5364FD}"/>
              </a:ext>
            </a:extLst>
          </p:cNvPr>
          <p:cNvSpPr/>
          <p:nvPr/>
        </p:nvSpPr>
        <p:spPr>
          <a:xfrm>
            <a:off x="5974813" y="2742885"/>
            <a:ext cx="300082" cy="369332"/>
          </a:xfrm>
          <a:prstGeom prst="rect">
            <a:avLst/>
          </a:prstGeom>
        </p:spPr>
        <p:txBody>
          <a:bodyPr wrap="none">
            <a:spAutoFit/>
          </a:bodyPr>
          <a:lstStyle/>
          <a:p>
            <a:r>
              <a:rPr lang="en-GB" b="0" i="0">
                <a:solidFill>
                  <a:srgbClr val="000000"/>
                </a:solidFill>
                <a:effectLst/>
                <a:latin typeface="Times New Roman" panose="02020603050405020304" pitchFamily="18" charset="0"/>
              </a:rPr>
              <a:t> </a:t>
            </a:r>
            <a:r>
              <a:rPr lang="en-GB"/>
              <a:t> </a:t>
            </a:r>
          </a:p>
        </p:txBody>
      </p:sp>
      <p:pic>
        <p:nvPicPr>
          <p:cNvPr id="5" name="Picture 4" descr="A picture containing drawing&#10;&#10;Description automatically generated">
            <a:extLst>
              <a:ext uri="{FF2B5EF4-FFF2-40B4-BE49-F238E27FC236}">
                <a16:creationId xmlns:a16="http://schemas.microsoft.com/office/drawing/2014/main" id="{CF863981-F01D-4729-B1FC-3FB19EE50F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6208" y="6019024"/>
            <a:ext cx="1775791" cy="838976"/>
          </a:xfrm>
          <a:prstGeom prst="rect">
            <a:avLst/>
          </a:prstGeom>
        </p:spPr>
      </p:pic>
      <p:pic>
        <p:nvPicPr>
          <p:cNvPr id="3" name="Picture 2">
            <a:extLst>
              <a:ext uri="{FF2B5EF4-FFF2-40B4-BE49-F238E27FC236}">
                <a16:creationId xmlns:a16="http://schemas.microsoft.com/office/drawing/2014/main" id="{6D03779D-67B8-442A-BFFC-2DBA9B8053CD}"/>
              </a:ext>
            </a:extLst>
          </p:cNvPr>
          <p:cNvPicPr>
            <a:picLocks noChangeAspect="1"/>
          </p:cNvPicPr>
          <p:nvPr/>
        </p:nvPicPr>
        <p:blipFill rotWithShape="1">
          <a:blip r:embed="rId4"/>
          <a:srcRect l="9167" t="18009" r="72639" b="71863"/>
          <a:stretch/>
        </p:blipFill>
        <p:spPr>
          <a:xfrm>
            <a:off x="8197941" y="2704815"/>
            <a:ext cx="2218267" cy="694267"/>
          </a:xfrm>
          <a:prstGeom prst="rect">
            <a:avLst/>
          </a:prstGeom>
          <a:ln>
            <a:noFill/>
          </a:ln>
          <a:effectLst>
            <a:outerShdw blurRad="292100" dist="139700" dir="2700000" sx="1000" sy="1000" algn="tl" rotWithShape="0">
              <a:srgbClr val="333333">
                <a:alpha val="65000"/>
              </a:srgbClr>
            </a:outerShdw>
          </a:effectLst>
        </p:spPr>
      </p:pic>
      <p:pic>
        <p:nvPicPr>
          <p:cNvPr id="6" name="Picture 5">
            <a:extLst>
              <a:ext uri="{FF2B5EF4-FFF2-40B4-BE49-F238E27FC236}">
                <a16:creationId xmlns:a16="http://schemas.microsoft.com/office/drawing/2014/main" id="{3E9F6FBD-8FA3-4CA7-8404-8EB632F87A27}"/>
              </a:ext>
            </a:extLst>
          </p:cNvPr>
          <p:cNvPicPr>
            <a:picLocks noChangeAspect="1"/>
          </p:cNvPicPr>
          <p:nvPr/>
        </p:nvPicPr>
        <p:blipFill rotWithShape="1">
          <a:blip r:embed="rId5"/>
          <a:srcRect l="43194" t="16280" r="44167" b="76309"/>
          <a:stretch/>
        </p:blipFill>
        <p:spPr>
          <a:xfrm>
            <a:off x="1844720" y="4113621"/>
            <a:ext cx="1540933" cy="508000"/>
          </a:xfrm>
          <a:prstGeom prst="rect">
            <a:avLst/>
          </a:prstGeom>
          <a:ln>
            <a:noFill/>
          </a:ln>
          <a:effectLst>
            <a:outerShdw blurRad="292100" dist="139700" dir="2700000" sx="1000" sy="1000" algn="tl" rotWithShape="0">
              <a:srgbClr val="333333">
                <a:alpha val="65000"/>
              </a:srgbClr>
            </a:outerShdw>
          </a:effectLst>
        </p:spPr>
      </p:pic>
      <p:pic>
        <p:nvPicPr>
          <p:cNvPr id="7" name="Picture 6">
            <a:extLst>
              <a:ext uri="{FF2B5EF4-FFF2-40B4-BE49-F238E27FC236}">
                <a16:creationId xmlns:a16="http://schemas.microsoft.com/office/drawing/2014/main" id="{B2B3087A-4341-4F61-B305-E73E6B760405}"/>
              </a:ext>
            </a:extLst>
          </p:cNvPr>
          <p:cNvPicPr>
            <a:picLocks noChangeAspect="1"/>
          </p:cNvPicPr>
          <p:nvPr/>
        </p:nvPicPr>
        <p:blipFill rotWithShape="1">
          <a:blip r:embed="rId6"/>
          <a:srcRect l="5972" t="9857" r="74583" b="74407"/>
          <a:stretch/>
        </p:blipFill>
        <p:spPr>
          <a:xfrm>
            <a:off x="1014986" y="2372694"/>
            <a:ext cx="2370667" cy="1078667"/>
          </a:xfrm>
          <a:prstGeom prst="rect">
            <a:avLst/>
          </a:prstGeom>
          <a:ln>
            <a:noFill/>
          </a:ln>
          <a:effectLst>
            <a:outerShdw blurRad="292100" dist="139700" dir="2700000" sx="1000" sy="1000" algn="tl" rotWithShape="0">
              <a:srgbClr val="333333">
                <a:alpha val="65000"/>
              </a:srgbClr>
            </a:outerShdw>
          </a:effectLst>
        </p:spPr>
      </p:pic>
      <p:pic>
        <p:nvPicPr>
          <p:cNvPr id="8" name="Picture 7">
            <a:extLst>
              <a:ext uri="{FF2B5EF4-FFF2-40B4-BE49-F238E27FC236}">
                <a16:creationId xmlns:a16="http://schemas.microsoft.com/office/drawing/2014/main" id="{CE4C1937-1F28-4822-9A5A-5B41F0EA9B25}"/>
              </a:ext>
            </a:extLst>
          </p:cNvPr>
          <p:cNvPicPr>
            <a:picLocks noChangeAspect="1"/>
          </p:cNvPicPr>
          <p:nvPr/>
        </p:nvPicPr>
        <p:blipFill rotWithShape="1">
          <a:blip r:embed="rId7"/>
          <a:srcRect l="1898" t="18009" r="83889" b="71368"/>
          <a:stretch/>
        </p:blipFill>
        <p:spPr>
          <a:xfrm>
            <a:off x="4111271" y="4898909"/>
            <a:ext cx="1732917" cy="728135"/>
          </a:xfrm>
          <a:prstGeom prst="rect">
            <a:avLst/>
          </a:prstGeom>
          <a:ln>
            <a:noFill/>
          </a:ln>
          <a:effectLst>
            <a:outerShdw blurRad="292100" dist="139700" dir="2700000" sx="1000" sy="1000" algn="tl" rotWithShape="0">
              <a:srgbClr val="333333">
                <a:alpha val="65000"/>
              </a:srgbClr>
            </a:outerShdw>
          </a:effectLst>
        </p:spPr>
      </p:pic>
      <p:pic>
        <p:nvPicPr>
          <p:cNvPr id="9" name="Picture 8">
            <a:extLst>
              <a:ext uri="{FF2B5EF4-FFF2-40B4-BE49-F238E27FC236}">
                <a16:creationId xmlns:a16="http://schemas.microsoft.com/office/drawing/2014/main" id="{B79E59A1-B40C-4ABF-AF68-1F8D5B99BA4B}"/>
              </a:ext>
            </a:extLst>
          </p:cNvPr>
          <p:cNvPicPr>
            <a:picLocks noChangeAspect="1"/>
          </p:cNvPicPr>
          <p:nvPr/>
        </p:nvPicPr>
        <p:blipFill rotWithShape="1">
          <a:blip r:embed="rId8"/>
          <a:srcRect l="10556" t="16986" r="71250" b="67278"/>
          <a:stretch/>
        </p:blipFill>
        <p:spPr>
          <a:xfrm>
            <a:off x="3432890" y="2150535"/>
            <a:ext cx="2218267" cy="1078667"/>
          </a:xfrm>
          <a:prstGeom prst="rect">
            <a:avLst/>
          </a:prstGeom>
          <a:ln>
            <a:noFill/>
          </a:ln>
          <a:effectLst>
            <a:outerShdw blurRad="292100" dist="139700" dir="2700000" sx="1000" sy="1000" algn="tl" rotWithShape="0">
              <a:srgbClr val="333333">
                <a:alpha val="65000"/>
              </a:srgbClr>
            </a:outerShdw>
          </a:effectLst>
        </p:spPr>
      </p:pic>
      <p:pic>
        <p:nvPicPr>
          <p:cNvPr id="13" name="Picture 12" descr="A close up of a sign&#10;&#10;Description automatically generated">
            <a:extLst>
              <a:ext uri="{FF2B5EF4-FFF2-40B4-BE49-F238E27FC236}">
                <a16:creationId xmlns:a16="http://schemas.microsoft.com/office/drawing/2014/main" id="{307FC30E-6911-40A8-91E7-D6029B2B075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598600" y="1906580"/>
            <a:ext cx="985838" cy="1162050"/>
          </a:xfrm>
          <a:prstGeom prst="rect">
            <a:avLst/>
          </a:prstGeom>
          <a:ln>
            <a:noFill/>
          </a:ln>
          <a:effectLst>
            <a:outerShdw blurRad="292100" dist="139700" dir="2700000" sx="1000" sy="1000" algn="tl" rotWithShape="0">
              <a:srgbClr val="333333">
                <a:alpha val="65000"/>
              </a:srgbClr>
            </a:outerShdw>
          </a:effectLst>
        </p:spPr>
      </p:pic>
      <p:pic>
        <p:nvPicPr>
          <p:cNvPr id="14" name="Picture 13">
            <a:extLst>
              <a:ext uri="{FF2B5EF4-FFF2-40B4-BE49-F238E27FC236}">
                <a16:creationId xmlns:a16="http://schemas.microsoft.com/office/drawing/2014/main" id="{A59491CD-E8BA-4134-A6CE-1C66F93D1356}"/>
              </a:ext>
            </a:extLst>
          </p:cNvPr>
          <p:cNvPicPr>
            <a:picLocks noChangeAspect="1"/>
          </p:cNvPicPr>
          <p:nvPr/>
        </p:nvPicPr>
        <p:blipFill rotWithShape="1">
          <a:blip r:embed="rId10"/>
          <a:srcRect l="1898" t="10825" r="76944" b="77050"/>
          <a:stretch/>
        </p:blipFill>
        <p:spPr>
          <a:xfrm>
            <a:off x="4972903" y="3435378"/>
            <a:ext cx="1732918" cy="558357"/>
          </a:xfrm>
          <a:prstGeom prst="rect">
            <a:avLst/>
          </a:prstGeom>
          <a:ln>
            <a:noFill/>
          </a:ln>
          <a:effectLst>
            <a:outerShdw blurRad="292100" dist="139700" dir="2700000" sx="1000" sy="1000" algn="tl" rotWithShape="0">
              <a:srgbClr val="333333">
                <a:alpha val="65000"/>
              </a:srgbClr>
            </a:outerShdw>
          </a:effectLst>
        </p:spPr>
      </p:pic>
      <p:pic>
        <p:nvPicPr>
          <p:cNvPr id="15" name="Picture 14">
            <a:extLst>
              <a:ext uri="{FF2B5EF4-FFF2-40B4-BE49-F238E27FC236}">
                <a16:creationId xmlns:a16="http://schemas.microsoft.com/office/drawing/2014/main" id="{9E022BDA-A8B7-49D3-BADB-B9A6835DE594}"/>
              </a:ext>
            </a:extLst>
          </p:cNvPr>
          <p:cNvPicPr>
            <a:picLocks noChangeAspect="1"/>
          </p:cNvPicPr>
          <p:nvPr/>
        </p:nvPicPr>
        <p:blipFill rotWithShape="1">
          <a:blip r:embed="rId11"/>
          <a:srcRect l="4862" t="20953" r="64167" b="63311"/>
          <a:stretch/>
        </p:blipFill>
        <p:spPr>
          <a:xfrm>
            <a:off x="6839184" y="4367621"/>
            <a:ext cx="2474047" cy="706721"/>
          </a:xfrm>
          <a:prstGeom prst="rect">
            <a:avLst/>
          </a:prstGeom>
          <a:ln>
            <a:noFill/>
          </a:ln>
          <a:effectLst>
            <a:outerShdw blurRad="292100" dist="139700" dir="2700000" sx="1000" sy="1000" algn="tl" rotWithShape="0">
              <a:srgbClr val="333333">
                <a:alpha val="65000"/>
              </a:srgbClr>
            </a:outerShdw>
          </a:effectLst>
        </p:spPr>
      </p:pic>
      <p:pic>
        <p:nvPicPr>
          <p:cNvPr id="20" name="Picture 19">
            <a:extLst>
              <a:ext uri="{FF2B5EF4-FFF2-40B4-BE49-F238E27FC236}">
                <a16:creationId xmlns:a16="http://schemas.microsoft.com/office/drawing/2014/main" id="{1A42C698-C6D0-4A71-A668-B0C2E01784BB}"/>
              </a:ext>
            </a:extLst>
          </p:cNvPr>
          <p:cNvPicPr>
            <a:picLocks noChangeAspect="1"/>
          </p:cNvPicPr>
          <p:nvPr/>
        </p:nvPicPr>
        <p:blipFill rotWithShape="1">
          <a:blip r:embed="rId12"/>
          <a:srcRect l="7391" t="16527" r="81806" b="70380"/>
          <a:stretch/>
        </p:blipFill>
        <p:spPr>
          <a:xfrm>
            <a:off x="10312843" y="3975127"/>
            <a:ext cx="1317119" cy="897467"/>
          </a:xfrm>
          <a:prstGeom prst="rect">
            <a:avLst/>
          </a:prstGeom>
          <a:ln>
            <a:noFill/>
          </a:ln>
          <a:effectLst>
            <a:outerShdw blurRad="292100" dist="139700" dir="2700000" sx="1000" sy="1000" algn="tl" rotWithShape="0">
              <a:srgbClr val="333333">
                <a:alpha val="65000"/>
              </a:srgbClr>
            </a:outerShdw>
          </a:effectLst>
        </p:spPr>
      </p:pic>
      <p:sp>
        <p:nvSpPr>
          <p:cNvPr id="21" name="TextBox 20">
            <a:extLst>
              <a:ext uri="{FF2B5EF4-FFF2-40B4-BE49-F238E27FC236}">
                <a16:creationId xmlns:a16="http://schemas.microsoft.com/office/drawing/2014/main" id="{09CD5159-AB5A-474A-9F45-927559132785}"/>
              </a:ext>
            </a:extLst>
          </p:cNvPr>
          <p:cNvSpPr txBox="1"/>
          <p:nvPr/>
        </p:nvSpPr>
        <p:spPr>
          <a:xfrm>
            <a:off x="347043" y="155197"/>
            <a:ext cx="2162964" cy="400110"/>
          </a:xfrm>
          <a:prstGeom prst="rect">
            <a:avLst/>
          </a:prstGeom>
          <a:noFill/>
        </p:spPr>
        <p:txBody>
          <a:bodyPr wrap="none" rtlCol="0">
            <a:spAutoFit/>
          </a:bodyPr>
          <a:lstStyle/>
          <a:p>
            <a:r>
              <a:rPr lang="en-GB" sz="2000" b="1" dirty="0">
                <a:latin typeface="Arial" panose="020B0604020202020204" pitchFamily="34" charset="0"/>
                <a:cs typeface="Arial" panose="020B0604020202020204" pitchFamily="34" charset="0"/>
              </a:rPr>
              <a:t>VCSEP make up</a:t>
            </a:r>
          </a:p>
        </p:txBody>
      </p:sp>
      <p:sp>
        <p:nvSpPr>
          <p:cNvPr id="22" name="TextBox 21">
            <a:extLst>
              <a:ext uri="{FF2B5EF4-FFF2-40B4-BE49-F238E27FC236}">
                <a16:creationId xmlns:a16="http://schemas.microsoft.com/office/drawing/2014/main" id="{0C8619D1-6346-4CDB-B137-ABA8E9DAD47E}"/>
              </a:ext>
            </a:extLst>
          </p:cNvPr>
          <p:cNvSpPr txBox="1"/>
          <p:nvPr/>
        </p:nvSpPr>
        <p:spPr>
          <a:xfrm>
            <a:off x="9496435" y="5389248"/>
            <a:ext cx="2532681" cy="646331"/>
          </a:xfrm>
          <a:prstGeom prst="rect">
            <a:avLst/>
          </a:prstGeom>
          <a:noFill/>
        </p:spPr>
        <p:txBody>
          <a:bodyPr wrap="none" rtlCol="0">
            <a:spAutoFit/>
          </a:bodyPr>
          <a:lstStyle/>
          <a:p>
            <a:r>
              <a:rPr lang="en-GB" sz="3600" b="1" dirty="0">
                <a:cs typeface="Arial" panose="020B0604020202020204" pitchFamily="34" charset="0"/>
              </a:rPr>
              <a:t>And</a:t>
            </a:r>
            <a:r>
              <a:rPr lang="en-GB" sz="3600" b="1" dirty="0"/>
              <a:t> more….</a:t>
            </a:r>
          </a:p>
        </p:txBody>
      </p:sp>
      <p:sp>
        <p:nvSpPr>
          <p:cNvPr id="23" name="Rectangle 22">
            <a:extLst>
              <a:ext uri="{FF2B5EF4-FFF2-40B4-BE49-F238E27FC236}">
                <a16:creationId xmlns:a16="http://schemas.microsoft.com/office/drawing/2014/main" id="{8C82D0AF-2EC1-47B7-9772-D5840720C331}"/>
              </a:ext>
            </a:extLst>
          </p:cNvPr>
          <p:cNvSpPr/>
          <p:nvPr/>
        </p:nvSpPr>
        <p:spPr>
          <a:xfrm>
            <a:off x="0" y="0"/>
            <a:ext cx="231350" cy="6858000"/>
          </a:xfrm>
          <a:prstGeom prst="rect">
            <a:avLst/>
          </a:prstGeom>
          <a:solidFill>
            <a:srgbClr val="E62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026" name="Picture 2" descr="NCVO - Home">
            <a:extLst>
              <a:ext uri="{FF2B5EF4-FFF2-40B4-BE49-F238E27FC236}">
                <a16:creationId xmlns:a16="http://schemas.microsoft.com/office/drawing/2014/main" id="{AAA39693-FBA6-4F5D-A3F3-47E120AB705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63550" y="858318"/>
            <a:ext cx="1162050" cy="116205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A close up of a sign&#10;&#10;Description automatically generated">
            <a:extLst>
              <a:ext uri="{FF2B5EF4-FFF2-40B4-BE49-F238E27FC236}">
                <a16:creationId xmlns:a16="http://schemas.microsoft.com/office/drawing/2014/main" id="{A1576A65-5B83-4513-8086-695D66572B6A}"/>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601449" y="1705241"/>
            <a:ext cx="2028513" cy="536788"/>
          </a:xfrm>
          <a:prstGeom prst="rect">
            <a:avLst/>
          </a:prstGeom>
        </p:spPr>
      </p:pic>
      <p:pic>
        <p:nvPicPr>
          <p:cNvPr id="16" name="Picture 15" descr="A picture containing drawing&#10;&#10;Description automatically generated">
            <a:extLst>
              <a:ext uri="{FF2B5EF4-FFF2-40B4-BE49-F238E27FC236}">
                <a16:creationId xmlns:a16="http://schemas.microsoft.com/office/drawing/2014/main" id="{A7294A5E-937A-4F43-8345-69BEEA282368}"/>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976929" y="1057378"/>
            <a:ext cx="2568292" cy="432554"/>
          </a:xfrm>
          <a:prstGeom prst="rect">
            <a:avLst/>
          </a:prstGeom>
        </p:spPr>
      </p:pic>
      <p:pic>
        <p:nvPicPr>
          <p:cNvPr id="25" name="Picture 24" descr="Logo&#10;&#10;Description automatically generated">
            <a:extLst>
              <a:ext uri="{FF2B5EF4-FFF2-40B4-BE49-F238E27FC236}">
                <a16:creationId xmlns:a16="http://schemas.microsoft.com/office/drawing/2014/main" id="{EA5BA972-17CD-4582-9893-4129348905EB}"/>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204247" y="1057378"/>
            <a:ext cx="1600571" cy="1016236"/>
          </a:xfrm>
          <a:prstGeom prst="rect">
            <a:avLst/>
          </a:prstGeom>
        </p:spPr>
      </p:pic>
    </p:spTree>
    <p:extLst>
      <p:ext uri="{BB962C8B-B14F-4D97-AF65-F5344CB8AC3E}">
        <p14:creationId xmlns:p14="http://schemas.microsoft.com/office/powerpoint/2010/main" val="1905406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93491F-4B13-49DB-AA05-96E4BF5364FD}"/>
              </a:ext>
            </a:extLst>
          </p:cNvPr>
          <p:cNvSpPr/>
          <p:nvPr/>
        </p:nvSpPr>
        <p:spPr>
          <a:xfrm>
            <a:off x="5974813" y="3244334"/>
            <a:ext cx="300082" cy="369332"/>
          </a:xfrm>
          <a:prstGeom prst="rect">
            <a:avLst/>
          </a:prstGeom>
        </p:spPr>
        <p:txBody>
          <a:bodyPr wrap="none">
            <a:spAutoFit/>
          </a:bodyPr>
          <a:lstStyle/>
          <a:p>
            <a:r>
              <a:rPr lang="en-GB" b="0" i="0">
                <a:solidFill>
                  <a:srgbClr val="000000"/>
                </a:solidFill>
                <a:effectLst/>
                <a:latin typeface="Times New Roman" panose="02020603050405020304" pitchFamily="18" charset="0"/>
              </a:rPr>
              <a:t> </a:t>
            </a:r>
            <a:r>
              <a:rPr lang="en-GB"/>
              <a:t> </a:t>
            </a:r>
          </a:p>
        </p:txBody>
      </p:sp>
      <p:sp>
        <p:nvSpPr>
          <p:cNvPr id="16" name="Rectangle 15">
            <a:extLst>
              <a:ext uri="{FF2B5EF4-FFF2-40B4-BE49-F238E27FC236}">
                <a16:creationId xmlns:a16="http://schemas.microsoft.com/office/drawing/2014/main" id="{C2C1EE9A-7644-4DE9-9101-B74183128EE1}"/>
              </a:ext>
            </a:extLst>
          </p:cNvPr>
          <p:cNvSpPr/>
          <p:nvPr/>
        </p:nvSpPr>
        <p:spPr>
          <a:xfrm>
            <a:off x="0" y="0"/>
            <a:ext cx="231350" cy="6858000"/>
          </a:xfrm>
          <a:prstGeom prst="rect">
            <a:avLst/>
          </a:prstGeom>
          <a:solidFill>
            <a:srgbClr val="E62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8" name="Picture 17" descr="A picture containing drawing&#10;&#10;Description automatically generated">
            <a:extLst>
              <a:ext uri="{FF2B5EF4-FFF2-40B4-BE49-F238E27FC236}">
                <a16:creationId xmlns:a16="http://schemas.microsoft.com/office/drawing/2014/main" id="{CB8AE109-EDC5-47BD-9B7C-FA41B0C795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16208" y="6019024"/>
            <a:ext cx="1775791" cy="838976"/>
          </a:xfrm>
          <a:prstGeom prst="rect">
            <a:avLst/>
          </a:prstGeom>
        </p:spPr>
      </p:pic>
      <p:sp>
        <p:nvSpPr>
          <p:cNvPr id="9" name="TextBox 8">
            <a:extLst>
              <a:ext uri="{FF2B5EF4-FFF2-40B4-BE49-F238E27FC236}">
                <a16:creationId xmlns:a16="http://schemas.microsoft.com/office/drawing/2014/main" id="{4B32F931-689F-4359-976B-B4CAC5D23427}"/>
              </a:ext>
            </a:extLst>
          </p:cNvPr>
          <p:cNvSpPr txBox="1"/>
          <p:nvPr/>
        </p:nvSpPr>
        <p:spPr>
          <a:xfrm>
            <a:off x="1172334" y="225043"/>
            <a:ext cx="3100529" cy="400110"/>
          </a:xfrm>
          <a:prstGeom prst="rect">
            <a:avLst/>
          </a:prstGeom>
          <a:noFill/>
        </p:spPr>
        <p:txBody>
          <a:bodyPr wrap="none" rtlCol="0">
            <a:spAutoFit/>
          </a:bodyPr>
          <a:lstStyle/>
          <a:p>
            <a:r>
              <a:rPr lang="en-GB" sz="2000" b="1">
                <a:latin typeface="Arial" panose="020B0604020202020204" pitchFamily="34" charset="0"/>
                <a:cs typeface="Arial" panose="020B0604020202020204" pitchFamily="34" charset="0"/>
              </a:rPr>
              <a:t>What we’re aiming for…</a:t>
            </a:r>
            <a:endParaRPr lang="en-GB" sz="200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5D785FD1-9F4B-4D7A-949E-CF822EACA244}"/>
              </a:ext>
            </a:extLst>
          </p:cNvPr>
          <p:cNvSpPr txBox="1"/>
          <p:nvPr/>
        </p:nvSpPr>
        <p:spPr>
          <a:xfrm>
            <a:off x="7354887" y="219433"/>
            <a:ext cx="3485249" cy="400110"/>
          </a:xfrm>
          <a:prstGeom prst="rect">
            <a:avLst/>
          </a:prstGeom>
          <a:noFill/>
        </p:spPr>
        <p:txBody>
          <a:bodyPr wrap="none" rtlCol="0">
            <a:spAutoFit/>
          </a:bodyPr>
          <a:lstStyle/>
          <a:p>
            <a:r>
              <a:rPr lang="en-GB" sz="2000" b="1">
                <a:latin typeface="Arial" panose="020B0604020202020204" pitchFamily="34" charset="0"/>
                <a:cs typeface="Arial" panose="020B0604020202020204" pitchFamily="34" charset="0"/>
              </a:rPr>
              <a:t>…and how we plan to do it</a:t>
            </a:r>
            <a:endParaRPr lang="en-GB" sz="200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B5FD3BA9-1191-43BB-BE9F-6FF9A11E8B98}"/>
              </a:ext>
            </a:extLst>
          </p:cNvPr>
          <p:cNvSpPr txBox="1"/>
          <p:nvPr/>
        </p:nvSpPr>
        <p:spPr>
          <a:xfrm>
            <a:off x="2117304" y="759670"/>
            <a:ext cx="1210588" cy="1938992"/>
          </a:xfrm>
          <a:prstGeom prst="rect">
            <a:avLst/>
          </a:prstGeom>
          <a:noFill/>
        </p:spPr>
        <p:txBody>
          <a:bodyPr wrap="none" rtlCol="0">
            <a:spAutoFit/>
          </a:bodyPr>
          <a:lstStyle/>
          <a:p>
            <a:r>
              <a:rPr lang="en-GB" sz="12000">
                <a:solidFill>
                  <a:schemeClr val="bg1">
                    <a:lumMod val="85000"/>
                  </a:schemeClr>
                </a:solidFill>
                <a:latin typeface="Arial Black" panose="020B0A04020102020204" pitchFamily="34" charset="0"/>
              </a:rPr>
              <a:t>1</a:t>
            </a:r>
          </a:p>
        </p:txBody>
      </p:sp>
      <p:sp>
        <p:nvSpPr>
          <p:cNvPr id="13" name="TextBox 12">
            <a:extLst>
              <a:ext uri="{FF2B5EF4-FFF2-40B4-BE49-F238E27FC236}">
                <a16:creationId xmlns:a16="http://schemas.microsoft.com/office/drawing/2014/main" id="{7163D1FC-F3EB-4DCA-863F-538FD4E2D85F}"/>
              </a:ext>
            </a:extLst>
          </p:cNvPr>
          <p:cNvSpPr txBox="1"/>
          <p:nvPr/>
        </p:nvSpPr>
        <p:spPr>
          <a:xfrm>
            <a:off x="2121661" y="2758222"/>
            <a:ext cx="1210588" cy="1938992"/>
          </a:xfrm>
          <a:prstGeom prst="rect">
            <a:avLst/>
          </a:prstGeom>
          <a:noFill/>
        </p:spPr>
        <p:txBody>
          <a:bodyPr wrap="none" rtlCol="0">
            <a:spAutoFit/>
          </a:bodyPr>
          <a:lstStyle/>
          <a:p>
            <a:r>
              <a:rPr lang="en-GB" sz="12000">
                <a:solidFill>
                  <a:schemeClr val="bg1">
                    <a:lumMod val="85000"/>
                  </a:schemeClr>
                </a:solidFill>
                <a:latin typeface="Arial Black" panose="020B0A04020102020204" pitchFamily="34" charset="0"/>
              </a:rPr>
              <a:t>2</a:t>
            </a:r>
          </a:p>
        </p:txBody>
      </p:sp>
      <p:sp>
        <p:nvSpPr>
          <p:cNvPr id="14" name="TextBox 13">
            <a:extLst>
              <a:ext uri="{FF2B5EF4-FFF2-40B4-BE49-F238E27FC236}">
                <a16:creationId xmlns:a16="http://schemas.microsoft.com/office/drawing/2014/main" id="{58EF904C-AA90-4F0A-BF45-1DE51C3E620A}"/>
              </a:ext>
            </a:extLst>
          </p:cNvPr>
          <p:cNvSpPr txBox="1"/>
          <p:nvPr/>
        </p:nvSpPr>
        <p:spPr>
          <a:xfrm>
            <a:off x="2126018" y="4756774"/>
            <a:ext cx="1210588" cy="1938992"/>
          </a:xfrm>
          <a:prstGeom prst="rect">
            <a:avLst/>
          </a:prstGeom>
          <a:noFill/>
        </p:spPr>
        <p:txBody>
          <a:bodyPr wrap="none" rtlCol="0">
            <a:spAutoFit/>
          </a:bodyPr>
          <a:lstStyle/>
          <a:p>
            <a:r>
              <a:rPr lang="en-GB" sz="12000">
                <a:solidFill>
                  <a:schemeClr val="bg1">
                    <a:lumMod val="85000"/>
                  </a:schemeClr>
                </a:solidFill>
                <a:latin typeface="Arial Black" panose="020B0A04020102020204" pitchFamily="34" charset="0"/>
              </a:rPr>
              <a:t>3</a:t>
            </a:r>
          </a:p>
        </p:txBody>
      </p:sp>
      <p:sp>
        <p:nvSpPr>
          <p:cNvPr id="3" name="Rectangle 2">
            <a:extLst>
              <a:ext uri="{FF2B5EF4-FFF2-40B4-BE49-F238E27FC236}">
                <a16:creationId xmlns:a16="http://schemas.microsoft.com/office/drawing/2014/main" id="{75AD0F70-6601-4A89-A143-24CA593200F7}"/>
              </a:ext>
            </a:extLst>
          </p:cNvPr>
          <p:cNvSpPr/>
          <p:nvPr/>
        </p:nvSpPr>
        <p:spPr>
          <a:xfrm>
            <a:off x="944967" y="1220337"/>
            <a:ext cx="3874972" cy="830997"/>
          </a:xfrm>
          <a:prstGeom prst="rect">
            <a:avLst/>
          </a:prstGeom>
        </p:spPr>
        <p:txBody>
          <a:bodyPr wrap="square">
            <a:spAutoFit/>
          </a:bodyPr>
          <a:lstStyle/>
          <a:p>
            <a:pPr lvl="0" algn="ctr">
              <a:defRPr/>
            </a:pPr>
            <a:r>
              <a:rPr lang="en-GB" sz="1600">
                <a:latin typeface="Arial" panose="020B0604020202020204" pitchFamily="34" charset="0"/>
                <a:cs typeface="Arial" panose="020B0604020202020204" pitchFamily="34" charset="0"/>
              </a:rPr>
              <a:t>Improved and ongoing insight and </a:t>
            </a:r>
            <a:r>
              <a:rPr lang="en-GB" sz="1600" b="1">
                <a:latin typeface="Arial" panose="020B0604020202020204" pitchFamily="34" charset="0"/>
                <a:cs typeface="Arial" panose="020B0604020202020204" pitchFamily="34" charset="0"/>
              </a:rPr>
              <a:t>understanding of changing and unmet needs.</a:t>
            </a:r>
            <a:endParaRPr lang="en-US" sz="1600">
              <a:latin typeface="Arial" panose="020B060402020202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700D0CF2-2E0E-4F95-B4C0-C70C394A1A84}"/>
              </a:ext>
            </a:extLst>
          </p:cNvPr>
          <p:cNvSpPr/>
          <p:nvPr/>
        </p:nvSpPr>
        <p:spPr>
          <a:xfrm>
            <a:off x="944967" y="3330593"/>
            <a:ext cx="3874972" cy="1077218"/>
          </a:xfrm>
          <a:prstGeom prst="rect">
            <a:avLst/>
          </a:prstGeom>
        </p:spPr>
        <p:txBody>
          <a:bodyPr wrap="square">
            <a:spAutoFit/>
          </a:bodyPr>
          <a:lstStyle/>
          <a:p>
            <a:pPr lvl="0" algn="ctr">
              <a:defRPr/>
            </a:pPr>
            <a:r>
              <a:rPr lang="en-GB" sz="1600" b="1">
                <a:latin typeface="Arial" panose="020B0604020202020204" pitchFamily="34" charset="0"/>
                <a:cs typeface="Arial" panose="020B0604020202020204" pitchFamily="34" charset="0"/>
              </a:rPr>
              <a:t>Improved multi-agency coordination and brokerage of sector-wide resources </a:t>
            </a:r>
            <a:r>
              <a:rPr lang="en-GB" sz="1600">
                <a:latin typeface="Arial" panose="020B0604020202020204" pitchFamily="34" charset="0"/>
                <a:cs typeface="Arial" panose="020B0604020202020204" pitchFamily="34" charset="0"/>
              </a:rPr>
              <a:t>to take action to meet those needs</a:t>
            </a:r>
            <a:endParaRPr lang="en-US" sz="1600">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6FA2AA7-CFA2-495C-9C7A-A96B292BDBCA}"/>
              </a:ext>
            </a:extLst>
          </p:cNvPr>
          <p:cNvSpPr/>
          <p:nvPr/>
        </p:nvSpPr>
        <p:spPr>
          <a:xfrm>
            <a:off x="944967" y="5105194"/>
            <a:ext cx="3874972" cy="1077218"/>
          </a:xfrm>
          <a:prstGeom prst="rect">
            <a:avLst/>
          </a:prstGeom>
        </p:spPr>
        <p:txBody>
          <a:bodyPr wrap="square">
            <a:spAutoFit/>
          </a:bodyPr>
          <a:lstStyle/>
          <a:p>
            <a:pPr lvl="0" algn="ctr">
              <a:defRPr/>
            </a:pPr>
            <a:r>
              <a:rPr lang="en-GB" sz="1600" b="1">
                <a:latin typeface="Arial" panose="020B0604020202020204" pitchFamily="34" charset="0"/>
                <a:cs typeface="Arial" panose="020B0604020202020204" pitchFamily="34" charset="0"/>
              </a:rPr>
              <a:t>Improved and sustained collaboration and support for grass roots level activity </a:t>
            </a:r>
            <a:r>
              <a:rPr lang="en-GB" sz="1600">
                <a:latin typeface="Arial" panose="020B0604020202020204" pitchFamily="34" charset="0"/>
                <a:cs typeface="Arial" panose="020B0604020202020204" pitchFamily="34" charset="0"/>
              </a:rPr>
              <a:t>with regional and national VCS and government </a:t>
            </a:r>
          </a:p>
        </p:txBody>
      </p:sp>
      <p:pic>
        <p:nvPicPr>
          <p:cNvPr id="22" name="Picture 21">
            <a:extLst>
              <a:ext uri="{FF2B5EF4-FFF2-40B4-BE49-F238E27FC236}">
                <a16:creationId xmlns:a16="http://schemas.microsoft.com/office/drawing/2014/main" id="{9607E3FB-035F-470D-850C-B7A860EA17D8}"/>
              </a:ext>
            </a:extLst>
          </p:cNvPr>
          <p:cNvPicPr>
            <a:picLocks noChangeAspect="1"/>
          </p:cNvPicPr>
          <p:nvPr/>
        </p:nvPicPr>
        <p:blipFill>
          <a:blip r:embed="rId4"/>
          <a:stretch>
            <a:fillRect/>
          </a:stretch>
        </p:blipFill>
        <p:spPr>
          <a:xfrm>
            <a:off x="7932080" y="1049135"/>
            <a:ext cx="3372023" cy="3568883"/>
          </a:xfrm>
          <a:prstGeom prst="rect">
            <a:avLst/>
          </a:prstGeom>
        </p:spPr>
      </p:pic>
    </p:spTree>
    <p:extLst>
      <p:ext uri="{BB962C8B-B14F-4D97-AF65-F5344CB8AC3E}">
        <p14:creationId xmlns:p14="http://schemas.microsoft.com/office/powerpoint/2010/main" val="74914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93491F-4B13-49DB-AA05-96E4BF5364FD}"/>
              </a:ext>
            </a:extLst>
          </p:cNvPr>
          <p:cNvSpPr/>
          <p:nvPr/>
        </p:nvSpPr>
        <p:spPr>
          <a:xfrm>
            <a:off x="5974813" y="3244334"/>
            <a:ext cx="300082" cy="369332"/>
          </a:xfrm>
          <a:prstGeom prst="rect">
            <a:avLst/>
          </a:prstGeom>
        </p:spPr>
        <p:txBody>
          <a:bodyPr wrap="none">
            <a:spAutoFit/>
          </a:bodyPr>
          <a:lstStyle/>
          <a:p>
            <a:r>
              <a:rPr lang="en-GB" b="0" i="0">
                <a:solidFill>
                  <a:srgbClr val="000000"/>
                </a:solidFill>
                <a:effectLst/>
                <a:latin typeface="Times New Roman" panose="02020603050405020304" pitchFamily="18" charset="0"/>
              </a:rPr>
              <a:t> </a:t>
            </a:r>
            <a:r>
              <a:rPr lang="en-GB"/>
              <a:t> </a:t>
            </a:r>
          </a:p>
        </p:txBody>
      </p:sp>
      <p:sp>
        <p:nvSpPr>
          <p:cNvPr id="2" name="TextBox 1">
            <a:extLst>
              <a:ext uri="{FF2B5EF4-FFF2-40B4-BE49-F238E27FC236}">
                <a16:creationId xmlns:a16="http://schemas.microsoft.com/office/drawing/2014/main" id="{A057B069-1751-4EB2-B4F6-2DA4D02B0370}"/>
              </a:ext>
            </a:extLst>
          </p:cNvPr>
          <p:cNvSpPr txBox="1"/>
          <p:nvPr/>
        </p:nvSpPr>
        <p:spPr>
          <a:xfrm>
            <a:off x="901148" y="490330"/>
            <a:ext cx="184731" cy="923330"/>
          </a:xfrm>
          <a:prstGeom prst="rect">
            <a:avLst/>
          </a:prstGeom>
          <a:noFill/>
        </p:spPr>
        <p:txBody>
          <a:bodyPr wrap="none" rtlCol="0">
            <a:spAutoFit/>
          </a:bodyPr>
          <a:lstStyle/>
          <a:p>
            <a:endParaRPr lang="en-GB"/>
          </a:p>
          <a:p>
            <a:endParaRPr lang="en-GB"/>
          </a:p>
          <a:p>
            <a:endParaRPr lang="en-GB"/>
          </a:p>
        </p:txBody>
      </p:sp>
      <p:pic>
        <p:nvPicPr>
          <p:cNvPr id="5" name="Picture 4" descr="A picture containing drawing&#10;&#10;Description automatically generated">
            <a:extLst>
              <a:ext uri="{FF2B5EF4-FFF2-40B4-BE49-F238E27FC236}">
                <a16:creationId xmlns:a16="http://schemas.microsoft.com/office/drawing/2014/main" id="{CF863981-F01D-4729-B1FC-3FB19EE50F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6340" y="5579706"/>
            <a:ext cx="2705659" cy="1278294"/>
          </a:xfrm>
          <a:prstGeom prst="rect">
            <a:avLst/>
          </a:prstGeom>
        </p:spPr>
      </p:pic>
      <p:sp>
        <p:nvSpPr>
          <p:cNvPr id="10" name="TextBox 9">
            <a:extLst>
              <a:ext uri="{FF2B5EF4-FFF2-40B4-BE49-F238E27FC236}">
                <a16:creationId xmlns:a16="http://schemas.microsoft.com/office/drawing/2014/main" id="{1A31CF59-BEFA-4726-B89C-6FBBD60C45DF}"/>
              </a:ext>
            </a:extLst>
          </p:cNvPr>
          <p:cNvSpPr txBox="1"/>
          <p:nvPr/>
        </p:nvSpPr>
        <p:spPr>
          <a:xfrm>
            <a:off x="347043" y="155197"/>
            <a:ext cx="6154442" cy="400110"/>
          </a:xfrm>
          <a:prstGeom prst="rect">
            <a:avLst/>
          </a:prstGeom>
          <a:noFill/>
        </p:spPr>
        <p:txBody>
          <a:bodyPr wrap="none" rtlCol="0">
            <a:spAutoFit/>
          </a:bodyPr>
          <a:lstStyle/>
          <a:p>
            <a:r>
              <a:rPr lang="en-GB" sz="2000" b="1" dirty="0">
                <a:latin typeface="Arial" panose="020B0604020202020204" pitchFamily="34" charset="0"/>
                <a:cs typeface="Arial" panose="020B0604020202020204" pitchFamily="34" charset="0"/>
              </a:rPr>
              <a:t>Brokering Unmet Need: </a:t>
            </a:r>
            <a:r>
              <a:rPr lang="en-GB" sz="2000" dirty="0">
                <a:latin typeface="Arial" panose="020B0604020202020204" pitchFamily="34" charset="0"/>
                <a:cs typeface="Arial" panose="020B0604020202020204" pitchFamily="34" charset="0"/>
              </a:rPr>
              <a:t>VCSEP Multi-agency Cells</a:t>
            </a:r>
          </a:p>
        </p:txBody>
      </p:sp>
      <p:sp>
        <p:nvSpPr>
          <p:cNvPr id="7" name="TextBox 6">
            <a:extLst>
              <a:ext uri="{FF2B5EF4-FFF2-40B4-BE49-F238E27FC236}">
                <a16:creationId xmlns:a16="http://schemas.microsoft.com/office/drawing/2014/main" id="{95A430CD-7565-449E-B997-CEE59747B66B}"/>
              </a:ext>
            </a:extLst>
          </p:cNvPr>
          <p:cNvSpPr txBox="1"/>
          <p:nvPr/>
        </p:nvSpPr>
        <p:spPr>
          <a:xfrm>
            <a:off x="347043" y="871630"/>
            <a:ext cx="11209985" cy="1323439"/>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Emergencies Partnership has established </a:t>
            </a:r>
            <a:r>
              <a:rPr lang="en-GB" sz="1600" b="1" dirty="0">
                <a:latin typeface="Arial" panose="020B0604020202020204" pitchFamily="34" charset="0"/>
                <a:cs typeface="Arial" panose="020B0604020202020204" pitchFamily="34" charset="0"/>
              </a:rPr>
              <a:t>five regional multi-agency cells across England</a:t>
            </a:r>
            <a:r>
              <a:rPr lang="en-GB" sz="1600" dirty="0">
                <a:latin typeface="Arial" panose="020B0604020202020204" pitchFamily="34" charset="0"/>
                <a:cs typeface="Arial" panose="020B0604020202020204" pitchFamily="34" charset="0"/>
              </a:rPr>
              <a:t> to help local organisations to continue their work in the community.</a:t>
            </a:r>
          </a:p>
          <a:p>
            <a:pPr marL="285750" lvl="0" indent="-285750">
              <a:buFont typeface="Arial" panose="020B0604020202020204" pitchFamily="34" charset="0"/>
              <a:buChar char="•"/>
              <a:defRPr/>
            </a:pPr>
            <a:endParaRPr lang="en-GB" sz="1600" dirty="0">
              <a:solidFill>
                <a:prstClr val="black"/>
              </a:solidFill>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a:t>
            </a:r>
            <a:r>
              <a:rPr lang="en-GB" sz="1600" dirty="0">
                <a:latin typeface="Arial" panose="020B0604020202020204" pitchFamily="34" charset="0"/>
                <a:cs typeface="Arial" panose="020B0604020202020204" pitchFamily="34" charset="0"/>
              </a:rPr>
              <a:t>To bring multiple regional VCS players together in a crisis to understand need that is going unmet, and provide sector-support to local organisations when and where they need it.</a:t>
            </a:r>
          </a:p>
        </p:txBody>
      </p:sp>
      <p:sp>
        <p:nvSpPr>
          <p:cNvPr id="12" name="Rectangle 11">
            <a:extLst>
              <a:ext uri="{FF2B5EF4-FFF2-40B4-BE49-F238E27FC236}">
                <a16:creationId xmlns:a16="http://schemas.microsoft.com/office/drawing/2014/main" id="{66A8B3F1-B531-472D-8CD8-B7F764EDFD90}"/>
              </a:ext>
            </a:extLst>
          </p:cNvPr>
          <p:cNvSpPr/>
          <p:nvPr/>
        </p:nvSpPr>
        <p:spPr>
          <a:xfrm>
            <a:off x="0" y="0"/>
            <a:ext cx="231350" cy="6858000"/>
          </a:xfrm>
          <a:prstGeom prst="rect">
            <a:avLst/>
          </a:prstGeom>
          <a:solidFill>
            <a:srgbClr val="F9B4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2052" name="Picture 4" descr="enter image description here">
            <a:extLst>
              <a:ext uri="{FF2B5EF4-FFF2-40B4-BE49-F238E27FC236}">
                <a16:creationId xmlns:a16="http://schemas.microsoft.com/office/drawing/2014/main" id="{FA5EE648-4613-49AC-833D-600159D5C8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993" y="2499993"/>
            <a:ext cx="3635649" cy="420281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enter image description here">
            <a:extLst>
              <a:ext uri="{FF2B5EF4-FFF2-40B4-BE49-F238E27FC236}">
                <a16:creationId xmlns:a16="http://schemas.microsoft.com/office/drawing/2014/main" id="{420332AB-B07D-4058-8CA8-DCFCD14C86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883"/>
          <a:stretch/>
        </p:blipFill>
        <p:spPr bwMode="auto">
          <a:xfrm>
            <a:off x="855393" y="2573078"/>
            <a:ext cx="3635649" cy="3913535"/>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F77CA198-7409-4553-9BA8-B940459E1D81}"/>
              </a:ext>
            </a:extLst>
          </p:cNvPr>
          <p:cNvSpPr/>
          <p:nvPr/>
        </p:nvSpPr>
        <p:spPr>
          <a:xfrm>
            <a:off x="5974813" y="2441290"/>
            <a:ext cx="2382378" cy="369332"/>
          </a:xfrm>
          <a:prstGeom prst="rect">
            <a:avLst/>
          </a:prstGeom>
        </p:spPr>
        <p:txBody>
          <a:bodyPr wrap="square">
            <a:spAutoFit/>
          </a:bodyPr>
          <a:lstStyle/>
          <a:p>
            <a:r>
              <a:rPr lang="en-GB" dirty="0">
                <a:solidFill>
                  <a:srgbClr val="000000"/>
                </a:solidFill>
                <a:latin typeface="Times New Roman" panose="02020603050405020304" pitchFamily="18" charset="0"/>
              </a:rPr>
              <a:t> </a:t>
            </a:r>
            <a:endParaRPr lang="en-GB" dirty="0"/>
          </a:p>
        </p:txBody>
      </p:sp>
      <p:sp>
        <p:nvSpPr>
          <p:cNvPr id="20" name="Rectangle: Rounded Corners 19">
            <a:extLst>
              <a:ext uri="{FF2B5EF4-FFF2-40B4-BE49-F238E27FC236}">
                <a16:creationId xmlns:a16="http://schemas.microsoft.com/office/drawing/2014/main" id="{B1CBADFD-765C-4AE3-BB60-893D437D83FC}"/>
              </a:ext>
            </a:extLst>
          </p:cNvPr>
          <p:cNvSpPr/>
          <p:nvPr/>
        </p:nvSpPr>
        <p:spPr>
          <a:xfrm>
            <a:off x="4823863" y="3102129"/>
            <a:ext cx="1310905" cy="42035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North</a:t>
            </a:r>
          </a:p>
        </p:txBody>
      </p:sp>
      <p:sp>
        <p:nvSpPr>
          <p:cNvPr id="29" name="Rectangle: Rounded Corners 28">
            <a:extLst>
              <a:ext uri="{FF2B5EF4-FFF2-40B4-BE49-F238E27FC236}">
                <a16:creationId xmlns:a16="http://schemas.microsoft.com/office/drawing/2014/main" id="{E534B64A-3BBB-48B6-BB30-01D978F2A01E}"/>
              </a:ext>
            </a:extLst>
          </p:cNvPr>
          <p:cNvSpPr/>
          <p:nvPr/>
        </p:nvSpPr>
        <p:spPr>
          <a:xfrm>
            <a:off x="4823864" y="3851654"/>
            <a:ext cx="1310905" cy="42035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Midlands and East</a:t>
            </a:r>
          </a:p>
        </p:txBody>
      </p:sp>
      <p:sp>
        <p:nvSpPr>
          <p:cNvPr id="31" name="Rectangle: Rounded Corners 30">
            <a:extLst>
              <a:ext uri="{FF2B5EF4-FFF2-40B4-BE49-F238E27FC236}">
                <a16:creationId xmlns:a16="http://schemas.microsoft.com/office/drawing/2014/main" id="{E12F09B3-1A27-4107-AE1C-D340E2E0242F}"/>
              </a:ext>
            </a:extLst>
          </p:cNvPr>
          <p:cNvSpPr/>
          <p:nvPr/>
        </p:nvSpPr>
        <p:spPr>
          <a:xfrm>
            <a:off x="4823863" y="5579706"/>
            <a:ext cx="1310905" cy="42035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South East</a:t>
            </a:r>
          </a:p>
        </p:txBody>
      </p:sp>
      <p:sp>
        <p:nvSpPr>
          <p:cNvPr id="32" name="Rectangle: Rounded Corners 31">
            <a:extLst>
              <a:ext uri="{FF2B5EF4-FFF2-40B4-BE49-F238E27FC236}">
                <a16:creationId xmlns:a16="http://schemas.microsoft.com/office/drawing/2014/main" id="{34F8D8A9-0477-4808-B1D9-442588542C4B}"/>
              </a:ext>
            </a:extLst>
          </p:cNvPr>
          <p:cNvSpPr/>
          <p:nvPr/>
        </p:nvSpPr>
        <p:spPr>
          <a:xfrm>
            <a:off x="4823863" y="4704533"/>
            <a:ext cx="1310905" cy="42035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London</a:t>
            </a:r>
          </a:p>
        </p:txBody>
      </p:sp>
      <p:sp>
        <p:nvSpPr>
          <p:cNvPr id="33" name="Rectangle: Rounded Corners 32">
            <a:extLst>
              <a:ext uri="{FF2B5EF4-FFF2-40B4-BE49-F238E27FC236}">
                <a16:creationId xmlns:a16="http://schemas.microsoft.com/office/drawing/2014/main" id="{C6524295-01C7-4355-B4AD-671F599524D2}"/>
              </a:ext>
            </a:extLst>
          </p:cNvPr>
          <p:cNvSpPr/>
          <p:nvPr/>
        </p:nvSpPr>
        <p:spPr>
          <a:xfrm>
            <a:off x="3241995" y="6066259"/>
            <a:ext cx="1310905" cy="420354"/>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South West</a:t>
            </a:r>
          </a:p>
        </p:txBody>
      </p:sp>
      <p:sp>
        <p:nvSpPr>
          <p:cNvPr id="34" name="Rectangle: Rounded Corners 33">
            <a:extLst>
              <a:ext uri="{FF2B5EF4-FFF2-40B4-BE49-F238E27FC236}">
                <a16:creationId xmlns:a16="http://schemas.microsoft.com/office/drawing/2014/main" id="{1AD6909E-8F31-47C0-89EF-429CCACDF7F8}"/>
              </a:ext>
            </a:extLst>
          </p:cNvPr>
          <p:cNvSpPr/>
          <p:nvPr/>
        </p:nvSpPr>
        <p:spPr>
          <a:xfrm>
            <a:off x="7800091" y="4061831"/>
            <a:ext cx="2104746" cy="486721"/>
          </a:xfrm>
          <a:prstGeom prst="round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VCSEP strategic coordination group</a:t>
            </a:r>
          </a:p>
        </p:txBody>
      </p:sp>
      <p:cxnSp>
        <p:nvCxnSpPr>
          <p:cNvPr id="48" name="Straight Connector 47">
            <a:extLst>
              <a:ext uri="{FF2B5EF4-FFF2-40B4-BE49-F238E27FC236}">
                <a16:creationId xmlns:a16="http://schemas.microsoft.com/office/drawing/2014/main" id="{499E040D-78B9-4422-B07D-E95443181CEE}"/>
              </a:ext>
            </a:extLst>
          </p:cNvPr>
          <p:cNvCxnSpPr>
            <a:cxnSpLocks/>
            <a:stCxn id="34" idx="1"/>
            <a:endCxn id="4" idx="0"/>
          </p:cNvCxnSpPr>
          <p:nvPr/>
        </p:nvCxnSpPr>
        <p:spPr>
          <a:xfrm flipH="1" flipV="1">
            <a:off x="6124854" y="3244334"/>
            <a:ext cx="1675237" cy="1060858"/>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1446221-DA74-452A-914C-988E28D6DF51}"/>
              </a:ext>
            </a:extLst>
          </p:cNvPr>
          <p:cNvCxnSpPr>
            <a:cxnSpLocks/>
            <a:stCxn id="34" idx="1"/>
            <a:endCxn id="33" idx="3"/>
          </p:cNvCxnSpPr>
          <p:nvPr/>
        </p:nvCxnSpPr>
        <p:spPr>
          <a:xfrm rot="10800000" flipV="1">
            <a:off x="4552901" y="4305192"/>
            <a:ext cx="3247191" cy="1971244"/>
          </a:xfrm>
          <a:prstGeom prst="bentConnector3">
            <a:avLst>
              <a:gd name="adj1" fmla="val 1103"/>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A54E78F2-54CC-43FE-BC8A-58C4DD0ABF97}"/>
              </a:ext>
            </a:extLst>
          </p:cNvPr>
          <p:cNvCxnSpPr>
            <a:cxnSpLocks/>
            <a:stCxn id="34" idx="1"/>
            <a:endCxn id="29" idx="3"/>
          </p:cNvCxnSpPr>
          <p:nvPr/>
        </p:nvCxnSpPr>
        <p:spPr>
          <a:xfrm flipH="1" flipV="1">
            <a:off x="6134769" y="4061831"/>
            <a:ext cx="1665322" cy="243361"/>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1DD69162-4601-4C81-83C7-B33B5DBFF0F0}"/>
              </a:ext>
            </a:extLst>
          </p:cNvPr>
          <p:cNvCxnSpPr>
            <a:cxnSpLocks/>
            <a:stCxn id="34" idx="1"/>
            <a:endCxn id="32" idx="3"/>
          </p:cNvCxnSpPr>
          <p:nvPr/>
        </p:nvCxnSpPr>
        <p:spPr>
          <a:xfrm flipH="1">
            <a:off x="6134768" y="4305192"/>
            <a:ext cx="1665323" cy="609518"/>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B92DFFC-5F35-4479-8020-20073938DF5F}"/>
              </a:ext>
            </a:extLst>
          </p:cNvPr>
          <p:cNvCxnSpPr>
            <a:cxnSpLocks/>
            <a:stCxn id="34" idx="1"/>
            <a:endCxn id="31" idx="3"/>
          </p:cNvCxnSpPr>
          <p:nvPr/>
        </p:nvCxnSpPr>
        <p:spPr>
          <a:xfrm flipH="1">
            <a:off x="6134768" y="4305192"/>
            <a:ext cx="1665323" cy="1484691"/>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130D2F94-EAAB-4FBD-9397-02A9462DA063}"/>
              </a:ext>
            </a:extLst>
          </p:cNvPr>
          <p:cNvCxnSpPr>
            <a:cxnSpLocks/>
            <a:stCxn id="20" idx="1"/>
          </p:cNvCxnSpPr>
          <p:nvPr/>
        </p:nvCxnSpPr>
        <p:spPr>
          <a:xfrm flipH="1">
            <a:off x="2877445" y="3312306"/>
            <a:ext cx="1946418" cy="305183"/>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941A5B85-EE9A-496F-84E9-0C0F69C7E403}"/>
              </a:ext>
            </a:extLst>
          </p:cNvPr>
          <p:cNvCxnSpPr>
            <a:cxnSpLocks/>
            <a:stCxn id="33" idx="1"/>
          </p:cNvCxnSpPr>
          <p:nvPr/>
        </p:nvCxnSpPr>
        <p:spPr>
          <a:xfrm flipH="1" flipV="1">
            <a:off x="2371603" y="5578460"/>
            <a:ext cx="870392" cy="697976"/>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0803B4F-53F2-4012-A3B1-1AF114996AA5}"/>
              </a:ext>
            </a:extLst>
          </p:cNvPr>
          <p:cNvCxnSpPr>
            <a:cxnSpLocks/>
            <a:stCxn id="31" idx="1"/>
          </p:cNvCxnSpPr>
          <p:nvPr/>
        </p:nvCxnSpPr>
        <p:spPr>
          <a:xfrm flipH="1" flipV="1">
            <a:off x="3361531" y="5538443"/>
            <a:ext cx="1462332" cy="251440"/>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1138155-980F-48D9-95E1-5266E0E77BCB}"/>
              </a:ext>
            </a:extLst>
          </p:cNvPr>
          <p:cNvCxnSpPr>
            <a:cxnSpLocks/>
            <a:stCxn id="32" idx="1"/>
          </p:cNvCxnSpPr>
          <p:nvPr/>
        </p:nvCxnSpPr>
        <p:spPr>
          <a:xfrm flipH="1">
            <a:off x="3517833" y="4914710"/>
            <a:ext cx="1306030" cy="331844"/>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FA7B986-43D9-4609-BBF5-CA248BAA6C99}"/>
              </a:ext>
            </a:extLst>
          </p:cNvPr>
          <p:cNvCxnSpPr>
            <a:cxnSpLocks/>
            <a:stCxn id="29" idx="1"/>
          </p:cNvCxnSpPr>
          <p:nvPr/>
        </p:nvCxnSpPr>
        <p:spPr>
          <a:xfrm flipH="1">
            <a:off x="3176826" y="4061831"/>
            <a:ext cx="1647038" cy="526803"/>
          </a:xfrm>
          <a:prstGeom prst="line">
            <a:avLst/>
          </a:prstGeom>
          <a:ln w="28575">
            <a:solidFill>
              <a:srgbClr val="00206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9397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BC2125-96D4-4102-B7FF-392783F24175}"/>
              </a:ext>
            </a:extLst>
          </p:cNvPr>
          <p:cNvSpPr/>
          <p:nvPr/>
        </p:nvSpPr>
        <p:spPr>
          <a:xfrm>
            <a:off x="332790" y="160421"/>
            <a:ext cx="11798969" cy="584775"/>
          </a:xfrm>
          <a:prstGeom prst="rect">
            <a:avLst/>
          </a:prstGeom>
        </p:spPr>
        <p:txBody>
          <a:bodyPr wrap="square">
            <a:spAutoFit/>
          </a:bodyPr>
          <a:lstStyle/>
          <a:p>
            <a:pPr lvl="0">
              <a:defRPr/>
            </a:pPr>
            <a:r>
              <a:rPr lang="en-GB" sz="2400" b="1" dirty="0">
                <a:solidFill>
                  <a:prstClr val="black"/>
                </a:solidFill>
                <a:latin typeface="Arial" panose="020B0604020202020204" pitchFamily="34" charset="0"/>
                <a:cs typeface="Arial" panose="020B0604020202020204" pitchFamily="34" charset="0"/>
              </a:rPr>
              <a:t>Getting support from the VCSEP                                        </a:t>
            </a:r>
            <a:r>
              <a:rPr lang="en-GB" sz="3200" b="1" dirty="0">
                <a:solidFill>
                  <a:prstClr val="black"/>
                </a:solidFill>
                <a:latin typeface="Arial" panose="020B0604020202020204" pitchFamily="34" charset="0"/>
                <a:cs typeface="Arial" panose="020B0604020202020204" pitchFamily="34" charset="0"/>
              </a:rPr>
              <a:t> </a:t>
            </a:r>
          </a:p>
        </p:txBody>
      </p:sp>
      <p:graphicFrame>
        <p:nvGraphicFramePr>
          <p:cNvPr id="3" name="Diagram 2">
            <a:extLst>
              <a:ext uri="{FF2B5EF4-FFF2-40B4-BE49-F238E27FC236}">
                <a16:creationId xmlns:a16="http://schemas.microsoft.com/office/drawing/2014/main" id="{3EED1565-6917-426A-B438-3CB0471F806E}"/>
              </a:ext>
            </a:extLst>
          </p:cNvPr>
          <p:cNvGraphicFramePr/>
          <p:nvPr>
            <p:extLst>
              <p:ext uri="{D42A27DB-BD31-4B8C-83A1-F6EECF244321}">
                <p14:modId xmlns:p14="http://schemas.microsoft.com/office/powerpoint/2010/main" val="423295766"/>
              </p:ext>
            </p:extLst>
          </p:nvPr>
        </p:nvGraphicFramePr>
        <p:xfrm>
          <a:off x="-261670" y="100680"/>
          <a:ext cx="12382550" cy="56156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A picture containing drawing&#10;&#10;Description automatically generated">
            <a:extLst>
              <a:ext uri="{FF2B5EF4-FFF2-40B4-BE49-F238E27FC236}">
                <a16:creationId xmlns:a16="http://schemas.microsoft.com/office/drawing/2014/main" id="{4105D2EF-76A1-402C-B4D8-88258B2A60D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01883" y="5776031"/>
            <a:ext cx="2290117" cy="1081970"/>
          </a:xfrm>
          <a:prstGeom prst="rect">
            <a:avLst/>
          </a:prstGeom>
        </p:spPr>
      </p:pic>
      <p:sp>
        <p:nvSpPr>
          <p:cNvPr id="7" name="TextBox 6">
            <a:extLst>
              <a:ext uri="{FF2B5EF4-FFF2-40B4-BE49-F238E27FC236}">
                <a16:creationId xmlns:a16="http://schemas.microsoft.com/office/drawing/2014/main" id="{5E14A573-7ACF-4964-9101-40D72042E211}"/>
              </a:ext>
            </a:extLst>
          </p:cNvPr>
          <p:cNvSpPr txBox="1"/>
          <p:nvPr/>
        </p:nvSpPr>
        <p:spPr>
          <a:xfrm>
            <a:off x="332790" y="3869630"/>
            <a:ext cx="5634241" cy="2092881"/>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The request for support service provides a simple way for local organisations to request additional support and capacity to meet the needs in their area, when they cannot be met locally.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You can submit your request for support at </a:t>
            </a:r>
            <a:r>
              <a:rPr lang="en-GB" sz="1600" b="1" dirty="0">
                <a:solidFill>
                  <a:srgbClr val="0070C0"/>
                </a:solidFill>
                <a:latin typeface="Arial" panose="020B0604020202020204" pitchFamily="34" charset="0"/>
                <a:cs typeface="Arial" panose="020B0604020202020204" pitchFamily="34" charset="0"/>
              </a:rPr>
              <a:t>vcsep.org.uk/request-support</a:t>
            </a:r>
            <a:r>
              <a:rPr lang="en-GB" sz="1600" dirty="0">
                <a:latin typeface="Arial" panose="020B0604020202020204" pitchFamily="34" charset="0"/>
                <a:cs typeface="Arial" panose="020B0604020202020204" pitchFamily="34" charset="0"/>
              </a:rPr>
              <a:t>. </a:t>
            </a:r>
          </a:p>
          <a:p>
            <a:endParaRPr lang="en-GB" dirty="0"/>
          </a:p>
        </p:txBody>
      </p:sp>
      <p:sp>
        <p:nvSpPr>
          <p:cNvPr id="8" name="Rectangle 7">
            <a:extLst>
              <a:ext uri="{FF2B5EF4-FFF2-40B4-BE49-F238E27FC236}">
                <a16:creationId xmlns:a16="http://schemas.microsoft.com/office/drawing/2014/main" id="{C532017D-6746-4A49-83BC-7C200FD7F9B2}"/>
              </a:ext>
            </a:extLst>
          </p:cNvPr>
          <p:cNvSpPr/>
          <p:nvPr/>
        </p:nvSpPr>
        <p:spPr>
          <a:xfrm>
            <a:off x="0" y="0"/>
            <a:ext cx="231350" cy="6858000"/>
          </a:xfrm>
          <a:prstGeom prst="rect">
            <a:avLst/>
          </a:prstGeom>
          <a:solidFill>
            <a:srgbClr val="3F2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43EBD9DF-E658-4F57-B0F9-8D77A691575A}"/>
              </a:ext>
            </a:extLst>
          </p:cNvPr>
          <p:cNvPicPr>
            <a:picLocks noChangeAspect="1"/>
          </p:cNvPicPr>
          <p:nvPr/>
        </p:nvPicPr>
        <p:blipFill>
          <a:blip r:embed="rId9"/>
          <a:stretch>
            <a:fillRect/>
          </a:stretch>
        </p:blipFill>
        <p:spPr>
          <a:xfrm>
            <a:off x="7122160" y="3830556"/>
            <a:ext cx="4998720" cy="2952803"/>
          </a:xfrm>
          <a:prstGeom prst="rect">
            <a:avLst/>
          </a:prstGeom>
          <a:ln>
            <a:solidFill>
              <a:schemeClr val="accent1"/>
            </a:solidFill>
          </a:ln>
        </p:spPr>
      </p:pic>
      <p:sp>
        <p:nvSpPr>
          <p:cNvPr id="2" name="TextBox 1">
            <a:extLst>
              <a:ext uri="{FF2B5EF4-FFF2-40B4-BE49-F238E27FC236}">
                <a16:creationId xmlns:a16="http://schemas.microsoft.com/office/drawing/2014/main" id="{39BDBF74-58DA-440C-88A6-3C0A0C21B739}"/>
              </a:ext>
            </a:extLst>
          </p:cNvPr>
          <p:cNvSpPr txBox="1"/>
          <p:nvPr/>
        </p:nvSpPr>
        <p:spPr>
          <a:xfrm>
            <a:off x="7985760" y="3381382"/>
            <a:ext cx="3261360" cy="461665"/>
          </a:xfrm>
          <a:prstGeom prst="rect">
            <a:avLst/>
          </a:prstGeom>
          <a:noFill/>
        </p:spPr>
        <p:txBody>
          <a:bodyPr wrap="square" rtlCol="0">
            <a:spAutoFit/>
          </a:bodyPr>
          <a:lstStyle/>
          <a:p>
            <a:r>
              <a:rPr lang="en-GB" sz="2400" b="1" dirty="0">
                <a:latin typeface="Arial" panose="020B0604020202020204" pitchFamily="34" charset="0"/>
                <a:cs typeface="Arial" panose="020B0604020202020204" pitchFamily="34" charset="0"/>
                <a:hlinkClick r:id="rId10"/>
              </a:rPr>
              <a:t>www.vcsep.org.uk</a:t>
            </a:r>
            <a:r>
              <a:rPr lang="en-GB" sz="24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5121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4105D2EF-76A1-402C-B4D8-88258B2A60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8900" y="5939979"/>
            <a:ext cx="1943100" cy="918021"/>
          </a:xfrm>
          <a:prstGeom prst="rect">
            <a:avLst/>
          </a:prstGeom>
        </p:spPr>
      </p:pic>
      <p:sp>
        <p:nvSpPr>
          <p:cNvPr id="4" name="Rectangle 3">
            <a:extLst>
              <a:ext uri="{FF2B5EF4-FFF2-40B4-BE49-F238E27FC236}">
                <a16:creationId xmlns:a16="http://schemas.microsoft.com/office/drawing/2014/main" id="{57BC2125-96D4-4102-B7FF-392783F24175}"/>
              </a:ext>
            </a:extLst>
          </p:cNvPr>
          <p:cNvSpPr/>
          <p:nvPr/>
        </p:nvSpPr>
        <p:spPr>
          <a:xfrm>
            <a:off x="324442" y="151778"/>
            <a:ext cx="11798969" cy="461665"/>
          </a:xfrm>
          <a:prstGeom prst="rect">
            <a:avLst/>
          </a:prstGeom>
        </p:spPr>
        <p:txBody>
          <a:bodyPr wrap="square">
            <a:spAutoFit/>
          </a:bodyPr>
          <a:lstStyle/>
          <a:p>
            <a:pPr lvl="0">
              <a:defRPr/>
            </a:pPr>
            <a:r>
              <a:rPr lang="en-GB" sz="2400" b="1" dirty="0">
                <a:solidFill>
                  <a:prstClr val="black"/>
                </a:solidFill>
                <a:latin typeface="Arial" panose="020B0604020202020204" pitchFamily="34" charset="0"/>
                <a:cs typeface="Arial" panose="020B0604020202020204" pitchFamily="34" charset="0"/>
              </a:rPr>
              <a:t>What this is </a:t>
            </a:r>
            <a:r>
              <a:rPr lang="en-GB" sz="2400" b="1" u="sng" dirty="0">
                <a:solidFill>
                  <a:prstClr val="black"/>
                </a:solidFill>
                <a:latin typeface="Arial" panose="020B0604020202020204" pitchFamily="34" charset="0"/>
                <a:cs typeface="Arial" panose="020B0604020202020204" pitchFamily="34" charset="0"/>
              </a:rPr>
              <a:t>not</a:t>
            </a:r>
          </a:p>
        </p:txBody>
      </p:sp>
      <p:sp>
        <p:nvSpPr>
          <p:cNvPr id="7" name="TextBox 6">
            <a:extLst>
              <a:ext uri="{FF2B5EF4-FFF2-40B4-BE49-F238E27FC236}">
                <a16:creationId xmlns:a16="http://schemas.microsoft.com/office/drawing/2014/main" id="{5E14A573-7ACF-4964-9101-40D72042E211}"/>
              </a:ext>
            </a:extLst>
          </p:cNvPr>
          <p:cNvSpPr txBox="1"/>
          <p:nvPr/>
        </p:nvSpPr>
        <p:spPr>
          <a:xfrm>
            <a:off x="324442" y="856357"/>
            <a:ext cx="11776166" cy="6001643"/>
          </a:xfrm>
          <a:prstGeom prst="rect">
            <a:avLst/>
          </a:prstGeom>
          <a:noFill/>
        </p:spPr>
        <p:txBody>
          <a:bodyPr wrap="square" rtlCol="0">
            <a:spAutoFit/>
          </a:bodyPr>
          <a:lstStyle/>
          <a:p>
            <a:pPr>
              <a:defRPr/>
            </a:pPr>
            <a:r>
              <a:rPr lang="en-GB" dirty="0">
                <a:solidFill>
                  <a:prstClr val="black"/>
                </a:solidFill>
                <a:latin typeface="Arial" panose="020B0604020202020204" pitchFamily="34" charset="0"/>
                <a:cs typeface="Arial" panose="020B0604020202020204" pitchFamily="34" charset="0"/>
              </a:rPr>
              <a:t>A proposal that seeks to duplicate anything by</a:t>
            </a:r>
          </a:p>
          <a:p>
            <a:pPr>
              <a:defRPr/>
            </a:pPr>
            <a:endParaRPr lang="en-GB"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replacing the hard work and response already underway – where needs are being identified and met locally </a:t>
            </a:r>
          </a:p>
          <a:p>
            <a:pPr lvl="0">
              <a:defRPr/>
            </a:pPr>
            <a:endParaRPr lang="en-GB"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undermining the relationships already held locally to achieve an effective response</a:t>
            </a:r>
          </a:p>
          <a:p>
            <a:pPr marL="285750" lvl="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changing any links to LRF partners, local authorities and wider central and local government structures in response activity</a:t>
            </a:r>
          </a:p>
          <a:p>
            <a:pPr marL="28575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a:p>
            <a:pPr>
              <a:defRPr/>
            </a:pPr>
            <a:endParaRPr lang="en-GB" dirty="0">
              <a:solidFill>
                <a:prstClr val="black"/>
              </a:solidFill>
              <a:latin typeface="Arial" panose="020B0604020202020204" pitchFamily="34" charset="0"/>
              <a:cs typeface="Arial" panose="020B0604020202020204" pitchFamily="34" charset="0"/>
            </a:endParaRPr>
          </a:p>
          <a:p>
            <a:pPr>
              <a:defRPr/>
            </a:pPr>
            <a:r>
              <a:rPr lang="en-GB" sz="2400" b="1" dirty="0">
                <a:solidFill>
                  <a:prstClr val="black"/>
                </a:solidFill>
                <a:latin typeface="Arial" panose="020B0604020202020204" pitchFamily="34" charset="0"/>
                <a:cs typeface="Arial" panose="020B0604020202020204" pitchFamily="34" charset="0"/>
              </a:rPr>
              <a:t>What this </a:t>
            </a:r>
            <a:r>
              <a:rPr lang="en-GB" sz="2400" b="1" u="sng" dirty="0">
                <a:solidFill>
                  <a:prstClr val="black"/>
                </a:solidFill>
                <a:latin typeface="Arial" panose="020B0604020202020204" pitchFamily="34" charset="0"/>
                <a:cs typeface="Arial" panose="020B0604020202020204" pitchFamily="34" charset="0"/>
              </a:rPr>
              <a:t>is</a:t>
            </a:r>
          </a:p>
          <a:p>
            <a:pPr marL="285750" indent="-285750">
              <a:buFont typeface="Arial" panose="020B0604020202020204" pitchFamily="34" charset="0"/>
              <a:buChar char="•"/>
              <a:defRPr/>
            </a:pPr>
            <a:endParaRPr lang="en-GB" b="1"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a </a:t>
            </a:r>
            <a:r>
              <a:rPr lang="en-GB" u="sng" dirty="0">
                <a:solidFill>
                  <a:prstClr val="black"/>
                </a:solidFill>
                <a:latin typeface="Arial" panose="020B0604020202020204" pitchFamily="34" charset="0"/>
                <a:cs typeface="Arial" panose="020B0604020202020204" pitchFamily="34" charset="0"/>
              </a:rPr>
              <a:t>by exception</a:t>
            </a:r>
            <a:r>
              <a:rPr lang="en-GB" dirty="0">
                <a:solidFill>
                  <a:prstClr val="black"/>
                </a:solidFill>
                <a:latin typeface="Arial" panose="020B0604020202020204" pitchFamily="34" charset="0"/>
                <a:cs typeface="Arial" panose="020B0604020202020204" pitchFamily="34" charset="0"/>
              </a:rPr>
              <a:t> option, quick escalation point for organisations to report unmet need/need for support where it can’t be addressed through usual routes</a:t>
            </a:r>
          </a:p>
          <a:p>
            <a:pPr marL="285750" lvl="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a way to then facilitate the right organisation(s) with the capacity or the right skills to help meet the unmet need, accelerating help</a:t>
            </a:r>
          </a:p>
          <a:p>
            <a:pPr marL="285750" lvl="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defRPr/>
            </a:pPr>
            <a:r>
              <a:rPr lang="en-GB" dirty="0">
                <a:solidFill>
                  <a:prstClr val="black"/>
                </a:solidFill>
                <a:latin typeface="Arial" panose="020B0604020202020204" pitchFamily="34" charset="0"/>
                <a:cs typeface="Arial" panose="020B0604020202020204" pitchFamily="34" charset="0"/>
              </a:rPr>
              <a:t>overall, a way for us to take informed and effective action together</a:t>
            </a:r>
          </a:p>
          <a:p>
            <a:pPr marL="285750" lvl="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C03EEDC-CD88-4F40-8836-A55863340618}"/>
              </a:ext>
            </a:extLst>
          </p:cNvPr>
          <p:cNvSpPr/>
          <p:nvPr/>
        </p:nvSpPr>
        <p:spPr>
          <a:xfrm>
            <a:off x="0" y="0"/>
            <a:ext cx="231350" cy="6858000"/>
          </a:xfrm>
          <a:prstGeom prst="rect">
            <a:avLst/>
          </a:prstGeom>
          <a:solidFill>
            <a:srgbClr val="3F27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96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4105D2EF-76A1-402C-B4D8-88258B2A60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1788" y="5761813"/>
            <a:ext cx="2320212" cy="1096188"/>
          </a:xfrm>
          <a:prstGeom prst="rect">
            <a:avLst/>
          </a:prstGeom>
        </p:spPr>
      </p:pic>
      <p:sp>
        <p:nvSpPr>
          <p:cNvPr id="4" name="Rectangle 3">
            <a:extLst>
              <a:ext uri="{FF2B5EF4-FFF2-40B4-BE49-F238E27FC236}">
                <a16:creationId xmlns:a16="http://schemas.microsoft.com/office/drawing/2014/main" id="{57BC2125-96D4-4102-B7FF-392783F24175}"/>
              </a:ext>
            </a:extLst>
          </p:cNvPr>
          <p:cNvSpPr/>
          <p:nvPr/>
        </p:nvSpPr>
        <p:spPr>
          <a:xfrm>
            <a:off x="347876" y="165577"/>
            <a:ext cx="2545249" cy="461665"/>
          </a:xfrm>
          <a:prstGeom prst="rect">
            <a:avLst/>
          </a:prstGeom>
        </p:spPr>
        <p:txBody>
          <a:bodyPr wrap="square">
            <a:spAutoFit/>
          </a:bodyPr>
          <a:lstStyle/>
          <a:p>
            <a:pPr lvl="0">
              <a:defRPr/>
            </a:pPr>
            <a:r>
              <a:rPr lang="en-GB" sz="2400" b="1" dirty="0">
                <a:solidFill>
                  <a:prstClr val="black"/>
                </a:solidFill>
                <a:latin typeface="Arial" panose="020B0604020202020204" pitchFamily="34" charset="0"/>
                <a:cs typeface="Arial" panose="020B0604020202020204" pitchFamily="34" charset="0"/>
              </a:rPr>
              <a:t>Get in touch</a:t>
            </a:r>
          </a:p>
        </p:txBody>
      </p:sp>
      <p:sp>
        <p:nvSpPr>
          <p:cNvPr id="7" name="TextBox 6">
            <a:extLst>
              <a:ext uri="{FF2B5EF4-FFF2-40B4-BE49-F238E27FC236}">
                <a16:creationId xmlns:a16="http://schemas.microsoft.com/office/drawing/2014/main" id="{5E14A573-7ACF-4964-9101-40D72042E211}"/>
              </a:ext>
            </a:extLst>
          </p:cNvPr>
          <p:cNvSpPr txBox="1"/>
          <p:nvPr/>
        </p:nvSpPr>
        <p:spPr>
          <a:xfrm>
            <a:off x="347876" y="719575"/>
            <a:ext cx="11984083" cy="6740307"/>
          </a:xfrm>
          <a:prstGeom prst="rect">
            <a:avLst/>
          </a:prstGeom>
          <a:noFill/>
        </p:spPr>
        <p:txBody>
          <a:bodyPr wrap="square" rtlCol="0">
            <a:spAutoFit/>
          </a:bodyPr>
          <a:lstStyle/>
          <a:p>
            <a:pPr>
              <a:defRPr/>
            </a:pPr>
            <a:r>
              <a:rPr lang="en-GB" sz="1400" b="1" dirty="0">
                <a:solidFill>
                  <a:prstClr val="black"/>
                </a:solidFill>
                <a:latin typeface="Arial" panose="020B0604020202020204" pitchFamily="34" charset="0"/>
                <a:cs typeface="Arial" panose="020B0604020202020204" pitchFamily="34" charset="0"/>
              </a:rPr>
              <a:t>National Emergencies Partnership team</a:t>
            </a:r>
            <a:r>
              <a:rPr lang="en-GB" sz="1400" dirty="0">
                <a:solidFill>
                  <a:prstClr val="black"/>
                </a:solidFill>
                <a:latin typeface="Arial" panose="020B0604020202020204" pitchFamily="34" charset="0"/>
                <a:cs typeface="Arial" panose="020B0604020202020204" pitchFamily="34" charset="0"/>
              </a:rPr>
              <a:t>: </a:t>
            </a:r>
          </a:p>
          <a:p>
            <a:pPr>
              <a:defRPr/>
            </a:pPr>
            <a:endParaRPr lang="en-GB" sz="1400" dirty="0">
              <a:solidFill>
                <a:prstClr val="black"/>
              </a:solidFill>
              <a:latin typeface="Arial" panose="020B0604020202020204" pitchFamily="34" charset="0"/>
              <a:cs typeface="Arial" panose="020B0604020202020204" pitchFamily="34" charset="0"/>
              <a:hlinkClick r:id="rId4"/>
            </a:endParaRPr>
          </a:p>
          <a:p>
            <a:pPr>
              <a:defRPr/>
            </a:pPr>
            <a:r>
              <a:rPr lang="en-GB" sz="1400" dirty="0">
                <a:solidFill>
                  <a:prstClr val="black"/>
                </a:solidFill>
                <a:latin typeface="Arial" panose="020B0604020202020204" pitchFamily="34" charset="0"/>
                <a:cs typeface="Arial" panose="020B0604020202020204" pitchFamily="34" charset="0"/>
                <a:hlinkClick r:id="rId4"/>
              </a:rPr>
              <a:t>VCSEP@redcross.org.uk</a:t>
            </a:r>
            <a:endParaRPr lang="en-GB" sz="1400" dirty="0">
              <a:solidFill>
                <a:prstClr val="black"/>
              </a:solidFill>
              <a:latin typeface="Arial" panose="020B0604020202020204" pitchFamily="34" charset="0"/>
              <a:cs typeface="Arial" panose="020B0604020202020204" pitchFamily="34" charset="0"/>
            </a:endParaRPr>
          </a:p>
          <a:p>
            <a:pPr>
              <a:defRPr/>
            </a:pPr>
            <a:endParaRPr lang="en-GB" sz="1400" dirty="0">
              <a:solidFill>
                <a:prstClr val="black"/>
              </a:solidFill>
              <a:latin typeface="Arial" panose="020B0604020202020204" pitchFamily="34" charset="0"/>
              <a:cs typeface="Arial" panose="020B0604020202020204" pitchFamily="34" charset="0"/>
            </a:endParaRPr>
          </a:p>
          <a:p>
            <a:pPr>
              <a:defRPr/>
            </a:pPr>
            <a:r>
              <a:rPr lang="en-GB" sz="1400" b="1" dirty="0">
                <a:solidFill>
                  <a:prstClr val="black"/>
                </a:solidFill>
                <a:latin typeface="Arial" panose="020B0604020202020204" pitchFamily="34" charset="0"/>
                <a:cs typeface="Arial" panose="020B0604020202020204" pitchFamily="34" charset="0"/>
              </a:rPr>
              <a:t>Multi-agency cell leads: </a:t>
            </a:r>
          </a:p>
          <a:p>
            <a:pPr>
              <a:defRPr/>
            </a:pPr>
            <a:endParaRPr lang="en-GB" sz="1400" dirty="0">
              <a:solidFill>
                <a:prstClr val="black"/>
              </a:solidFill>
              <a:latin typeface="Arial" panose="020B0604020202020204" pitchFamily="34" charset="0"/>
              <a:cs typeface="Arial" panose="020B0604020202020204" pitchFamily="34" charset="0"/>
            </a:endParaRPr>
          </a:p>
          <a:p>
            <a:pPr>
              <a:defRPr/>
            </a:pPr>
            <a:r>
              <a:rPr lang="en-GB" sz="1400" dirty="0">
                <a:solidFill>
                  <a:prstClr val="black"/>
                </a:solidFill>
                <a:latin typeface="Arial" panose="020B0604020202020204" pitchFamily="34" charset="0"/>
                <a:cs typeface="Arial" panose="020B0604020202020204" pitchFamily="34" charset="0"/>
              </a:rPr>
              <a:t>London - </a:t>
            </a:r>
            <a:r>
              <a:rPr lang="fi-FI" sz="1400" dirty="0">
                <a:solidFill>
                  <a:prstClr val="black"/>
                </a:solidFill>
                <a:latin typeface="Arial" panose="020B0604020202020204" pitchFamily="34" charset="0"/>
                <a:cs typeface="Arial" panose="020B0604020202020204" pitchFamily="34" charset="0"/>
              </a:rPr>
              <a:t>Jon Vangorph, </a:t>
            </a:r>
            <a:r>
              <a:rPr lang="fi-FI" sz="1400" dirty="0">
                <a:solidFill>
                  <a:prstClr val="black"/>
                </a:solidFill>
                <a:latin typeface="Arial" panose="020B0604020202020204" pitchFamily="34" charset="0"/>
                <a:cs typeface="Arial" panose="020B0604020202020204" pitchFamily="34" charset="0"/>
                <a:hlinkClick r:id="rId5"/>
              </a:rPr>
              <a:t>JVangorph@redcross.org.uk</a:t>
            </a:r>
            <a:endParaRPr lang="fi-FI" sz="1400" dirty="0">
              <a:solidFill>
                <a:prstClr val="black"/>
              </a:solidFill>
              <a:latin typeface="Arial" panose="020B0604020202020204" pitchFamily="34" charset="0"/>
              <a:cs typeface="Arial" panose="020B0604020202020204" pitchFamily="34" charset="0"/>
            </a:endParaRPr>
          </a:p>
          <a:p>
            <a:pPr>
              <a:defRPr/>
            </a:pPr>
            <a:endParaRPr lang="fi-FI" sz="1400" dirty="0">
              <a:solidFill>
                <a:prstClr val="black"/>
              </a:solidFill>
              <a:latin typeface="Arial" panose="020B0604020202020204" pitchFamily="34" charset="0"/>
              <a:cs typeface="Arial" panose="020B0604020202020204" pitchFamily="34" charset="0"/>
            </a:endParaRPr>
          </a:p>
          <a:p>
            <a:pPr>
              <a:defRPr/>
            </a:pPr>
            <a:r>
              <a:rPr lang="fi-FI" sz="1400" dirty="0">
                <a:solidFill>
                  <a:prstClr val="black"/>
                </a:solidFill>
                <a:latin typeface="Arial" panose="020B0604020202020204" pitchFamily="34" charset="0"/>
                <a:cs typeface="Arial" panose="020B0604020202020204" pitchFamily="34" charset="0"/>
              </a:rPr>
              <a:t>Midlands &amp; East – Simon Holmes, </a:t>
            </a:r>
            <a:r>
              <a:rPr lang="fi-FI" sz="1400" dirty="0">
                <a:solidFill>
                  <a:prstClr val="black"/>
                </a:solidFill>
                <a:latin typeface="Arial" panose="020B0604020202020204" pitchFamily="34" charset="0"/>
                <a:cs typeface="Arial" panose="020B0604020202020204" pitchFamily="34" charset="0"/>
                <a:hlinkClick r:id="rId6"/>
              </a:rPr>
              <a:t>SHolmes@redcross.org.uk</a:t>
            </a:r>
            <a:endParaRPr lang="fi-FI" sz="1400" dirty="0">
              <a:solidFill>
                <a:prstClr val="black"/>
              </a:solidFill>
              <a:latin typeface="Arial" panose="020B0604020202020204" pitchFamily="34" charset="0"/>
              <a:cs typeface="Arial" panose="020B0604020202020204" pitchFamily="34" charset="0"/>
            </a:endParaRPr>
          </a:p>
          <a:p>
            <a:pPr>
              <a:defRPr/>
            </a:pPr>
            <a:endParaRPr lang="fi-FI" sz="1400" dirty="0">
              <a:solidFill>
                <a:prstClr val="black"/>
              </a:solidFill>
              <a:latin typeface="Arial" panose="020B0604020202020204" pitchFamily="34" charset="0"/>
              <a:cs typeface="Arial" panose="020B0604020202020204" pitchFamily="34" charset="0"/>
            </a:endParaRPr>
          </a:p>
          <a:p>
            <a:pPr>
              <a:defRPr/>
            </a:pPr>
            <a:r>
              <a:rPr lang="fi-FI" sz="1400" dirty="0">
                <a:solidFill>
                  <a:prstClr val="black"/>
                </a:solidFill>
                <a:latin typeface="Arial" panose="020B0604020202020204" pitchFamily="34" charset="0"/>
                <a:cs typeface="Arial" panose="020B0604020202020204" pitchFamily="34" charset="0"/>
              </a:rPr>
              <a:t>North - </a:t>
            </a:r>
            <a:r>
              <a:rPr lang="en-GB" sz="1400" dirty="0">
                <a:solidFill>
                  <a:prstClr val="black"/>
                </a:solidFill>
                <a:latin typeface="Arial" panose="020B0604020202020204" pitchFamily="34" charset="0"/>
                <a:cs typeface="Arial" panose="020B0604020202020204" pitchFamily="34" charset="0"/>
              </a:rPr>
              <a:t>John Morris, </a:t>
            </a:r>
            <a:r>
              <a:rPr lang="en-GB" sz="1400" dirty="0">
                <a:solidFill>
                  <a:prstClr val="black"/>
                </a:solidFill>
                <a:latin typeface="Arial" panose="020B0604020202020204" pitchFamily="34" charset="0"/>
                <a:cs typeface="Arial" panose="020B0604020202020204" pitchFamily="34" charset="0"/>
                <a:hlinkClick r:id="rId7"/>
              </a:rPr>
              <a:t>JMorris@redcross.org.uk</a:t>
            </a:r>
            <a:endParaRPr lang="en-GB" sz="1400" dirty="0">
              <a:solidFill>
                <a:prstClr val="black"/>
              </a:solidFill>
              <a:latin typeface="Arial" panose="020B0604020202020204" pitchFamily="34" charset="0"/>
              <a:cs typeface="Arial" panose="020B0604020202020204" pitchFamily="34" charset="0"/>
            </a:endParaRPr>
          </a:p>
          <a:p>
            <a:pPr>
              <a:defRPr/>
            </a:pPr>
            <a:endParaRPr lang="en-GB" sz="1400" dirty="0">
              <a:solidFill>
                <a:prstClr val="black"/>
              </a:solidFill>
              <a:latin typeface="Arial" panose="020B0604020202020204" pitchFamily="34" charset="0"/>
              <a:cs typeface="Arial" panose="020B0604020202020204" pitchFamily="34" charset="0"/>
            </a:endParaRPr>
          </a:p>
          <a:p>
            <a:pPr>
              <a:defRPr/>
            </a:pPr>
            <a:r>
              <a:rPr lang="it-IT" sz="1400" dirty="0">
                <a:solidFill>
                  <a:prstClr val="black"/>
                </a:solidFill>
                <a:latin typeface="Arial" panose="020B0604020202020204" pitchFamily="34" charset="0"/>
                <a:cs typeface="Arial" panose="020B0604020202020204" pitchFamily="34" charset="0"/>
              </a:rPr>
              <a:t>South East - Donna Taylor, </a:t>
            </a:r>
            <a:r>
              <a:rPr lang="it-IT" sz="1400" dirty="0">
                <a:solidFill>
                  <a:prstClr val="black"/>
                </a:solidFill>
                <a:latin typeface="Arial" panose="020B0604020202020204" pitchFamily="34" charset="0"/>
                <a:cs typeface="Arial" panose="020B0604020202020204" pitchFamily="34" charset="0"/>
                <a:hlinkClick r:id="rId8"/>
              </a:rPr>
              <a:t>DTaylor@redcross.org.uk</a:t>
            </a:r>
            <a:endParaRPr lang="it-IT" sz="1400" dirty="0">
              <a:solidFill>
                <a:prstClr val="black"/>
              </a:solidFill>
              <a:latin typeface="Arial" panose="020B0604020202020204" pitchFamily="34" charset="0"/>
              <a:cs typeface="Arial" panose="020B0604020202020204" pitchFamily="34" charset="0"/>
            </a:endParaRPr>
          </a:p>
          <a:p>
            <a:pPr>
              <a:defRPr/>
            </a:pPr>
            <a:endParaRPr lang="it-IT" sz="1400" dirty="0">
              <a:solidFill>
                <a:prstClr val="black"/>
              </a:solidFill>
              <a:latin typeface="Arial" panose="020B0604020202020204" pitchFamily="34" charset="0"/>
              <a:cs typeface="Arial" panose="020B0604020202020204" pitchFamily="34" charset="0"/>
            </a:endParaRPr>
          </a:p>
          <a:p>
            <a:pPr>
              <a:defRPr/>
            </a:pPr>
            <a:r>
              <a:rPr lang="it-IT" sz="1400" dirty="0">
                <a:solidFill>
                  <a:prstClr val="black"/>
                </a:solidFill>
                <a:latin typeface="Arial" panose="020B0604020202020204" pitchFamily="34" charset="0"/>
                <a:cs typeface="Arial" panose="020B0604020202020204" pitchFamily="34" charset="0"/>
              </a:rPr>
              <a:t>South West - </a:t>
            </a:r>
            <a:r>
              <a:rPr lang="sv-SE" sz="1400" dirty="0">
                <a:solidFill>
                  <a:prstClr val="black"/>
                </a:solidFill>
                <a:latin typeface="Arial" panose="020B0604020202020204" pitchFamily="34" charset="0"/>
                <a:cs typeface="Arial" panose="020B0604020202020204" pitchFamily="34" charset="0"/>
              </a:rPr>
              <a:t>Helen Sithorp, </a:t>
            </a:r>
            <a:r>
              <a:rPr lang="sv-SE" sz="1400" dirty="0">
                <a:solidFill>
                  <a:prstClr val="black"/>
                </a:solidFill>
                <a:latin typeface="Arial" panose="020B0604020202020204" pitchFamily="34" charset="0"/>
                <a:cs typeface="Arial" panose="020B0604020202020204" pitchFamily="34" charset="0"/>
                <a:hlinkClick r:id="rId9"/>
              </a:rPr>
              <a:t>HSipthorp@redcross.org.uk</a:t>
            </a:r>
            <a:endParaRPr lang="sv-SE" sz="1400" dirty="0">
              <a:solidFill>
                <a:prstClr val="black"/>
              </a:solidFill>
              <a:latin typeface="Arial" panose="020B0604020202020204" pitchFamily="34" charset="0"/>
              <a:cs typeface="Arial" panose="020B0604020202020204" pitchFamily="34" charset="0"/>
            </a:endParaRPr>
          </a:p>
          <a:p>
            <a:pPr>
              <a:defRPr/>
            </a:pPr>
            <a:endParaRPr lang="sv-SE" sz="1400" dirty="0">
              <a:solidFill>
                <a:prstClr val="black"/>
              </a:solidFill>
              <a:latin typeface="Arial" panose="020B0604020202020204" pitchFamily="34" charset="0"/>
              <a:cs typeface="Arial" panose="020B0604020202020204" pitchFamily="34" charset="0"/>
            </a:endParaRPr>
          </a:p>
          <a:p>
            <a:pPr>
              <a:defRPr/>
            </a:pPr>
            <a:r>
              <a:rPr lang="sv-SE" sz="1400" b="1" dirty="0">
                <a:solidFill>
                  <a:prstClr val="black"/>
                </a:solidFill>
                <a:latin typeface="Arial" panose="020B0604020202020204" pitchFamily="34" charset="0"/>
                <a:cs typeface="Arial" panose="020B0604020202020204" pitchFamily="34" charset="0"/>
              </a:rPr>
              <a:t>Stakeholder Engagement Managers: </a:t>
            </a:r>
          </a:p>
          <a:p>
            <a:pPr>
              <a:defRPr/>
            </a:pPr>
            <a:endParaRPr lang="sv-SE" sz="1200" dirty="0">
              <a:solidFill>
                <a:prstClr val="black"/>
              </a:solidFill>
              <a:latin typeface="Arial" panose="020B0604020202020204" pitchFamily="34" charset="0"/>
              <a:cs typeface="Arial" panose="020B0604020202020204" pitchFamily="34" charset="0"/>
            </a:endParaRPr>
          </a:p>
          <a:p>
            <a:pPr>
              <a:defRPr/>
            </a:pPr>
            <a:r>
              <a:rPr lang="sv-SE" sz="1400" dirty="0">
                <a:solidFill>
                  <a:prstClr val="black"/>
                </a:solidFill>
                <a:latin typeface="Arial" panose="020B0604020202020204" pitchFamily="34" charset="0"/>
                <a:cs typeface="Arial" panose="020B0604020202020204" pitchFamily="34" charset="0"/>
              </a:rPr>
              <a:t>London – Ali Malvern, </a:t>
            </a:r>
            <a:r>
              <a:rPr lang="sv-SE" sz="1400" dirty="0">
                <a:solidFill>
                  <a:prstClr val="black"/>
                </a:solidFill>
                <a:latin typeface="Arial" panose="020B0604020202020204" pitchFamily="34" charset="0"/>
                <a:cs typeface="Arial" panose="020B0604020202020204" pitchFamily="34" charset="0"/>
                <a:hlinkClick r:id="rId10"/>
              </a:rPr>
              <a:t>ali.malvern@re-act.org.uk</a:t>
            </a:r>
            <a:r>
              <a:rPr lang="sv-SE" sz="1400" dirty="0">
                <a:solidFill>
                  <a:prstClr val="black"/>
                </a:solidFill>
                <a:latin typeface="Arial" panose="020B0604020202020204" pitchFamily="34" charset="0"/>
                <a:cs typeface="Arial" panose="020B0604020202020204" pitchFamily="34" charset="0"/>
              </a:rPr>
              <a:t> </a:t>
            </a:r>
          </a:p>
          <a:p>
            <a:pPr>
              <a:defRPr/>
            </a:pPr>
            <a:endParaRPr lang="sv-SE" sz="1600" dirty="0">
              <a:solidFill>
                <a:prstClr val="black"/>
              </a:solidFill>
              <a:latin typeface="Arial" panose="020B0604020202020204" pitchFamily="34" charset="0"/>
              <a:cs typeface="Arial" panose="020B0604020202020204" pitchFamily="34" charset="0"/>
            </a:endParaRPr>
          </a:p>
          <a:p>
            <a:pPr>
              <a:defRPr/>
            </a:pPr>
            <a:r>
              <a:rPr lang="sv-SE" sz="1400" dirty="0">
                <a:solidFill>
                  <a:prstClr val="black"/>
                </a:solidFill>
                <a:latin typeface="Arial" panose="020B0604020202020204" pitchFamily="34" charset="0"/>
                <a:cs typeface="Arial" panose="020B0604020202020204" pitchFamily="34" charset="0"/>
              </a:rPr>
              <a:t>Midlands &amp; East – </a:t>
            </a:r>
            <a:r>
              <a:rPr lang="fi-FI" sz="1400" dirty="0">
                <a:solidFill>
                  <a:prstClr val="black"/>
                </a:solidFill>
                <a:latin typeface="Arial" panose="020B0604020202020204" pitchFamily="34" charset="0"/>
                <a:cs typeface="Arial" panose="020B0604020202020204" pitchFamily="34" charset="0"/>
              </a:rPr>
              <a:t>Jon Everett, </a:t>
            </a:r>
            <a:r>
              <a:rPr lang="fi-FI" sz="1400" dirty="0">
                <a:solidFill>
                  <a:prstClr val="black"/>
                </a:solidFill>
                <a:latin typeface="Arial" panose="020B0604020202020204" pitchFamily="34" charset="0"/>
                <a:cs typeface="Arial" panose="020B0604020202020204" pitchFamily="34" charset="0"/>
                <a:hlinkClick r:id="rId11"/>
              </a:rPr>
              <a:t>jon.everett@re-act.org.uk</a:t>
            </a:r>
            <a:endParaRPr lang="fi-FI" sz="1400" dirty="0">
              <a:solidFill>
                <a:prstClr val="black"/>
              </a:solidFill>
              <a:latin typeface="Arial" panose="020B0604020202020204" pitchFamily="34" charset="0"/>
              <a:cs typeface="Arial" panose="020B0604020202020204" pitchFamily="34" charset="0"/>
            </a:endParaRPr>
          </a:p>
          <a:p>
            <a:pPr>
              <a:defRPr/>
            </a:pPr>
            <a:endParaRPr lang="sv-SE" sz="1400" dirty="0">
              <a:solidFill>
                <a:prstClr val="black"/>
              </a:solidFill>
              <a:latin typeface="Arial" panose="020B0604020202020204" pitchFamily="34" charset="0"/>
              <a:cs typeface="Arial" panose="020B0604020202020204" pitchFamily="34" charset="0"/>
            </a:endParaRPr>
          </a:p>
          <a:p>
            <a:pPr>
              <a:defRPr/>
            </a:pPr>
            <a:r>
              <a:rPr lang="sv-SE" sz="1400" dirty="0">
                <a:solidFill>
                  <a:prstClr val="black"/>
                </a:solidFill>
                <a:latin typeface="Arial" panose="020B0604020202020204" pitchFamily="34" charset="0"/>
                <a:cs typeface="Arial" panose="020B0604020202020204" pitchFamily="34" charset="0"/>
              </a:rPr>
              <a:t>North – </a:t>
            </a:r>
            <a:r>
              <a:rPr lang="de-DE" sz="1400" dirty="0">
                <a:solidFill>
                  <a:prstClr val="black"/>
                </a:solidFill>
                <a:latin typeface="Arial" panose="020B0604020202020204" pitchFamily="34" charset="0"/>
                <a:cs typeface="Arial" panose="020B0604020202020204" pitchFamily="34" charset="0"/>
              </a:rPr>
              <a:t>Mark Bellamy, </a:t>
            </a:r>
            <a:r>
              <a:rPr lang="de-DE" sz="1400" dirty="0">
                <a:solidFill>
                  <a:prstClr val="black"/>
                </a:solidFill>
                <a:latin typeface="Arial" panose="020B0604020202020204" pitchFamily="34" charset="0"/>
                <a:cs typeface="Arial" panose="020B0604020202020204" pitchFamily="34" charset="0"/>
                <a:hlinkClick r:id="rId12"/>
              </a:rPr>
              <a:t>mark.bellamy@re-act.org.uk</a:t>
            </a:r>
            <a:r>
              <a:rPr lang="de-DE" sz="1400" dirty="0">
                <a:solidFill>
                  <a:prstClr val="black"/>
                </a:solidFill>
                <a:latin typeface="Arial" panose="020B0604020202020204" pitchFamily="34" charset="0"/>
                <a:cs typeface="Arial" panose="020B0604020202020204" pitchFamily="34" charset="0"/>
              </a:rPr>
              <a:t> </a:t>
            </a:r>
          </a:p>
          <a:p>
            <a:pPr>
              <a:defRPr/>
            </a:pPr>
            <a:endParaRPr lang="sv-SE" sz="1400" dirty="0">
              <a:solidFill>
                <a:prstClr val="black"/>
              </a:solidFill>
              <a:latin typeface="Arial" panose="020B0604020202020204" pitchFamily="34" charset="0"/>
              <a:cs typeface="Arial" panose="020B0604020202020204" pitchFamily="34" charset="0"/>
            </a:endParaRPr>
          </a:p>
          <a:p>
            <a:pPr>
              <a:defRPr/>
            </a:pPr>
            <a:r>
              <a:rPr lang="sv-SE" sz="1400" dirty="0">
                <a:solidFill>
                  <a:prstClr val="black"/>
                </a:solidFill>
                <a:latin typeface="Arial" panose="020B0604020202020204" pitchFamily="34" charset="0"/>
                <a:cs typeface="Arial" panose="020B0604020202020204" pitchFamily="34" charset="0"/>
              </a:rPr>
              <a:t>South East - Steve Findlay, </a:t>
            </a:r>
            <a:r>
              <a:rPr lang="sv-SE" sz="1400" dirty="0">
                <a:solidFill>
                  <a:prstClr val="black"/>
                </a:solidFill>
                <a:latin typeface="Arial" panose="020B0604020202020204" pitchFamily="34" charset="0"/>
                <a:cs typeface="Arial" panose="020B0604020202020204" pitchFamily="34" charset="0"/>
                <a:hlinkClick r:id="rId13"/>
              </a:rPr>
              <a:t>steve.findlay@re-act.org.uk</a:t>
            </a:r>
            <a:r>
              <a:rPr lang="sv-SE" sz="1400" dirty="0">
                <a:solidFill>
                  <a:prstClr val="black"/>
                </a:solidFill>
                <a:latin typeface="Arial" panose="020B0604020202020204" pitchFamily="34" charset="0"/>
                <a:cs typeface="Arial" panose="020B0604020202020204" pitchFamily="34" charset="0"/>
              </a:rPr>
              <a:t> </a:t>
            </a:r>
          </a:p>
          <a:p>
            <a:pPr>
              <a:defRPr/>
            </a:pPr>
            <a:endParaRPr lang="sv-SE" sz="1400" dirty="0">
              <a:solidFill>
                <a:prstClr val="black"/>
              </a:solidFill>
              <a:latin typeface="Arial" panose="020B0604020202020204" pitchFamily="34" charset="0"/>
              <a:cs typeface="Arial" panose="020B0604020202020204" pitchFamily="34" charset="0"/>
            </a:endParaRPr>
          </a:p>
          <a:p>
            <a:pPr>
              <a:defRPr/>
            </a:pPr>
            <a:r>
              <a:rPr lang="sv-SE" sz="1400" dirty="0">
                <a:solidFill>
                  <a:prstClr val="black"/>
                </a:solidFill>
                <a:latin typeface="Arial" panose="020B0604020202020204" pitchFamily="34" charset="0"/>
                <a:cs typeface="Arial" panose="020B0604020202020204" pitchFamily="34" charset="0"/>
              </a:rPr>
              <a:t>South West  - </a:t>
            </a:r>
            <a:r>
              <a:rPr lang="en-GB" sz="1400" dirty="0">
                <a:solidFill>
                  <a:prstClr val="black"/>
                </a:solidFill>
                <a:latin typeface="Arial" panose="020B0604020202020204" pitchFamily="34" charset="0"/>
                <a:cs typeface="Arial" panose="020B0604020202020204" pitchFamily="34" charset="0"/>
              </a:rPr>
              <a:t>Becky Maynard, </a:t>
            </a:r>
            <a:r>
              <a:rPr lang="en-GB" sz="1400" dirty="0">
                <a:solidFill>
                  <a:prstClr val="black"/>
                </a:solidFill>
                <a:latin typeface="Arial" panose="020B0604020202020204" pitchFamily="34" charset="0"/>
                <a:cs typeface="Arial" panose="020B0604020202020204" pitchFamily="34" charset="0"/>
                <a:hlinkClick r:id="rId14"/>
              </a:rPr>
              <a:t>becky.maynard@re-act.org.uk</a:t>
            </a:r>
            <a:r>
              <a:rPr lang="en-GB" sz="1400" dirty="0">
                <a:solidFill>
                  <a:prstClr val="black"/>
                </a:solidFill>
                <a:latin typeface="Arial" panose="020B0604020202020204" pitchFamily="34" charset="0"/>
                <a:cs typeface="Arial" panose="020B0604020202020204" pitchFamily="34" charset="0"/>
              </a:rPr>
              <a:t> </a:t>
            </a:r>
          </a:p>
          <a:p>
            <a:pPr>
              <a:defRPr/>
            </a:pPr>
            <a:endParaRPr lang="en-GB" dirty="0">
              <a:solidFill>
                <a:prstClr val="black"/>
              </a:solidFill>
              <a:latin typeface="Arial" panose="020B0604020202020204" pitchFamily="34" charset="0"/>
              <a:cs typeface="Arial" panose="020B0604020202020204" pitchFamily="34" charset="0"/>
            </a:endParaRPr>
          </a:p>
          <a:p>
            <a:pPr>
              <a:defRPr/>
            </a:pPr>
            <a:endParaRPr lang="en-GB" dirty="0">
              <a:solidFill>
                <a:prstClr val="black"/>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defRPr/>
            </a:pPr>
            <a:endParaRPr lang="en-GB" dirty="0">
              <a:solidFill>
                <a:prstClr val="black"/>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3D81D2C-517D-440C-97A8-46EDC11BA748}"/>
              </a:ext>
            </a:extLst>
          </p:cNvPr>
          <p:cNvSpPr/>
          <p:nvPr/>
        </p:nvSpPr>
        <p:spPr>
          <a:xfrm>
            <a:off x="0" y="0"/>
            <a:ext cx="231350" cy="6858000"/>
          </a:xfrm>
          <a:prstGeom prst="rect">
            <a:avLst/>
          </a:prstGeom>
          <a:solidFill>
            <a:srgbClr val="E62D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4EC086AF-0983-46E4-A199-221D644E953C}"/>
              </a:ext>
            </a:extLst>
          </p:cNvPr>
          <p:cNvSpPr txBox="1"/>
          <p:nvPr/>
        </p:nvSpPr>
        <p:spPr>
          <a:xfrm>
            <a:off x="8077363" y="1951672"/>
            <a:ext cx="3766761" cy="1477328"/>
          </a:xfrm>
          <a:prstGeom prst="rect">
            <a:avLst/>
          </a:prstGeom>
          <a:noFill/>
          <a:ln>
            <a:solidFill>
              <a:srgbClr val="002060"/>
            </a:solidFill>
          </a:ln>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Sign up to the fortnightly newsletter by emailing:   </a:t>
            </a:r>
          </a:p>
          <a:p>
            <a:endParaRPr lang="en-GB" b="1" dirty="0">
              <a:solidFill>
                <a:prstClr val="black"/>
              </a:solidFill>
              <a:latin typeface="Arial" panose="020B0604020202020204" pitchFamily="34" charset="0"/>
              <a:cs typeface="Arial" panose="020B0604020202020204" pitchFamily="34" charset="0"/>
            </a:endParaRPr>
          </a:p>
          <a:p>
            <a:r>
              <a:rPr lang="en-GB" dirty="0">
                <a:solidFill>
                  <a:prstClr val="black"/>
                </a:solidFill>
                <a:latin typeface="Arial" panose="020B0604020202020204" pitchFamily="34" charset="0"/>
                <a:cs typeface="Arial" panose="020B0604020202020204" pitchFamily="34" charset="0"/>
                <a:hlinkClick r:id="rId4"/>
              </a:rPr>
              <a:t>VCSEP@redcross.org.uk</a:t>
            </a:r>
            <a:endParaRPr lang="en-GB" dirty="0">
              <a:solidFill>
                <a:prstClr val="black"/>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938074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4B8E6130D009409FEF6A1C83D324A8" ma:contentTypeVersion="11" ma:contentTypeDescription="Create a new document." ma:contentTypeScope="" ma:versionID="43ff67bdada5fc0c810be7b191b51671">
  <xsd:schema xmlns:xsd="http://www.w3.org/2001/XMLSchema" xmlns:xs="http://www.w3.org/2001/XMLSchema" xmlns:p="http://schemas.microsoft.com/office/2006/metadata/properties" xmlns:ns2="b2f4939b-a939-4f30-87cf-e62448d29f6e" xmlns:ns3="aa46040e-f1af-4662-bd79-52acfd6b4a6a" targetNamespace="http://schemas.microsoft.com/office/2006/metadata/properties" ma:root="true" ma:fieldsID="5c4dc6dce30f9f00520584e4870bd850" ns2:_="" ns3:_="">
    <xsd:import namespace="b2f4939b-a939-4f30-87cf-e62448d29f6e"/>
    <xsd:import namespace="aa46040e-f1af-4662-bd79-52acfd6b4a6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f4939b-a939-4f30-87cf-e62448d29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46040e-f1af-4662-bd79-52acfd6b4a6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3EA7A5-5952-4583-AE52-C8B5DB1F73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f4939b-a939-4f30-87cf-e62448d29f6e"/>
    <ds:schemaRef ds:uri="aa46040e-f1af-4662-bd79-52acfd6b4a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D22EC8-A4AE-4AE6-9DEB-A9671701E673}">
  <ds:schemaRefs>
    <ds:schemaRef ds:uri="http://schemas.microsoft.com/sharepoint/v3/contenttype/forms"/>
  </ds:schemaRefs>
</ds:datastoreItem>
</file>

<file path=customXml/itemProps3.xml><?xml version="1.0" encoding="utf-8"?>
<ds:datastoreItem xmlns:ds="http://schemas.openxmlformats.org/officeDocument/2006/customXml" ds:itemID="{C81CD96B-734F-40F4-BA52-84072C494218}">
  <ds:schemaRefs>
    <ds:schemaRef ds:uri="http://schemas.microsoft.com/office/2006/metadata/properties"/>
    <ds:schemaRef ds:uri="http://schemas.microsoft.com/office/infopath/2007/PartnerControls"/>
    <ds:schemaRef ds:uri="http://purl.org/dc/terms/"/>
    <ds:schemaRef ds:uri="aa46040e-f1af-4662-bd79-52acfd6b4a6a"/>
    <ds:schemaRef ds:uri="b2f4939b-a939-4f30-87cf-e62448d29f6e"/>
    <ds:schemaRef ds:uri="http://www.w3.org/XML/1998/namespace"/>
    <ds:schemaRef ds:uri="http://schemas.microsoft.com/office/2006/documentManagement/types"/>
    <ds:schemaRef ds:uri="http://purl.org/dc/dcmityp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1388</TotalTime>
  <Words>800</Words>
  <Application>Microsoft Office PowerPoint</Application>
  <PresentationFormat>Widescreen</PresentationFormat>
  <Paragraphs>119</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Norman Mckinley</dc:creator>
  <cp:lastModifiedBy>Kathryn Cook</cp:lastModifiedBy>
  <cp:revision>34</cp:revision>
  <dcterms:created xsi:type="dcterms:W3CDTF">2020-04-05T16:48:28Z</dcterms:created>
  <dcterms:modified xsi:type="dcterms:W3CDTF">2020-10-14T14:20:40Z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0x010100084B8E6130D009409FEF6A1C83D324A8</vt:lpwstr>
  </property>
  <property fmtid="{D5CDD505-2E9C-101B-9397-08002B2CF9AE}" name="NXPowerLiteLastOptimized" pid="3">
    <vt:lpwstr>935041</vt:lpwstr>
  </property>
  <property fmtid="{D5CDD505-2E9C-101B-9397-08002B2CF9AE}" name="NXPowerLiteSettings" pid="4">
    <vt:lpwstr>C7000400038000</vt:lpwstr>
  </property>
  <property fmtid="{D5CDD505-2E9C-101B-9397-08002B2CF9AE}" name="NXPowerLiteVersion" pid="5">
    <vt:lpwstr>S9.0.1</vt:lpwstr>
  </property>
</Properties>
</file>