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1" r:id="rId7"/>
    <p:sldId id="266" r:id="rId8"/>
    <p:sldId id="268" r:id="rId9"/>
    <p:sldId id="260" r:id="rId10"/>
    <p:sldId id="263" r:id="rId11"/>
    <p:sldId id="261" r:id="rId12"/>
    <p:sldId id="273" r:id="rId13"/>
    <p:sldId id="277" r:id="rId14"/>
    <p:sldId id="274" r:id="rId15"/>
    <p:sldId id="276" r:id="rId16"/>
    <p:sldId id="275" r:id="rId17"/>
    <p:sldId id="272" r:id="rId18"/>
    <p:sldId id="270"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AB7D7-C38A-45A0-9477-A98AD08E0AAD}" v="10" dt="2024-08-12T12:49:11.672"/>
    <p1510:client id="{9DF7A801-F310-83A2-BC37-4591D9F34B3B}" v="2" dt="2024-08-12T12:42:30.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Gould" userId="0ebdd0e2-5617-4388-a412-d616519103f2" providerId="ADAL" clId="{46CAB7D7-C38A-45A0-9477-A98AD08E0AAD}"/>
    <pc:docChg chg="undo custSel addSld delSld modSld sldOrd">
      <pc:chgData name="Marie Gould" userId="0ebdd0e2-5617-4388-a412-d616519103f2" providerId="ADAL" clId="{46CAB7D7-C38A-45A0-9477-A98AD08E0AAD}" dt="2024-08-12T12:50:01.170" v="1933" actId="27636"/>
      <pc:docMkLst>
        <pc:docMk/>
      </pc:docMkLst>
      <pc:sldChg chg="modSp mod">
        <pc:chgData name="Marie Gould" userId="0ebdd0e2-5617-4388-a412-d616519103f2" providerId="ADAL" clId="{46CAB7D7-C38A-45A0-9477-A98AD08E0AAD}" dt="2024-08-05T09:59:23.333" v="525" actId="20577"/>
        <pc:sldMkLst>
          <pc:docMk/>
          <pc:sldMk cId="877850112" sldId="257"/>
        </pc:sldMkLst>
        <pc:spChg chg="mod">
          <ac:chgData name="Marie Gould" userId="0ebdd0e2-5617-4388-a412-d616519103f2" providerId="ADAL" clId="{46CAB7D7-C38A-45A0-9477-A98AD08E0AAD}" dt="2024-08-05T09:59:23.333" v="525" actId="20577"/>
          <ac:spMkLst>
            <pc:docMk/>
            <pc:sldMk cId="877850112" sldId="257"/>
            <ac:spMk id="2" creationId="{931C3431-869A-08BB-7085-31D6FC446C4B}"/>
          </ac:spMkLst>
        </pc:spChg>
      </pc:sldChg>
      <pc:sldChg chg="modSp mod">
        <pc:chgData name="Marie Gould" userId="0ebdd0e2-5617-4388-a412-d616519103f2" providerId="ADAL" clId="{46CAB7D7-C38A-45A0-9477-A98AD08E0AAD}" dt="2024-08-05T10:06:29.270" v="1104" actId="255"/>
        <pc:sldMkLst>
          <pc:docMk/>
          <pc:sldMk cId="4069512795" sldId="260"/>
        </pc:sldMkLst>
        <pc:graphicFrameChg chg="modGraphic">
          <ac:chgData name="Marie Gould" userId="0ebdd0e2-5617-4388-a412-d616519103f2" providerId="ADAL" clId="{46CAB7D7-C38A-45A0-9477-A98AD08E0AAD}" dt="2024-08-05T10:06:29.270" v="1104" actId="255"/>
          <ac:graphicFrameMkLst>
            <pc:docMk/>
            <pc:sldMk cId="4069512795" sldId="260"/>
            <ac:graphicFrameMk id="3" creationId="{E0AD0ADD-097F-E598-2379-93436C6F63B0}"/>
          </ac:graphicFrameMkLst>
        </pc:graphicFrameChg>
      </pc:sldChg>
      <pc:sldChg chg="modSp del mod">
        <pc:chgData name="Marie Gould" userId="0ebdd0e2-5617-4388-a412-d616519103f2" providerId="ADAL" clId="{46CAB7D7-C38A-45A0-9477-A98AD08E0AAD}" dt="2024-08-05T09:56:09.414" v="133" actId="2696"/>
        <pc:sldMkLst>
          <pc:docMk/>
          <pc:sldMk cId="1251895188" sldId="269"/>
        </pc:sldMkLst>
        <pc:spChg chg="mod">
          <ac:chgData name="Marie Gould" userId="0ebdd0e2-5617-4388-a412-d616519103f2" providerId="ADAL" clId="{46CAB7D7-C38A-45A0-9477-A98AD08E0AAD}" dt="2024-08-05T09:55:49.058" v="129" actId="20577"/>
          <ac:spMkLst>
            <pc:docMk/>
            <pc:sldMk cId="1251895188" sldId="269"/>
            <ac:spMk id="3" creationId="{92432D20-AF13-79F0-1F0E-AA1143C85B41}"/>
          </ac:spMkLst>
        </pc:spChg>
      </pc:sldChg>
      <pc:sldChg chg="modSp">
        <pc:chgData name="Marie Gould" userId="0ebdd0e2-5617-4388-a412-d616519103f2" providerId="ADAL" clId="{46CAB7D7-C38A-45A0-9477-A98AD08E0AAD}" dt="2024-08-12T12:43:55.909" v="1111" actId="20577"/>
        <pc:sldMkLst>
          <pc:docMk/>
          <pc:sldMk cId="243138560" sldId="270"/>
        </pc:sldMkLst>
        <pc:graphicFrameChg chg="mod">
          <ac:chgData name="Marie Gould" userId="0ebdd0e2-5617-4388-a412-d616519103f2" providerId="ADAL" clId="{46CAB7D7-C38A-45A0-9477-A98AD08E0AAD}" dt="2024-08-12T12:43:55.909" v="1111" actId="20577"/>
          <ac:graphicFrameMkLst>
            <pc:docMk/>
            <pc:sldMk cId="243138560" sldId="270"/>
            <ac:graphicFrameMk id="7" creationId="{B6CF32AA-9C50-55DA-E9CE-7A653C338AB2}"/>
          </ac:graphicFrameMkLst>
        </pc:graphicFrameChg>
      </pc:sldChg>
      <pc:sldChg chg="modSp mod">
        <pc:chgData name="Marie Gould" userId="0ebdd0e2-5617-4388-a412-d616519103f2" providerId="ADAL" clId="{46CAB7D7-C38A-45A0-9477-A98AD08E0AAD}" dt="2024-08-05T09:39:49.268" v="22" actId="20577"/>
        <pc:sldMkLst>
          <pc:docMk/>
          <pc:sldMk cId="3525880978" sldId="274"/>
        </pc:sldMkLst>
        <pc:spChg chg="mod">
          <ac:chgData name="Marie Gould" userId="0ebdd0e2-5617-4388-a412-d616519103f2" providerId="ADAL" clId="{46CAB7D7-C38A-45A0-9477-A98AD08E0AAD}" dt="2024-08-05T09:39:49.268" v="22" actId="20577"/>
          <ac:spMkLst>
            <pc:docMk/>
            <pc:sldMk cId="3525880978" sldId="274"/>
            <ac:spMk id="2" creationId="{336BA868-5518-6504-59B3-AFDE9D0C3EB2}"/>
          </ac:spMkLst>
        </pc:spChg>
      </pc:sldChg>
      <pc:sldChg chg="modSp add mod ord">
        <pc:chgData name="Marie Gould" userId="0ebdd0e2-5617-4388-a412-d616519103f2" providerId="ADAL" clId="{46CAB7D7-C38A-45A0-9477-A98AD08E0AAD}" dt="2024-08-12T12:45:19.805" v="1257" actId="20577"/>
        <pc:sldMkLst>
          <pc:docMk/>
          <pc:sldMk cId="3238182099" sldId="275"/>
        </pc:sldMkLst>
        <pc:spChg chg="mod">
          <ac:chgData name="Marie Gould" userId="0ebdd0e2-5617-4388-a412-d616519103f2" providerId="ADAL" clId="{46CAB7D7-C38A-45A0-9477-A98AD08E0AAD}" dt="2024-08-05T09:56:32.769" v="183" actId="20577"/>
          <ac:spMkLst>
            <pc:docMk/>
            <pc:sldMk cId="3238182099" sldId="275"/>
            <ac:spMk id="2" creationId="{336BA868-5518-6504-59B3-AFDE9D0C3EB2}"/>
          </ac:spMkLst>
        </pc:spChg>
        <pc:spChg chg="mod">
          <ac:chgData name="Marie Gould" userId="0ebdd0e2-5617-4388-a412-d616519103f2" providerId="ADAL" clId="{46CAB7D7-C38A-45A0-9477-A98AD08E0AAD}" dt="2024-08-12T12:45:19.805" v="1257" actId="20577"/>
          <ac:spMkLst>
            <pc:docMk/>
            <pc:sldMk cId="3238182099" sldId="275"/>
            <ac:spMk id="3" creationId="{92432D20-AF13-79F0-1F0E-AA1143C85B41}"/>
          </ac:spMkLst>
        </pc:spChg>
      </pc:sldChg>
      <pc:sldChg chg="modSp add mod ord">
        <pc:chgData name="Marie Gould" userId="0ebdd0e2-5617-4388-a412-d616519103f2" providerId="ADAL" clId="{46CAB7D7-C38A-45A0-9477-A98AD08E0AAD}" dt="2024-08-12T12:50:01.170" v="1933" actId="27636"/>
        <pc:sldMkLst>
          <pc:docMk/>
          <pc:sldMk cId="1679016853" sldId="276"/>
        </pc:sldMkLst>
        <pc:spChg chg="mod">
          <ac:chgData name="Marie Gould" userId="0ebdd0e2-5617-4388-a412-d616519103f2" providerId="ADAL" clId="{46CAB7D7-C38A-45A0-9477-A98AD08E0AAD}" dt="2024-08-05T10:00:28.433" v="546" actId="14100"/>
          <ac:spMkLst>
            <pc:docMk/>
            <pc:sldMk cId="1679016853" sldId="276"/>
            <ac:spMk id="2" creationId="{336BA868-5518-6504-59B3-AFDE9D0C3EB2}"/>
          </ac:spMkLst>
        </pc:spChg>
        <pc:spChg chg="mod">
          <ac:chgData name="Marie Gould" userId="0ebdd0e2-5617-4388-a412-d616519103f2" providerId="ADAL" clId="{46CAB7D7-C38A-45A0-9477-A98AD08E0AAD}" dt="2024-08-12T12:50:01.170" v="1933" actId="27636"/>
          <ac:spMkLst>
            <pc:docMk/>
            <pc:sldMk cId="1679016853" sldId="276"/>
            <ac:spMk id="3" creationId="{92432D20-AF13-79F0-1F0E-AA1143C85B41}"/>
          </ac:spMkLst>
        </pc:spChg>
      </pc:sldChg>
      <pc:sldChg chg="new del">
        <pc:chgData name="Marie Gould" userId="0ebdd0e2-5617-4388-a412-d616519103f2" providerId="ADAL" clId="{46CAB7D7-C38A-45A0-9477-A98AD08E0AAD}" dt="2024-08-05T09:58:58.255" v="508" actId="2696"/>
        <pc:sldMkLst>
          <pc:docMk/>
          <pc:sldMk cId="2922916337" sldId="276"/>
        </pc:sldMkLst>
      </pc:sldChg>
      <pc:sldChg chg="addSp delSp modSp new mod ord setBg">
        <pc:chgData name="Marie Gould" userId="0ebdd0e2-5617-4388-a412-d616519103f2" providerId="ADAL" clId="{46CAB7D7-C38A-45A0-9477-A98AD08E0AAD}" dt="2024-08-12T12:49:11.672" v="1868" actId="113"/>
        <pc:sldMkLst>
          <pc:docMk/>
          <pc:sldMk cId="4047931794" sldId="277"/>
        </pc:sldMkLst>
        <pc:spChg chg="mod">
          <ac:chgData name="Marie Gould" userId="0ebdd0e2-5617-4388-a412-d616519103f2" providerId="ADAL" clId="{46CAB7D7-C38A-45A0-9477-A98AD08E0AAD}" dt="2024-08-12T12:48:47.707" v="1863" actId="26606"/>
          <ac:spMkLst>
            <pc:docMk/>
            <pc:sldMk cId="4047931794" sldId="277"/>
            <ac:spMk id="2" creationId="{849484A3-8812-DC5D-C9EB-B712D9A4E824}"/>
          </ac:spMkLst>
        </pc:spChg>
        <pc:spChg chg="del mod">
          <ac:chgData name="Marie Gould" userId="0ebdd0e2-5617-4388-a412-d616519103f2" providerId="ADAL" clId="{46CAB7D7-C38A-45A0-9477-A98AD08E0AAD}" dt="2024-08-12T12:48:47.730" v="1864" actId="26606"/>
          <ac:spMkLst>
            <pc:docMk/>
            <pc:sldMk cId="4047931794" sldId="277"/>
            <ac:spMk id="3" creationId="{F4CFEDF3-3E07-6A62-CD1D-52B5CAEE08BA}"/>
          </ac:spMkLst>
        </pc:spChg>
        <pc:spChg chg="add del">
          <ac:chgData name="Marie Gould" userId="0ebdd0e2-5617-4388-a412-d616519103f2" providerId="ADAL" clId="{46CAB7D7-C38A-45A0-9477-A98AD08E0AAD}" dt="2024-08-12T12:48:41.067" v="1861" actId="26606"/>
          <ac:spMkLst>
            <pc:docMk/>
            <pc:sldMk cId="4047931794" sldId="277"/>
            <ac:spMk id="10" creationId="{245A9F99-D9B1-4094-A2E2-B90AC1DB7B9C}"/>
          </ac:spMkLst>
        </pc:spChg>
        <pc:spChg chg="add del">
          <ac:chgData name="Marie Gould" userId="0ebdd0e2-5617-4388-a412-d616519103f2" providerId="ADAL" clId="{46CAB7D7-C38A-45A0-9477-A98AD08E0AAD}" dt="2024-08-12T12:48:41.067" v="1861" actId="26606"/>
          <ac:spMkLst>
            <pc:docMk/>
            <pc:sldMk cId="4047931794" sldId="277"/>
            <ac:spMk id="12" creationId="{B7FAF607-473A-4A43-A23D-BBFF5C4117BB}"/>
          </ac:spMkLst>
        </pc:spChg>
        <pc:spChg chg="add del">
          <ac:chgData name="Marie Gould" userId="0ebdd0e2-5617-4388-a412-d616519103f2" providerId="ADAL" clId="{46CAB7D7-C38A-45A0-9477-A98AD08E0AAD}" dt="2024-08-12T12:48:47.707" v="1863" actId="26606"/>
          <ac:spMkLst>
            <pc:docMk/>
            <pc:sldMk cId="4047931794" sldId="277"/>
            <ac:spMk id="19" creationId="{EDDBB197-D710-4A4F-A9CA-FD2177498BE8}"/>
          </ac:spMkLst>
        </pc:spChg>
        <pc:spChg chg="add del">
          <ac:chgData name="Marie Gould" userId="0ebdd0e2-5617-4388-a412-d616519103f2" providerId="ADAL" clId="{46CAB7D7-C38A-45A0-9477-A98AD08E0AAD}" dt="2024-08-12T12:48:47.707" v="1863" actId="26606"/>
          <ac:spMkLst>
            <pc:docMk/>
            <pc:sldMk cId="4047931794" sldId="277"/>
            <ac:spMk id="20" creationId="{975D1CFA-2CDB-4B64-BD9F-85744E8DA12F}"/>
          </ac:spMkLst>
        </pc:spChg>
        <pc:grpChg chg="add del">
          <ac:chgData name="Marie Gould" userId="0ebdd0e2-5617-4388-a412-d616519103f2" providerId="ADAL" clId="{46CAB7D7-C38A-45A0-9477-A98AD08E0AAD}" dt="2024-08-12T12:48:41.067" v="1861" actId="26606"/>
          <ac:grpSpMkLst>
            <pc:docMk/>
            <pc:sldMk cId="4047931794" sldId="277"/>
            <ac:grpSpMk id="14" creationId="{C5F6476F-D303-44D3-B30F-1BA348F0F64A}"/>
          </ac:grpSpMkLst>
        </pc:grpChg>
        <pc:grpChg chg="add del">
          <ac:chgData name="Marie Gould" userId="0ebdd0e2-5617-4388-a412-d616519103f2" providerId="ADAL" clId="{46CAB7D7-C38A-45A0-9477-A98AD08E0AAD}" dt="2024-08-12T12:48:47.707" v="1863" actId="26606"/>
          <ac:grpSpMkLst>
            <pc:docMk/>
            <pc:sldMk cId="4047931794" sldId="277"/>
            <ac:grpSpMk id="21" creationId="{25EE5136-01F1-466C-962D-BA9B4C6757AA}"/>
          </ac:grpSpMkLst>
        </pc:grpChg>
        <pc:graphicFrameChg chg="add mod">
          <ac:chgData name="Marie Gould" userId="0ebdd0e2-5617-4388-a412-d616519103f2" providerId="ADAL" clId="{46CAB7D7-C38A-45A0-9477-A98AD08E0AAD}" dt="2024-08-12T12:49:11.672" v="1868" actId="113"/>
          <ac:graphicFrameMkLst>
            <pc:docMk/>
            <pc:sldMk cId="4047931794" sldId="277"/>
            <ac:graphicFrameMk id="5" creationId="{6370EB88-4BC4-CAA0-B785-F8A4E055BE16}"/>
          </ac:graphicFrameMkLst>
        </pc:graphicFrameChg>
        <pc:picChg chg="add del">
          <ac:chgData name="Marie Gould" userId="0ebdd0e2-5617-4388-a412-d616519103f2" providerId="ADAL" clId="{46CAB7D7-C38A-45A0-9477-A98AD08E0AAD}" dt="2024-08-12T12:48:41.067" v="1861" actId="26606"/>
          <ac:picMkLst>
            <pc:docMk/>
            <pc:sldMk cId="4047931794" sldId="277"/>
            <ac:picMk id="7" creationId="{CD6F08B9-E189-DB35-B726-6D27A4ED3357}"/>
          </ac:picMkLst>
        </pc:picChg>
        <pc:picChg chg="add del">
          <ac:chgData name="Marie Gould" userId="0ebdd0e2-5617-4388-a412-d616519103f2" providerId="ADAL" clId="{46CAB7D7-C38A-45A0-9477-A98AD08E0AAD}" dt="2024-08-12T12:48:47.707" v="1863" actId="26606"/>
          <ac:picMkLst>
            <pc:docMk/>
            <pc:sldMk cId="4047931794" sldId="277"/>
            <ac:picMk id="25" creationId="{EAADF8EE-6389-B115-8D58-D22E1928E072}"/>
          </ac:picMkLst>
        </pc:picChg>
      </pc:sldChg>
    </pc:docChg>
  </pc:docChgLst>
  <pc:docChgLst>
    <pc:chgData name="Marie Gould" userId="S::chief.officer@ndvs.org.uk::0ebdd0e2-5617-4388-a412-d616519103f2" providerId="AD" clId="Web-{9DF7A801-F310-83A2-BC37-4591D9F34B3B}"/>
    <pc:docChg chg="modSld">
      <pc:chgData name="Marie Gould" userId="S::chief.officer@ndvs.org.uk::0ebdd0e2-5617-4388-a412-d616519103f2" providerId="AD" clId="Web-{9DF7A801-F310-83A2-BC37-4591D9F34B3B}" dt="2024-08-12T12:42:30.342" v="1" actId="1076"/>
      <pc:docMkLst>
        <pc:docMk/>
      </pc:docMkLst>
      <pc:sldChg chg="addSp modSp">
        <pc:chgData name="Marie Gould" userId="S::chief.officer@ndvs.org.uk::0ebdd0e2-5617-4388-a412-d616519103f2" providerId="AD" clId="Web-{9DF7A801-F310-83A2-BC37-4591D9F34B3B}" dt="2024-08-12T12:42:30.342" v="1" actId="1076"/>
        <pc:sldMkLst>
          <pc:docMk/>
          <pc:sldMk cId="109857222" sldId="256"/>
        </pc:sldMkLst>
        <pc:picChg chg="add mod">
          <ac:chgData name="Marie Gould" userId="S::chief.officer@ndvs.org.uk::0ebdd0e2-5617-4388-a412-d616519103f2" providerId="AD" clId="Web-{9DF7A801-F310-83A2-BC37-4591D9F34B3B}" dt="2024-08-12T12:42:30.342" v="1" actId="1076"/>
          <ac:picMkLst>
            <pc:docMk/>
            <pc:sldMk cId="109857222" sldId="256"/>
            <ac:picMk id="8" creationId="{AB1A2051-11AD-01FA-0F27-5DE94675E8C4}"/>
          </ac:picMkLst>
        </pc:picChg>
      </pc:sldChg>
    </pc:docChg>
  </pc:docChgLst>
  <pc:docChgLst>
    <pc:chgData name="Marie Gould" userId="S::chief.officer@ndvs.org.uk::0ebdd0e2-5617-4388-a412-d616519103f2" providerId="AD" clId="Web-{0A348EE0-4EF3-4328-B458-A05DB0E90FB1}"/>
    <pc:docChg chg="modSld">
      <pc:chgData name="Marie Gould" userId="S::chief.officer@ndvs.org.uk::0ebdd0e2-5617-4388-a412-d616519103f2" providerId="AD" clId="Web-{0A348EE0-4EF3-4328-B458-A05DB0E90FB1}" dt="2024-08-05T09:39:00.445" v="9" actId="20577"/>
      <pc:docMkLst>
        <pc:docMk/>
      </pc:docMkLst>
      <pc:sldChg chg="modSp">
        <pc:chgData name="Marie Gould" userId="S::chief.officer@ndvs.org.uk::0ebdd0e2-5617-4388-a412-d616519103f2" providerId="AD" clId="Web-{0A348EE0-4EF3-4328-B458-A05DB0E90FB1}" dt="2024-08-05T09:37:53.288" v="2" actId="20577"/>
        <pc:sldMkLst>
          <pc:docMk/>
          <pc:sldMk cId="109857222" sldId="256"/>
        </pc:sldMkLst>
        <pc:spChg chg="mod">
          <ac:chgData name="Marie Gould" userId="S::chief.officer@ndvs.org.uk::0ebdd0e2-5617-4388-a412-d616519103f2" providerId="AD" clId="Web-{0A348EE0-4EF3-4328-B458-A05DB0E90FB1}" dt="2024-08-05T09:37:53.288" v="2" actId="20577"/>
          <ac:spMkLst>
            <pc:docMk/>
            <pc:sldMk cId="109857222" sldId="256"/>
            <ac:spMk id="3" creationId="{00000000-0000-0000-0000-000000000000}"/>
          </ac:spMkLst>
        </pc:spChg>
      </pc:sldChg>
      <pc:sldChg chg="modSp">
        <pc:chgData name="Marie Gould" userId="S::chief.officer@ndvs.org.uk::0ebdd0e2-5617-4388-a412-d616519103f2" providerId="AD" clId="Web-{0A348EE0-4EF3-4328-B458-A05DB0E90FB1}" dt="2024-08-05T09:39:00.445" v="9" actId="20577"/>
        <pc:sldMkLst>
          <pc:docMk/>
          <pc:sldMk cId="3525880978" sldId="274"/>
        </pc:sldMkLst>
        <pc:spChg chg="mod">
          <ac:chgData name="Marie Gould" userId="S::chief.officer@ndvs.org.uk::0ebdd0e2-5617-4388-a412-d616519103f2" providerId="AD" clId="Web-{0A348EE0-4EF3-4328-B458-A05DB0E90FB1}" dt="2024-08-05T09:39:00.445" v="9" actId="20577"/>
          <ac:spMkLst>
            <pc:docMk/>
            <pc:sldMk cId="3525880978" sldId="274"/>
            <ac:spMk id="2" creationId="{336BA868-5518-6504-59B3-AFDE9D0C3EB2}"/>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mailto:Chief.officer@ndvs.org.uk" TargetMode="External"/><Relationship Id="rId1" Type="http://schemas.openxmlformats.org/officeDocument/2006/relationships/hyperlink" Target="mailto:Simone@ttvs.org.uk" TargetMode="Externa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hyperlink" Target="mailto:Chief.officer@ndvs.org.uk" TargetMode="External"/><Relationship Id="rId10" Type="http://schemas.openxmlformats.org/officeDocument/2006/relationships/hyperlink" Target="mailto:Simone@ttvs.org.uk" TargetMode="External"/><Relationship Id="rId4" Type="http://schemas.openxmlformats.org/officeDocument/2006/relationships/image" Target="../media/image18.svg"/><Relationship Id="rId9"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F3263-9D46-4008-8CFB-6629697E486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9A3AFD1-04DA-4F4B-9587-239FA5D27CBA}">
      <dgm:prSet/>
      <dgm:spPr/>
      <dgm:t>
        <a:bodyPr/>
        <a:lstStyle/>
        <a:p>
          <a:r>
            <a:rPr lang="en-GB"/>
            <a:t>Social justice and equality </a:t>
          </a:r>
          <a:endParaRPr lang="en-US"/>
        </a:p>
      </dgm:t>
    </dgm:pt>
    <dgm:pt modelId="{1BC60F7C-FF1C-4D5D-B914-E9C02D1F5361}" type="parTrans" cxnId="{737491E2-025B-4F78-86CE-FA8F176C5DC4}">
      <dgm:prSet/>
      <dgm:spPr/>
      <dgm:t>
        <a:bodyPr/>
        <a:lstStyle/>
        <a:p>
          <a:endParaRPr lang="en-US"/>
        </a:p>
      </dgm:t>
    </dgm:pt>
    <dgm:pt modelId="{589E5F96-1B99-47A7-B579-49C06E36CF99}" type="sibTrans" cxnId="{737491E2-025B-4F78-86CE-FA8F176C5DC4}">
      <dgm:prSet/>
      <dgm:spPr/>
      <dgm:t>
        <a:bodyPr/>
        <a:lstStyle/>
        <a:p>
          <a:endParaRPr lang="en-US"/>
        </a:p>
      </dgm:t>
    </dgm:pt>
    <dgm:pt modelId="{1F87831A-AFEA-4028-A30D-552CA9D98743}">
      <dgm:prSet/>
      <dgm:spPr/>
      <dgm:t>
        <a:bodyPr/>
        <a:lstStyle/>
        <a:p>
          <a:r>
            <a:rPr lang="en-GB"/>
            <a:t>Anti-discrimination </a:t>
          </a:r>
          <a:endParaRPr lang="en-US"/>
        </a:p>
      </dgm:t>
    </dgm:pt>
    <dgm:pt modelId="{8E28BC3C-9D6D-4652-94B0-7DCE07C00137}" type="parTrans" cxnId="{DF77DB4E-2847-4E00-904D-D43E3BE08BA4}">
      <dgm:prSet/>
      <dgm:spPr/>
      <dgm:t>
        <a:bodyPr/>
        <a:lstStyle/>
        <a:p>
          <a:endParaRPr lang="en-US"/>
        </a:p>
      </dgm:t>
    </dgm:pt>
    <dgm:pt modelId="{E39D3004-6FA5-435D-9A91-1AB9203B30DC}" type="sibTrans" cxnId="{DF77DB4E-2847-4E00-904D-D43E3BE08BA4}">
      <dgm:prSet/>
      <dgm:spPr/>
      <dgm:t>
        <a:bodyPr/>
        <a:lstStyle/>
        <a:p>
          <a:endParaRPr lang="en-US"/>
        </a:p>
      </dgm:t>
    </dgm:pt>
    <dgm:pt modelId="{E459E612-7439-4B29-BF2B-B75D6B8F159D}">
      <dgm:prSet/>
      <dgm:spPr/>
      <dgm:t>
        <a:bodyPr/>
        <a:lstStyle/>
        <a:p>
          <a:r>
            <a:rPr lang="en-GB"/>
            <a:t>Community empowerment </a:t>
          </a:r>
          <a:endParaRPr lang="en-US"/>
        </a:p>
      </dgm:t>
    </dgm:pt>
    <dgm:pt modelId="{E002882F-C22C-4B13-B9C6-5581E6135D39}" type="parTrans" cxnId="{DC37DA20-01BE-4FA1-91BB-39999F4FD574}">
      <dgm:prSet/>
      <dgm:spPr/>
      <dgm:t>
        <a:bodyPr/>
        <a:lstStyle/>
        <a:p>
          <a:endParaRPr lang="en-US"/>
        </a:p>
      </dgm:t>
    </dgm:pt>
    <dgm:pt modelId="{A7C9A010-8CF8-4496-B96C-08D23D5E3582}" type="sibTrans" cxnId="{DC37DA20-01BE-4FA1-91BB-39999F4FD574}">
      <dgm:prSet/>
      <dgm:spPr/>
      <dgm:t>
        <a:bodyPr/>
        <a:lstStyle/>
        <a:p>
          <a:endParaRPr lang="en-US"/>
        </a:p>
      </dgm:t>
    </dgm:pt>
    <dgm:pt modelId="{BD085BB2-EB90-4251-B529-DB704F8DF9EB}">
      <dgm:prSet/>
      <dgm:spPr/>
      <dgm:t>
        <a:bodyPr/>
        <a:lstStyle/>
        <a:p>
          <a:r>
            <a:rPr lang="en-GB"/>
            <a:t>Collective action </a:t>
          </a:r>
          <a:endParaRPr lang="en-US"/>
        </a:p>
      </dgm:t>
    </dgm:pt>
    <dgm:pt modelId="{3D289E93-E1EA-4E0A-A8F7-5CCA0D0034D1}" type="parTrans" cxnId="{38D98C21-8A60-406E-85CB-5ACAD04E5BCE}">
      <dgm:prSet/>
      <dgm:spPr/>
      <dgm:t>
        <a:bodyPr/>
        <a:lstStyle/>
        <a:p>
          <a:endParaRPr lang="en-US"/>
        </a:p>
      </dgm:t>
    </dgm:pt>
    <dgm:pt modelId="{CC3883F3-700A-4EAA-A83C-D894DC5C542F}" type="sibTrans" cxnId="{38D98C21-8A60-406E-85CB-5ACAD04E5BCE}">
      <dgm:prSet/>
      <dgm:spPr/>
      <dgm:t>
        <a:bodyPr/>
        <a:lstStyle/>
        <a:p>
          <a:endParaRPr lang="en-US"/>
        </a:p>
      </dgm:t>
    </dgm:pt>
    <dgm:pt modelId="{9992C563-A2E0-41D4-8C8C-1F82767CC78A}">
      <dgm:prSet/>
      <dgm:spPr/>
      <dgm:t>
        <a:bodyPr/>
        <a:lstStyle/>
        <a:p>
          <a:r>
            <a:rPr lang="en-GB"/>
            <a:t>Working and learning together </a:t>
          </a:r>
          <a:endParaRPr lang="en-US"/>
        </a:p>
      </dgm:t>
    </dgm:pt>
    <dgm:pt modelId="{A05C6CAA-1A2F-4A03-BF63-2EBD8EC14510}" type="parTrans" cxnId="{DCA1D89E-2455-4091-AA8A-1F76FF1037AB}">
      <dgm:prSet/>
      <dgm:spPr/>
      <dgm:t>
        <a:bodyPr/>
        <a:lstStyle/>
        <a:p>
          <a:endParaRPr lang="en-US"/>
        </a:p>
      </dgm:t>
    </dgm:pt>
    <dgm:pt modelId="{C7B43B55-E35F-4173-ADA7-5E05FBB61D0F}" type="sibTrans" cxnId="{DCA1D89E-2455-4091-AA8A-1F76FF1037AB}">
      <dgm:prSet/>
      <dgm:spPr/>
      <dgm:t>
        <a:bodyPr/>
        <a:lstStyle/>
        <a:p>
          <a:endParaRPr lang="en-US"/>
        </a:p>
      </dgm:t>
    </dgm:pt>
    <dgm:pt modelId="{EF695DCC-33D1-4B66-AA3B-D4DFF860E886}" type="pres">
      <dgm:prSet presAssocID="{C44F3263-9D46-4008-8CFB-6629697E486A}" presName="diagram" presStyleCnt="0">
        <dgm:presLayoutVars>
          <dgm:dir/>
          <dgm:resizeHandles val="exact"/>
        </dgm:presLayoutVars>
      </dgm:prSet>
      <dgm:spPr/>
    </dgm:pt>
    <dgm:pt modelId="{6C14E449-D5F2-494F-B7EB-1238090F7427}" type="pres">
      <dgm:prSet presAssocID="{F9A3AFD1-04DA-4F4B-9587-239FA5D27CBA}" presName="node" presStyleLbl="node1" presStyleIdx="0" presStyleCnt="5">
        <dgm:presLayoutVars>
          <dgm:bulletEnabled val="1"/>
        </dgm:presLayoutVars>
      </dgm:prSet>
      <dgm:spPr/>
    </dgm:pt>
    <dgm:pt modelId="{172F53CF-B05B-49AF-AE43-3B1DF0B4D57F}" type="pres">
      <dgm:prSet presAssocID="{589E5F96-1B99-47A7-B579-49C06E36CF99}" presName="sibTrans" presStyleCnt="0"/>
      <dgm:spPr/>
    </dgm:pt>
    <dgm:pt modelId="{51A34EEC-E6F9-4488-AF85-B0A50AAE9EE1}" type="pres">
      <dgm:prSet presAssocID="{1F87831A-AFEA-4028-A30D-552CA9D98743}" presName="node" presStyleLbl="node1" presStyleIdx="1" presStyleCnt="5">
        <dgm:presLayoutVars>
          <dgm:bulletEnabled val="1"/>
        </dgm:presLayoutVars>
      </dgm:prSet>
      <dgm:spPr/>
    </dgm:pt>
    <dgm:pt modelId="{372A2339-143D-4F6A-8391-E90CADF76209}" type="pres">
      <dgm:prSet presAssocID="{E39D3004-6FA5-435D-9A91-1AB9203B30DC}" presName="sibTrans" presStyleCnt="0"/>
      <dgm:spPr/>
    </dgm:pt>
    <dgm:pt modelId="{D17FBD2C-60BA-4308-AF18-B3A715CC7750}" type="pres">
      <dgm:prSet presAssocID="{E459E612-7439-4B29-BF2B-B75D6B8F159D}" presName="node" presStyleLbl="node1" presStyleIdx="2" presStyleCnt="5">
        <dgm:presLayoutVars>
          <dgm:bulletEnabled val="1"/>
        </dgm:presLayoutVars>
      </dgm:prSet>
      <dgm:spPr/>
    </dgm:pt>
    <dgm:pt modelId="{E68E0782-5C0C-4C81-8B36-B51B5DC281C9}" type="pres">
      <dgm:prSet presAssocID="{A7C9A010-8CF8-4496-B96C-08D23D5E3582}" presName="sibTrans" presStyleCnt="0"/>
      <dgm:spPr/>
    </dgm:pt>
    <dgm:pt modelId="{F69CC6E2-8F57-4BEF-B53F-830D9774A1C3}" type="pres">
      <dgm:prSet presAssocID="{BD085BB2-EB90-4251-B529-DB704F8DF9EB}" presName="node" presStyleLbl="node1" presStyleIdx="3" presStyleCnt="5">
        <dgm:presLayoutVars>
          <dgm:bulletEnabled val="1"/>
        </dgm:presLayoutVars>
      </dgm:prSet>
      <dgm:spPr/>
    </dgm:pt>
    <dgm:pt modelId="{30F11ECF-AC1B-47AE-A949-46879C6CACBD}" type="pres">
      <dgm:prSet presAssocID="{CC3883F3-700A-4EAA-A83C-D894DC5C542F}" presName="sibTrans" presStyleCnt="0"/>
      <dgm:spPr/>
    </dgm:pt>
    <dgm:pt modelId="{05003EE6-D4AF-4586-ACF1-EEAA888D7CAD}" type="pres">
      <dgm:prSet presAssocID="{9992C563-A2E0-41D4-8C8C-1F82767CC78A}" presName="node" presStyleLbl="node1" presStyleIdx="4" presStyleCnt="5">
        <dgm:presLayoutVars>
          <dgm:bulletEnabled val="1"/>
        </dgm:presLayoutVars>
      </dgm:prSet>
      <dgm:spPr/>
    </dgm:pt>
  </dgm:ptLst>
  <dgm:cxnLst>
    <dgm:cxn modelId="{627C920F-072F-4781-AA08-6208EA3F80B3}" type="presOf" srcId="{C44F3263-9D46-4008-8CFB-6629697E486A}" destId="{EF695DCC-33D1-4B66-AA3B-D4DFF860E886}" srcOrd="0" destOrd="0" presId="urn:microsoft.com/office/officeart/2005/8/layout/default"/>
    <dgm:cxn modelId="{7457D611-C275-4357-9FC6-A991E1E4BC22}" type="presOf" srcId="{BD085BB2-EB90-4251-B529-DB704F8DF9EB}" destId="{F69CC6E2-8F57-4BEF-B53F-830D9774A1C3}" srcOrd="0" destOrd="0" presId="urn:microsoft.com/office/officeart/2005/8/layout/default"/>
    <dgm:cxn modelId="{DC37DA20-01BE-4FA1-91BB-39999F4FD574}" srcId="{C44F3263-9D46-4008-8CFB-6629697E486A}" destId="{E459E612-7439-4B29-BF2B-B75D6B8F159D}" srcOrd="2" destOrd="0" parTransId="{E002882F-C22C-4B13-B9C6-5581E6135D39}" sibTransId="{A7C9A010-8CF8-4496-B96C-08D23D5E3582}"/>
    <dgm:cxn modelId="{38D98C21-8A60-406E-85CB-5ACAD04E5BCE}" srcId="{C44F3263-9D46-4008-8CFB-6629697E486A}" destId="{BD085BB2-EB90-4251-B529-DB704F8DF9EB}" srcOrd="3" destOrd="0" parTransId="{3D289E93-E1EA-4E0A-A8F7-5CCA0D0034D1}" sibTransId="{CC3883F3-700A-4EAA-A83C-D894DC5C542F}"/>
    <dgm:cxn modelId="{8D0A3622-35FC-47E6-8D04-F1DAFC9144CD}" type="presOf" srcId="{F9A3AFD1-04DA-4F4B-9587-239FA5D27CBA}" destId="{6C14E449-D5F2-494F-B7EB-1238090F7427}" srcOrd="0" destOrd="0" presId="urn:microsoft.com/office/officeart/2005/8/layout/default"/>
    <dgm:cxn modelId="{6C61E543-6AB3-4ACC-81B7-CF5E09F1E493}" type="presOf" srcId="{E459E612-7439-4B29-BF2B-B75D6B8F159D}" destId="{D17FBD2C-60BA-4308-AF18-B3A715CC7750}" srcOrd="0" destOrd="0" presId="urn:microsoft.com/office/officeart/2005/8/layout/default"/>
    <dgm:cxn modelId="{DF77DB4E-2847-4E00-904D-D43E3BE08BA4}" srcId="{C44F3263-9D46-4008-8CFB-6629697E486A}" destId="{1F87831A-AFEA-4028-A30D-552CA9D98743}" srcOrd="1" destOrd="0" parTransId="{8E28BC3C-9D6D-4652-94B0-7DCE07C00137}" sibTransId="{E39D3004-6FA5-435D-9A91-1AB9203B30DC}"/>
    <dgm:cxn modelId="{AFD1DE54-328A-449E-95C6-72BAC6926013}" type="presOf" srcId="{1F87831A-AFEA-4028-A30D-552CA9D98743}" destId="{51A34EEC-E6F9-4488-AF85-B0A50AAE9EE1}" srcOrd="0" destOrd="0" presId="urn:microsoft.com/office/officeart/2005/8/layout/default"/>
    <dgm:cxn modelId="{DCA1D89E-2455-4091-AA8A-1F76FF1037AB}" srcId="{C44F3263-9D46-4008-8CFB-6629697E486A}" destId="{9992C563-A2E0-41D4-8C8C-1F82767CC78A}" srcOrd="4" destOrd="0" parTransId="{A05C6CAA-1A2F-4A03-BF63-2EBD8EC14510}" sibTransId="{C7B43B55-E35F-4173-ADA7-5E05FBB61D0F}"/>
    <dgm:cxn modelId="{8DE88FC6-3683-4539-A26A-70FAA4104A05}" type="presOf" srcId="{9992C563-A2E0-41D4-8C8C-1F82767CC78A}" destId="{05003EE6-D4AF-4586-ACF1-EEAA888D7CAD}" srcOrd="0" destOrd="0" presId="urn:microsoft.com/office/officeart/2005/8/layout/default"/>
    <dgm:cxn modelId="{737491E2-025B-4F78-86CE-FA8F176C5DC4}" srcId="{C44F3263-9D46-4008-8CFB-6629697E486A}" destId="{F9A3AFD1-04DA-4F4B-9587-239FA5D27CBA}" srcOrd="0" destOrd="0" parTransId="{1BC60F7C-FF1C-4D5D-B914-E9C02D1F5361}" sibTransId="{589E5F96-1B99-47A7-B579-49C06E36CF99}"/>
    <dgm:cxn modelId="{9E043395-4BFF-4F14-92F1-C78EDF6D0146}" type="presParOf" srcId="{EF695DCC-33D1-4B66-AA3B-D4DFF860E886}" destId="{6C14E449-D5F2-494F-B7EB-1238090F7427}" srcOrd="0" destOrd="0" presId="urn:microsoft.com/office/officeart/2005/8/layout/default"/>
    <dgm:cxn modelId="{B9ECC33A-128F-4642-86CD-FFDC51F2F267}" type="presParOf" srcId="{EF695DCC-33D1-4B66-AA3B-D4DFF860E886}" destId="{172F53CF-B05B-49AF-AE43-3B1DF0B4D57F}" srcOrd="1" destOrd="0" presId="urn:microsoft.com/office/officeart/2005/8/layout/default"/>
    <dgm:cxn modelId="{F02F3F80-5E4A-4DAD-891B-2A194BDF4D06}" type="presParOf" srcId="{EF695DCC-33D1-4B66-AA3B-D4DFF860E886}" destId="{51A34EEC-E6F9-4488-AF85-B0A50AAE9EE1}" srcOrd="2" destOrd="0" presId="urn:microsoft.com/office/officeart/2005/8/layout/default"/>
    <dgm:cxn modelId="{F7D285DF-0F3E-4CC1-A3D4-3BD2DCF5E377}" type="presParOf" srcId="{EF695DCC-33D1-4B66-AA3B-D4DFF860E886}" destId="{372A2339-143D-4F6A-8391-E90CADF76209}" srcOrd="3" destOrd="0" presId="urn:microsoft.com/office/officeart/2005/8/layout/default"/>
    <dgm:cxn modelId="{1C3F9D27-691F-474C-B50D-04361D42CEFD}" type="presParOf" srcId="{EF695DCC-33D1-4B66-AA3B-D4DFF860E886}" destId="{D17FBD2C-60BA-4308-AF18-B3A715CC7750}" srcOrd="4" destOrd="0" presId="urn:microsoft.com/office/officeart/2005/8/layout/default"/>
    <dgm:cxn modelId="{26C6B939-82D4-42A0-8488-E9728B53D3FC}" type="presParOf" srcId="{EF695DCC-33D1-4B66-AA3B-D4DFF860E886}" destId="{E68E0782-5C0C-4C81-8B36-B51B5DC281C9}" srcOrd="5" destOrd="0" presId="urn:microsoft.com/office/officeart/2005/8/layout/default"/>
    <dgm:cxn modelId="{B88579D8-6F78-4478-A411-698E0A1A4225}" type="presParOf" srcId="{EF695DCC-33D1-4B66-AA3B-D4DFF860E886}" destId="{F69CC6E2-8F57-4BEF-B53F-830D9774A1C3}" srcOrd="6" destOrd="0" presId="urn:microsoft.com/office/officeart/2005/8/layout/default"/>
    <dgm:cxn modelId="{C0EA0E4F-3D85-4DF1-B5D6-ECA7104381BA}" type="presParOf" srcId="{EF695DCC-33D1-4B66-AA3B-D4DFF860E886}" destId="{30F11ECF-AC1B-47AE-A949-46879C6CACBD}" srcOrd="7" destOrd="0" presId="urn:microsoft.com/office/officeart/2005/8/layout/default"/>
    <dgm:cxn modelId="{2867B530-20B4-422A-992B-CDE50D4E222C}" type="presParOf" srcId="{EF695DCC-33D1-4B66-AA3B-D4DFF860E886}" destId="{05003EE6-D4AF-4586-ACF1-EEAA888D7CA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C85B3-FFCB-4660-B34B-87D7AE4224E9}"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US"/>
        </a:p>
      </dgm:t>
    </dgm:pt>
    <dgm:pt modelId="{2D8038E5-9D7F-4C19-9FC0-6D0B2A2DEFBE}">
      <dgm:prSet/>
      <dgm:spPr/>
      <dgm:t>
        <a:bodyPr/>
        <a:lstStyle/>
        <a:p>
          <a:pPr>
            <a:defRPr cap="all"/>
          </a:pPr>
          <a:r>
            <a:rPr lang="en-GB"/>
            <a:t> Forward three years to strong, thriving, healthy, self-reliant solution focused resourceful communities with a legacy through this funding.  </a:t>
          </a:r>
          <a:endParaRPr lang="en-US"/>
        </a:p>
      </dgm:t>
    </dgm:pt>
    <dgm:pt modelId="{B936F47C-4864-4617-BEAD-98CEA9A10279}" type="parTrans" cxnId="{4C8120FC-BE98-4047-AEEB-69F2B706C066}">
      <dgm:prSet/>
      <dgm:spPr/>
      <dgm:t>
        <a:bodyPr/>
        <a:lstStyle/>
        <a:p>
          <a:endParaRPr lang="en-US"/>
        </a:p>
      </dgm:t>
    </dgm:pt>
    <dgm:pt modelId="{5BEC6FBD-5D5B-4C56-81A7-EED7E07CEFCD}" type="sibTrans" cxnId="{4C8120FC-BE98-4047-AEEB-69F2B706C066}">
      <dgm:prSet/>
      <dgm:spPr/>
      <dgm:t>
        <a:bodyPr/>
        <a:lstStyle/>
        <a:p>
          <a:endParaRPr lang="en-US"/>
        </a:p>
      </dgm:t>
    </dgm:pt>
    <dgm:pt modelId="{3910A326-9CFF-4668-BC2F-9EDA2B0F7151}">
      <dgm:prSet/>
      <dgm:spPr/>
      <dgm:t>
        <a:bodyPr/>
        <a:lstStyle/>
        <a:p>
          <a:pPr>
            <a:defRPr cap="all"/>
          </a:pPr>
          <a:r>
            <a:rPr lang="en-GB"/>
            <a:t>A strong and empowered community who feels heard, understood, part of the decision-making process and with a strengthened confidence, set of skills and knowledge.   </a:t>
          </a:r>
          <a:endParaRPr lang="en-US"/>
        </a:p>
      </dgm:t>
    </dgm:pt>
    <dgm:pt modelId="{092B8BF0-433D-47D1-B724-7ACA7F359BB3}" type="parTrans" cxnId="{F08B4D3A-A7DD-49C9-978A-F0695D5D2D32}">
      <dgm:prSet/>
      <dgm:spPr/>
      <dgm:t>
        <a:bodyPr/>
        <a:lstStyle/>
        <a:p>
          <a:endParaRPr lang="en-US"/>
        </a:p>
      </dgm:t>
    </dgm:pt>
    <dgm:pt modelId="{1D8869F3-29F5-464B-BB1A-2F3FFF58BCFE}" type="sibTrans" cxnId="{F08B4D3A-A7DD-49C9-978A-F0695D5D2D32}">
      <dgm:prSet/>
      <dgm:spPr/>
      <dgm:t>
        <a:bodyPr/>
        <a:lstStyle/>
        <a:p>
          <a:endParaRPr lang="en-US"/>
        </a:p>
      </dgm:t>
    </dgm:pt>
    <dgm:pt modelId="{466B0F15-0864-4CF4-AA3A-B55A795398D7}" type="pres">
      <dgm:prSet presAssocID="{851C85B3-FFCB-4660-B34B-87D7AE4224E9}" presName="diagram" presStyleCnt="0">
        <dgm:presLayoutVars>
          <dgm:dir/>
          <dgm:resizeHandles/>
        </dgm:presLayoutVars>
      </dgm:prSet>
      <dgm:spPr/>
    </dgm:pt>
    <dgm:pt modelId="{197DA2C3-452E-4893-82B9-A4AE12FA5C81}" type="pres">
      <dgm:prSet presAssocID="{2D8038E5-9D7F-4C19-9FC0-6D0B2A2DEFBE}" presName="firstNode" presStyleLbl="node1" presStyleIdx="0" presStyleCnt="2">
        <dgm:presLayoutVars>
          <dgm:bulletEnabled val="1"/>
        </dgm:presLayoutVars>
      </dgm:prSet>
      <dgm:spPr/>
    </dgm:pt>
    <dgm:pt modelId="{9A91E5E7-BAE4-47D8-9887-640411517C7A}" type="pres">
      <dgm:prSet presAssocID="{5BEC6FBD-5D5B-4C56-81A7-EED7E07CEFCD}" presName="sibTrans" presStyleLbl="sibTrans2D1" presStyleIdx="0" presStyleCnt="1"/>
      <dgm:spPr/>
    </dgm:pt>
    <dgm:pt modelId="{59430B97-8592-4C7C-A46A-77F6894131E7}" type="pres">
      <dgm:prSet presAssocID="{3910A326-9CFF-4668-BC2F-9EDA2B0F7151}" presName="lastNode" presStyleLbl="node1" presStyleIdx="1" presStyleCnt="2">
        <dgm:presLayoutVars>
          <dgm:bulletEnabled val="1"/>
        </dgm:presLayoutVars>
      </dgm:prSet>
      <dgm:spPr/>
    </dgm:pt>
  </dgm:ptLst>
  <dgm:cxnLst>
    <dgm:cxn modelId="{64C33622-E695-46E7-89B4-184310C1393B}" type="presOf" srcId="{3910A326-9CFF-4668-BC2F-9EDA2B0F7151}" destId="{59430B97-8592-4C7C-A46A-77F6894131E7}" srcOrd="0" destOrd="0" presId="urn:microsoft.com/office/officeart/2005/8/layout/bProcess2"/>
    <dgm:cxn modelId="{F08B4D3A-A7DD-49C9-978A-F0695D5D2D32}" srcId="{851C85B3-FFCB-4660-B34B-87D7AE4224E9}" destId="{3910A326-9CFF-4668-BC2F-9EDA2B0F7151}" srcOrd="1" destOrd="0" parTransId="{092B8BF0-433D-47D1-B724-7ACA7F359BB3}" sibTransId="{1D8869F3-29F5-464B-BB1A-2F3FFF58BCFE}"/>
    <dgm:cxn modelId="{4F05309F-206D-4151-B8F5-90C590FB3E1E}" type="presOf" srcId="{5BEC6FBD-5D5B-4C56-81A7-EED7E07CEFCD}" destId="{9A91E5E7-BAE4-47D8-9887-640411517C7A}" srcOrd="0" destOrd="0" presId="urn:microsoft.com/office/officeart/2005/8/layout/bProcess2"/>
    <dgm:cxn modelId="{F88126B3-AFD0-4025-85D2-7635F819AAA0}" type="presOf" srcId="{2D8038E5-9D7F-4C19-9FC0-6D0B2A2DEFBE}" destId="{197DA2C3-452E-4893-82B9-A4AE12FA5C81}" srcOrd="0" destOrd="0" presId="urn:microsoft.com/office/officeart/2005/8/layout/bProcess2"/>
    <dgm:cxn modelId="{02714FBB-2E18-466A-837B-F2B3357008D3}" type="presOf" srcId="{851C85B3-FFCB-4660-B34B-87D7AE4224E9}" destId="{466B0F15-0864-4CF4-AA3A-B55A795398D7}" srcOrd="0" destOrd="0" presId="urn:microsoft.com/office/officeart/2005/8/layout/bProcess2"/>
    <dgm:cxn modelId="{4C8120FC-BE98-4047-AEEB-69F2B706C066}" srcId="{851C85B3-FFCB-4660-B34B-87D7AE4224E9}" destId="{2D8038E5-9D7F-4C19-9FC0-6D0B2A2DEFBE}" srcOrd="0" destOrd="0" parTransId="{B936F47C-4864-4617-BEAD-98CEA9A10279}" sibTransId="{5BEC6FBD-5D5B-4C56-81A7-EED7E07CEFCD}"/>
    <dgm:cxn modelId="{8FCF9F48-9D8A-4A8E-BC8C-F43C4FA61AF9}" type="presParOf" srcId="{466B0F15-0864-4CF4-AA3A-B55A795398D7}" destId="{197DA2C3-452E-4893-82B9-A4AE12FA5C81}" srcOrd="0" destOrd="0" presId="urn:microsoft.com/office/officeart/2005/8/layout/bProcess2"/>
    <dgm:cxn modelId="{B623886A-CAF2-4ECE-B59D-9523B7472423}" type="presParOf" srcId="{466B0F15-0864-4CF4-AA3A-B55A795398D7}" destId="{9A91E5E7-BAE4-47D8-9887-640411517C7A}" srcOrd="1" destOrd="0" presId="urn:microsoft.com/office/officeart/2005/8/layout/bProcess2"/>
    <dgm:cxn modelId="{EDDFCFA9-379C-4981-B786-CFD523EE295E}" type="presParOf" srcId="{466B0F15-0864-4CF4-AA3A-B55A795398D7}" destId="{59430B97-8592-4C7C-A46A-77F6894131E7}"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33811-9B1E-4CB1-B054-FD934CC7F58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089489E-C3A9-4C8A-95CD-0C9E9F077A88}">
      <dgm:prSet/>
      <dgm:spPr/>
      <dgm:t>
        <a:bodyPr/>
        <a:lstStyle/>
        <a:p>
          <a:pPr>
            <a:lnSpc>
              <a:spcPct val="100000"/>
            </a:lnSpc>
            <a:defRPr b="1"/>
          </a:pPr>
          <a:r>
            <a:rPr lang="en-GB"/>
            <a:t>We require match – funding</a:t>
          </a:r>
          <a:endParaRPr lang="en-US"/>
        </a:p>
      </dgm:t>
    </dgm:pt>
    <dgm:pt modelId="{5DCB2880-BCCB-4DE3-9F77-15E4F056E74D}" type="parTrans" cxnId="{943F81F7-93AD-48FA-B905-A0C2C67D212E}">
      <dgm:prSet/>
      <dgm:spPr/>
      <dgm:t>
        <a:bodyPr/>
        <a:lstStyle/>
        <a:p>
          <a:endParaRPr lang="en-US"/>
        </a:p>
      </dgm:t>
    </dgm:pt>
    <dgm:pt modelId="{33E052C5-8F3E-4EE0-878D-E5AF3A17A1A5}" type="sibTrans" cxnId="{943F81F7-93AD-48FA-B905-A0C2C67D212E}">
      <dgm:prSet/>
      <dgm:spPr/>
      <dgm:t>
        <a:bodyPr/>
        <a:lstStyle/>
        <a:p>
          <a:endParaRPr lang="en-US"/>
        </a:p>
      </dgm:t>
    </dgm:pt>
    <dgm:pt modelId="{BE7A2FFE-E250-4C6B-9CBF-CB6AE7D4717C}">
      <dgm:prSet/>
      <dgm:spPr/>
      <dgm:t>
        <a:bodyPr/>
        <a:lstStyle/>
        <a:p>
          <a:pPr>
            <a:lnSpc>
              <a:spcPct val="100000"/>
            </a:lnSpc>
          </a:pPr>
          <a:r>
            <a:rPr lang="en-GB" b="1" dirty="0"/>
            <a:t>£50k a year at least </a:t>
          </a:r>
          <a:endParaRPr lang="en-US" b="1" dirty="0"/>
        </a:p>
      </dgm:t>
    </dgm:pt>
    <dgm:pt modelId="{7FAD6A05-FAFD-4970-9211-759B39EEFA03}" type="parTrans" cxnId="{7DFCA057-0A68-4A52-B08A-6DE5B2216B62}">
      <dgm:prSet/>
      <dgm:spPr/>
      <dgm:t>
        <a:bodyPr/>
        <a:lstStyle/>
        <a:p>
          <a:endParaRPr lang="en-US"/>
        </a:p>
      </dgm:t>
    </dgm:pt>
    <dgm:pt modelId="{D87DD59A-C818-404D-B4B0-496921231D8B}" type="sibTrans" cxnId="{7DFCA057-0A68-4A52-B08A-6DE5B2216B62}">
      <dgm:prSet/>
      <dgm:spPr/>
      <dgm:t>
        <a:bodyPr/>
        <a:lstStyle/>
        <a:p>
          <a:endParaRPr lang="en-US"/>
        </a:p>
      </dgm:t>
    </dgm:pt>
    <dgm:pt modelId="{1BF7B274-2882-49E4-851C-A2222943D7B6}">
      <dgm:prSet/>
      <dgm:spPr/>
      <dgm:t>
        <a:bodyPr/>
        <a:lstStyle/>
        <a:p>
          <a:pPr>
            <a:lnSpc>
              <a:spcPct val="100000"/>
            </a:lnSpc>
          </a:pPr>
          <a:r>
            <a:rPr lang="en-GB" b="1" dirty="0"/>
            <a:t>CVS’ stripped their budget allocation, to secure this work – get over the line.</a:t>
          </a:r>
          <a:endParaRPr lang="en-US" b="1" dirty="0"/>
        </a:p>
      </dgm:t>
    </dgm:pt>
    <dgm:pt modelId="{0A5BD03A-60AD-48F7-8164-3503CA88A664}" type="parTrans" cxnId="{ECC6FABE-1038-4136-872A-E416D1DAB8B0}">
      <dgm:prSet/>
      <dgm:spPr/>
      <dgm:t>
        <a:bodyPr/>
        <a:lstStyle/>
        <a:p>
          <a:endParaRPr lang="en-US"/>
        </a:p>
      </dgm:t>
    </dgm:pt>
    <dgm:pt modelId="{78CBA72D-32B9-4CF3-8B44-645AD9A18E57}" type="sibTrans" cxnId="{ECC6FABE-1038-4136-872A-E416D1DAB8B0}">
      <dgm:prSet/>
      <dgm:spPr/>
      <dgm:t>
        <a:bodyPr/>
        <a:lstStyle/>
        <a:p>
          <a:endParaRPr lang="en-US"/>
        </a:p>
      </dgm:t>
    </dgm:pt>
    <dgm:pt modelId="{6C8BF11B-1B2F-4BD7-931A-E9E2B6FB88AD}">
      <dgm:prSet/>
      <dgm:spPr/>
      <dgm:t>
        <a:bodyPr/>
        <a:lstStyle/>
        <a:p>
          <a:pPr>
            <a:lnSpc>
              <a:spcPct val="100000"/>
            </a:lnSpc>
          </a:pPr>
          <a:r>
            <a:rPr lang="en-GB" b="1" dirty="0"/>
            <a:t>Lottery very clear from start – cannot be the only funders </a:t>
          </a:r>
          <a:endParaRPr lang="en-US" b="1" dirty="0"/>
        </a:p>
      </dgm:t>
    </dgm:pt>
    <dgm:pt modelId="{ACFE727F-F170-42D3-A04E-7700F66BBE08}" type="parTrans" cxnId="{217CD976-DC93-4717-990F-BF902DEEEFBF}">
      <dgm:prSet/>
      <dgm:spPr/>
      <dgm:t>
        <a:bodyPr/>
        <a:lstStyle/>
        <a:p>
          <a:endParaRPr lang="en-US"/>
        </a:p>
      </dgm:t>
    </dgm:pt>
    <dgm:pt modelId="{6B969401-E54B-4D9F-B157-7F0D2710729B}" type="sibTrans" cxnId="{217CD976-DC93-4717-990F-BF902DEEEFBF}">
      <dgm:prSet/>
      <dgm:spPr/>
      <dgm:t>
        <a:bodyPr/>
        <a:lstStyle/>
        <a:p>
          <a:endParaRPr lang="en-US"/>
        </a:p>
      </dgm:t>
    </dgm:pt>
    <dgm:pt modelId="{8E132818-E9BE-467F-99BB-65A3AF80FDAE}">
      <dgm:prSet/>
      <dgm:spPr/>
      <dgm:t>
        <a:bodyPr/>
        <a:lstStyle/>
        <a:p>
          <a:pPr>
            <a:lnSpc>
              <a:spcPct val="100000"/>
            </a:lnSpc>
          </a:pPr>
          <a:r>
            <a:rPr lang="en-GB" b="1" dirty="0"/>
            <a:t>One Northern Devon continued to match fund</a:t>
          </a:r>
          <a:endParaRPr lang="en-US" b="1" dirty="0"/>
        </a:p>
      </dgm:t>
    </dgm:pt>
    <dgm:pt modelId="{7BE2DA0F-A58B-46E6-888B-5389D32E8594}" type="parTrans" cxnId="{D2CFD1C1-D11E-4206-869B-D8093D6C0F91}">
      <dgm:prSet/>
      <dgm:spPr/>
      <dgm:t>
        <a:bodyPr/>
        <a:lstStyle/>
        <a:p>
          <a:endParaRPr lang="en-US"/>
        </a:p>
      </dgm:t>
    </dgm:pt>
    <dgm:pt modelId="{388BD459-39B0-4BC7-A4CB-DD9BFD789567}" type="sibTrans" cxnId="{D2CFD1C1-D11E-4206-869B-D8093D6C0F91}">
      <dgm:prSet/>
      <dgm:spPr/>
      <dgm:t>
        <a:bodyPr/>
        <a:lstStyle/>
        <a:p>
          <a:endParaRPr lang="en-US"/>
        </a:p>
      </dgm:t>
    </dgm:pt>
    <dgm:pt modelId="{BFC941C0-5C43-4B55-ABE0-715AADE8C435}">
      <dgm:prSet/>
      <dgm:spPr/>
      <dgm:t>
        <a:bodyPr/>
        <a:lstStyle/>
        <a:p>
          <a:pPr>
            <a:lnSpc>
              <a:spcPct val="100000"/>
            </a:lnSpc>
            <a:defRPr b="1"/>
          </a:pPr>
          <a:r>
            <a:rPr lang="en-GB"/>
            <a:t>Enough to run for 2.6 years rather than 3 years</a:t>
          </a:r>
          <a:endParaRPr lang="en-US"/>
        </a:p>
      </dgm:t>
    </dgm:pt>
    <dgm:pt modelId="{0058FCEF-00F6-4A14-8308-2A0D10E2535E}" type="parTrans" cxnId="{B8043A7F-DB28-4AC6-A3BB-29EC7D6279F2}">
      <dgm:prSet/>
      <dgm:spPr/>
      <dgm:t>
        <a:bodyPr/>
        <a:lstStyle/>
        <a:p>
          <a:endParaRPr lang="en-US"/>
        </a:p>
      </dgm:t>
    </dgm:pt>
    <dgm:pt modelId="{03090FAF-B51D-4354-947F-68A3A138E9F1}" type="sibTrans" cxnId="{B8043A7F-DB28-4AC6-A3BB-29EC7D6279F2}">
      <dgm:prSet/>
      <dgm:spPr/>
      <dgm:t>
        <a:bodyPr/>
        <a:lstStyle/>
        <a:p>
          <a:endParaRPr lang="en-US"/>
        </a:p>
      </dgm:t>
    </dgm:pt>
    <dgm:pt modelId="{96FE12F9-0380-4498-8CA9-1A396A69EF34}">
      <dgm:prSet/>
      <dgm:spPr/>
      <dgm:t>
        <a:bodyPr/>
        <a:lstStyle/>
        <a:p>
          <a:pPr>
            <a:lnSpc>
              <a:spcPct val="100000"/>
            </a:lnSpc>
          </a:pPr>
          <a:r>
            <a:rPr lang="en-GB" b="1" dirty="0"/>
            <a:t>Moving over to alliance model – as proved its worth and impact</a:t>
          </a:r>
          <a:endParaRPr lang="en-US" b="1" dirty="0"/>
        </a:p>
      </dgm:t>
    </dgm:pt>
    <dgm:pt modelId="{EBA38182-CF03-49E0-B83F-F4DD395F46FA}" type="parTrans" cxnId="{F1B5F218-C2C8-45D4-AFBC-AF180B67A0D6}">
      <dgm:prSet/>
      <dgm:spPr/>
      <dgm:t>
        <a:bodyPr/>
        <a:lstStyle/>
        <a:p>
          <a:endParaRPr lang="en-US"/>
        </a:p>
      </dgm:t>
    </dgm:pt>
    <dgm:pt modelId="{E9172767-8F64-4112-BAC3-6C5E6976EF3D}" type="sibTrans" cxnId="{F1B5F218-C2C8-45D4-AFBC-AF180B67A0D6}">
      <dgm:prSet/>
      <dgm:spPr/>
      <dgm:t>
        <a:bodyPr/>
        <a:lstStyle/>
        <a:p>
          <a:endParaRPr lang="en-US"/>
        </a:p>
      </dgm:t>
    </dgm:pt>
    <dgm:pt modelId="{F68B0D8E-C248-48B0-AB68-C69A1AADE239}">
      <dgm:prSet/>
      <dgm:spPr/>
      <dgm:t>
        <a:bodyPr/>
        <a:lstStyle/>
        <a:p>
          <a:pPr>
            <a:lnSpc>
              <a:spcPct val="100000"/>
            </a:lnSpc>
          </a:pPr>
          <a:r>
            <a:rPr lang="en-GB" b="1" dirty="0"/>
            <a:t>Reducing hours as community mobilising </a:t>
          </a:r>
          <a:endParaRPr lang="en-US" b="1" dirty="0"/>
        </a:p>
      </dgm:t>
    </dgm:pt>
    <dgm:pt modelId="{5369EC72-7DBB-4B6F-92DF-B54D325DBCCD}" type="parTrans" cxnId="{BD9D74CB-E513-45D8-BD19-A5D5CBD646E9}">
      <dgm:prSet/>
      <dgm:spPr/>
      <dgm:t>
        <a:bodyPr/>
        <a:lstStyle/>
        <a:p>
          <a:endParaRPr lang="en-US"/>
        </a:p>
      </dgm:t>
    </dgm:pt>
    <dgm:pt modelId="{D2603FF9-1E1F-4D16-BDFD-71F41DAF1EBF}" type="sibTrans" cxnId="{BD9D74CB-E513-45D8-BD19-A5D5CBD646E9}">
      <dgm:prSet/>
      <dgm:spPr/>
      <dgm:t>
        <a:bodyPr/>
        <a:lstStyle/>
        <a:p>
          <a:endParaRPr lang="en-US"/>
        </a:p>
      </dgm:t>
    </dgm:pt>
    <dgm:pt modelId="{BA47B5D1-1E93-44F6-9B97-00497E7464A9}">
      <dgm:prSet/>
      <dgm:spPr/>
      <dgm:t>
        <a:bodyPr/>
        <a:lstStyle/>
        <a:p>
          <a:pPr>
            <a:lnSpc>
              <a:spcPct val="100000"/>
            </a:lnSpc>
          </a:pPr>
          <a:r>
            <a:rPr lang="en-GB" b="1" dirty="0"/>
            <a:t>Model does not work and seek alternative methods and funding </a:t>
          </a:r>
          <a:endParaRPr lang="en-US" b="1" dirty="0"/>
        </a:p>
      </dgm:t>
    </dgm:pt>
    <dgm:pt modelId="{11A3C61E-8BA3-49A1-A03A-E7038FC40096}" type="parTrans" cxnId="{3367C035-8A13-4F20-900D-22369E587CC9}">
      <dgm:prSet/>
      <dgm:spPr/>
      <dgm:t>
        <a:bodyPr/>
        <a:lstStyle/>
        <a:p>
          <a:endParaRPr lang="en-US"/>
        </a:p>
      </dgm:t>
    </dgm:pt>
    <dgm:pt modelId="{1ACBDC5E-427D-4E15-B84E-510C21E51D7E}" type="sibTrans" cxnId="{3367C035-8A13-4F20-900D-22369E587CC9}">
      <dgm:prSet/>
      <dgm:spPr/>
      <dgm:t>
        <a:bodyPr/>
        <a:lstStyle/>
        <a:p>
          <a:endParaRPr lang="en-US"/>
        </a:p>
      </dgm:t>
    </dgm:pt>
    <dgm:pt modelId="{D50BCC22-828D-4023-87D1-08FF7C9B8126}" type="pres">
      <dgm:prSet presAssocID="{3D933811-9B1E-4CB1-B054-FD934CC7F583}" presName="root" presStyleCnt="0">
        <dgm:presLayoutVars>
          <dgm:dir/>
          <dgm:resizeHandles val="exact"/>
        </dgm:presLayoutVars>
      </dgm:prSet>
      <dgm:spPr/>
    </dgm:pt>
    <dgm:pt modelId="{BF1A84D1-3E11-4A24-AC7C-E892B72D1E24}" type="pres">
      <dgm:prSet presAssocID="{4089489E-C3A9-4C8A-95CD-0C9E9F077A88}" presName="compNode" presStyleCnt="0"/>
      <dgm:spPr/>
    </dgm:pt>
    <dgm:pt modelId="{90F68680-D73C-45DE-A88D-C27824C0ABC8}" type="pres">
      <dgm:prSet presAssocID="{4089489E-C3A9-4C8A-95CD-0C9E9F077A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ggy Bank"/>
        </a:ext>
      </dgm:extLst>
    </dgm:pt>
    <dgm:pt modelId="{EA6C642F-5FA8-4AA7-8E6E-F65B8FC32A58}" type="pres">
      <dgm:prSet presAssocID="{4089489E-C3A9-4C8A-95CD-0C9E9F077A88}" presName="iconSpace" presStyleCnt="0"/>
      <dgm:spPr/>
    </dgm:pt>
    <dgm:pt modelId="{2D08E198-1F88-4C48-8E80-989F09158EF8}" type="pres">
      <dgm:prSet presAssocID="{4089489E-C3A9-4C8A-95CD-0C9E9F077A88}" presName="parTx" presStyleLbl="revTx" presStyleIdx="0" presStyleCnt="4">
        <dgm:presLayoutVars>
          <dgm:chMax val="0"/>
          <dgm:chPref val="0"/>
        </dgm:presLayoutVars>
      </dgm:prSet>
      <dgm:spPr/>
    </dgm:pt>
    <dgm:pt modelId="{7FDCFD6D-BE36-4F46-805C-01A0913DA03C}" type="pres">
      <dgm:prSet presAssocID="{4089489E-C3A9-4C8A-95CD-0C9E9F077A88}" presName="txSpace" presStyleCnt="0"/>
      <dgm:spPr/>
    </dgm:pt>
    <dgm:pt modelId="{4649D0AC-E905-4FF1-9AE4-5436D4F79261}" type="pres">
      <dgm:prSet presAssocID="{4089489E-C3A9-4C8A-95CD-0C9E9F077A88}" presName="desTx" presStyleLbl="revTx" presStyleIdx="1" presStyleCnt="4">
        <dgm:presLayoutVars/>
      </dgm:prSet>
      <dgm:spPr/>
    </dgm:pt>
    <dgm:pt modelId="{6D8C5A3F-0B10-482C-92C0-0DA8509265EB}" type="pres">
      <dgm:prSet presAssocID="{33E052C5-8F3E-4EE0-878D-E5AF3A17A1A5}" presName="sibTrans" presStyleCnt="0"/>
      <dgm:spPr/>
    </dgm:pt>
    <dgm:pt modelId="{60E04128-8F09-4E17-9993-D5CB84E2ED47}" type="pres">
      <dgm:prSet presAssocID="{BFC941C0-5C43-4B55-ABE0-715AADE8C435}" presName="compNode" presStyleCnt="0"/>
      <dgm:spPr/>
    </dgm:pt>
    <dgm:pt modelId="{BF593527-E837-4575-B8D9-3180F497A9F0}" type="pres">
      <dgm:prSet presAssocID="{BFC941C0-5C43-4B55-ABE0-715AADE8C4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70C8DF8-2CCC-461B-9EB3-057BAC36B45A}" type="pres">
      <dgm:prSet presAssocID="{BFC941C0-5C43-4B55-ABE0-715AADE8C435}" presName="iconSpace" presStyleCnt="0"/>
      <dgm:spPr/>
    </dgm:pt>
    <dgm:pt modelId="{A2466DDD-C722-4698-8BBE-C23CD994C8EC}" type="pres">
      <dgm:prSet presAssocID="{BFC941C0-5C43-4B55-ABE0-715AADE8C435}" presName="parTx" presStyleLbl="revTx" presStyleIdx="2" presStyleCnt="4">
        <dgm:presLayoutVars>
          <dgm:chMax val="0"/>
          <dgm:chPref val="0"/>
        </dgm:presLayoutVars>
      </dgm:prSet>
      <dgm:spPr/>
    </dgm:pt>
    <dgm:pt modelId="{39D1C404-985B-4BA4-8012-29E6B3F6C36B}" type="pres">
      <dgm:prSet presAssocID="{BFC941C0-5C43-4B55-ABE0-715AADE8C435}" presName="txSpace" presStyleCnt="0"/>
      <dgm:spPr/>
    </dgm:pt>
    <dgm:pt modelId="{DD1DE374-20B7-4224-BB8F-76E4833CFB23}" type="pres">
      <dgm:prSet presAssocID="{BFC941C0-5C43-4B55-ABE0-715AADE8C435}" presName="desTx" presStyleLbl="revTx" presStyleIdx="3" presStyleCnt="4">
        <dgm:presLayoutVars/>
      </dgm:prSet>
      <dgm:spPr/>
    </dgm:pt>
  </dgm:ptLst>
  <dgm:cxnLst>
    <dgm:cxn modelId="{CD421F0B-393B-490C-AD11-1297CAA4250F}" type="presOf" srcId="{F68B0D8E-C248-48B0-AB68-C69A1AADE239}" destId="{DD1DE374-20B7-4224-BB8F-76E4833CFB23}" srcOrd="0" destOrd="1" presId="urn:microsoft.com/office/officeart/2018/2/layout/IconLabelDescriptionList"/>
    <dgm:cxn modelId="{F1B5F218-C2C8-45D4-AFBC-AF180B67A0D6}" srcId="{BFC941C0-5C43-4B55-ABE0-715AADE8C435}" destId="{96FE12F9-0380-4498-8CA9-1A396A69EF34}" srcOrd="0" destOrd="0" parTransId="{EBA38182-CF03-49E0-B83F-F4DD395F46FA}" sibTransId="{E9172767-8F64-4112-BAC3-6C5E6976EF3D}"/>
    <dgm:cxn modelId="{24C80F35-E0B9-4C0C-9CD5-1E2A486CBAE9}" type="presOf" srcId="{8E132818-E9BE-467F-99BB-65A3AF80FDAE}" destId="{4649D0AC-E905-4FF1-9AE4-5436D4F79261}" srcOrd="0" destOrd="3" presId="urn:microsoft.com/office/officeart/2018/2/layout/IconLabelDescriptionList"/>
    <dgm:cxn modelId="{3367C035-8A13-4F20-900D-22369E587CC9}" srcId="{BFC941C0-5C43-4B55-ABE0-715AADE8C435}" destId="{BA47B5D1-1E93-44F6-9B97-00497E7464A9}" srcOrd="2" destOrd="0" parTransId="{11A3C61E-8BA3-49A1-A03A-E7038FC40096}" sibTransId="{1ACBDC5E-427D-4E15-B84E-510C21E51D7E}"/>
    <dgm:cxn modelId="{0868CC4B-4BDB-46DF-8DA6-2FDDF5668DA6}" type="presOf" srcId="{BE7A2FFE-E250-4C6B-9CBF-CB6AE7D4717C}" destId="{4649D0AC-E905-4FF1-9AE4-5436D4F79261}" srcOrd="0" destOrd="0" presId="urn:microsoft.com/office/officeart/2018/2/layout/IconLabelDescriptionList"/>
    <dgm:cxn modelId="{DD929656-13EF-4EAA-A00C-06FFCBA337D1}" type="presOf" srcId="{1BF7B274-2882-49E4-851C-A2222943D7B6}" destId="{4649D0AC-E905-4FF1-9AE4-5436D4F79261}" srcOrd="0" destOrd="1" presId="urn:microsoft.com/office/officeart/2018/2/layout/IconLabelDescriptionList"/>
    <dgm:cxn modelId="{217CD976-DC93-4717-990F-BF902DEEEFBF}" srcId="{4089489E-C3A9-4C8A-95CD-0C9E9F077A88}" destId="{6C8BF11B-1B2F-4BD7-931A-E9E2B6FB88AD}" srcOrd="2" destOrd="0" parTransId="{ACFE727F-F170-42D3-A04E-7700F66BBE08}" sibTransId="{6B969401-E54B-4D9F-B157-7F0D2710729B}"/>
    <dgm:cxn modelId="{7DFCA057-0A68-4A52-B08A-6DE5B2216B62}" srcId="{4089489E-C3A9-4C8A-95CD-0C9E9F077A88}" destId="{BE7A2FFE-E250-4C6B-9CBF-CB6AE7D4717C}" srcOrd="0" destOrd="0" parTransId="{7FAD6A05-FAFD-4970-9211-759B39EEFA03}" sibTransId="{D87DD59A-C818-404D-B4B0-496921231D8B}"/>
    <dgm:cxn modelId="{B8043A7F-DB28-4AC6-A3BB-29EC7D6279F2}" srcId="{3D933811-9B1E-4CB1-B054-FD934CC7F583}" destId="{BFC941C0-5C43-4B55-ABE0-715AADE8C435}" srcOrd="1" destOrd="0" parTransId="{0058FCEF-00F6-4A14-8308-2A0D10E2535E}" sibTransId="{03090FAF-B51D-4354-947F-68A3A138E9F1}"/>
    <dgm:cxn modelId="{F66CF086-FBBB-404D-9BB1-A3CEE6744056}" type="presOf" srcId="{BA47B5D1-1E93-44F6-9B97-00497E7464A9}" destId="{DD1DE374-20B7-4224-BB8F-76E4833CFB23}" srcOrd="0" destOrd="2" presId="urn:microsoft.com/office/officeart/2018/2/layout/IconLabelDescriptionList"/>
    <dgm:cxn modelId="{E7D275A3-BC42-42B4-B9CD-24782463F849}" type="presOf" srcId="{3D933811-9B1E-4CB1-B054-FD934CC7F583}" destId="{D50BCC22-828D-4023-87D1-08FF7C9B8126}" srcOrd="0" destOrd="0" presId="urn:microsoft.com/office/officeart/2018/2/layout/IconLabelDescriptionList"/>
    <dgm:cxn modelId="{FE4CA0A5-4CAD-4062-B2A6-1C38BC44879D}" type="presOf" srcId="{4089489E-C3A9-4C8A-95CD-0C9E9F077A88}" destId="{2D08E198-1F88-4C48-8E80-989F09158EF8}" srcOrd="0" destOrd="0" presId="urn:microsoft.com/office/officeart/2018/2/layout/IconLabelDescriptionList"/>
    <dgm:cxn modelId="{8A2FEDA7-7C83-46FF-93B4-5BEA00C78BC2}" type="presOf" srcId="{96FE12F9-0380-4498-8CA9-1A396A69EF34}" destId="{DD1DE374-20B7-4224-BB8F-76E4833CFB23}" srcOrd="0" destOrd="0" presId="urn:microsoft.com/office/officeart/2018/2/layout/IconLabelDescriptionList"/>
    <dgm:cxn modelId="{13FFFAB6-AD42-4672-9EA6-887955E2508C}" type="presOf" srcId="{6C8BF11B-1B2F-4BD7-931A-E9E2B6FB88AD}" destId="{4649D0AC-E905-4FF1-9AE4-5436D4F79261}" srcOrd="0" destOrd="2" presId="urn:microsoft.com/office/officeart/2018/2/layout/IconLabelDescriptionList"/>
    <dgm:cxn modelId="{ECC6FABE-1038-4136-872A-E416D1DAB8B0}" srcId="{4089489E-C3A9-4C8A-95CD-0C9E9F077A88}" destId="{1BF7B274-2882-49E4-851C-A2222943D7B6}" srcOrd="1" destOrd="0" parTransId="{0A5BD03A-60AD-48F7-8164-3503CA88A664}" sibTransId="{78CBA72D-32B9-4CF3-8B44-645AD9A18E57}"/>
    <dgm:cxn modelId="{D2CFD1C1-D11E-4206-869B-D8093D6C0F91}" srcId="{4089489E-C3A9-4C8A-95CD-0C9E9F077A88}" destId="{8E132818-E9BE-467F-99BB-65A3AF80FDAE}" srcOrd="3" destOrd="0" parTransId="{7BE2DA0F-A58B-46E6-888B-5389D32E8594}" sibTransId="{388BD459-39B0-4BC7-A4CB-DD9BFD789567}"/>
    <dgm:cxn modelId="{BD9D74CB-E513-45D8-BD19-A5D5CBD646E9}" srcId="{BFC941C0-5C43-4B55-ABE0-715AADE8C435}" destId="{F68B0D8E-C248-48B0-AB68-C69A1AADE239}" srcOrd="1" destOrd="0" parTransId="{5369EC72-7DBB-4B6F-92DF-B54D325DBCCD}" sibTransId="{D2603FF9-1E1F-4D16-BDFD-71F41DAF1EBF}"/>
    <dgm:cxn modelId="{78215FE2-3E89-4B27-B7AD-2A633877F047}" type="presOf" srcId="{BFC941C0-5C43-4B55-ABE0-715AADE8C435}" destId="{A2466DDD-C722-4698-8BBE-C23CD994C8EC}" srcOrd="0" destOrd="0" presId="urn:microsoft.com/office/officeart/2018/2/layout/IconLabelDescriptionList"/>
    <dgm:cxn modelId="{943F81F7-93AD-48FA-B905-A0C2C67D212E}" srcId="{3D933811-9B1E-4CB1-B054-FD934CC7F583}" destId="{4089489E-C3A9-4C8A-95CD-0C9E9F077A88}" srcOrd="0" destOrd="0" parTransId="{5DCB2880-BCCB-4DE3-9F77-15E4F056E74D}" sibTransId="{33E052C5-8F3E-4EE0-878D-E5AF3A17A1A5}"/>
    <dgm:cxn modelId="{49D60F02-5D2F-4ED5-BB57-FB6907BD439A}" type="presParOf" srcId="{D50BCC22-828D-4023-87D1-08FF7C9B8126}" destId="{BF1A84D1-3E11-4A24-AC7C-E892B72D1E24}" srcOrd="0" destOrd="0" presId="urn:microsoft.com/office/officeart/2018/2/layout/IconLabelDescriptionList"/>
    <dgm:cxn modelId="{42B58B4D-C853-4E28-A85C-3580326C9DE8}" type="presParOf" srcId="{BF1A84D1-3E11-4A24-AC7C-E892B72D1E24}" destId="{90F68680-D73C-45DE-A88D-C27824C0ABC8}" srcOrd="0" destOrd="0" presId="urn:microsoft.com/office/officeart/2018/2/layout/IconLabelDescriptionList"/>
    <dgm:cxn modelId="{8FA0A06D-3DD8-4693-8C8E-AB2C17949FE3}" type="presParOf" srcId="{BF1A84D1-3E11-4A24-AC7C-E892B72D1E24}" destId="{EA6C642F-5FA8-4AA7-8E6E-F65B8FC32A58}" srcOrd="1" destOrd="0" presId="urn:microsoft.com/office/officeart/2018/2/layout/IconLabelDescriptionList"/>
    <dgm:cxn modelId="{47749462-019F-423E-8E80-32B7BA862DC2}" type="presParOf" srcId="{BF1A84D1-3E11-4A24-AC7C-E892B72D1E24}" destId="{2D08E198-1F88-4C48-8E80-989F09158EF8}" srcOrd="2" destOrd="0" presId="urn:microsoft.com/office/officeart/2018/2/layout/IconLabelDescriptionList"/>
    <dgm:cxn modelId="{365F82F3-2715-4CF7-906C-4626DD3F51DF}" type="presParOf" srcId="{BF1A84D1-3E11-4A24-AC7C-E892B72D1E24}" destId="{7FDCFD6D-BE36-4F46-805C-01A0913DA03C}" srcOrd="3" destOrd="0" presId="urn:microsoft.com/office/officeart/2018/2/layout/IconLabelDescriptionList"/>
    <dgm:cxn modelId="{78CA5A29-96E2-47EC-BE6A-5A3C57B9C0F8}" type="presParOf" srcId="{BF1A84D1-3E11-4A24-AC7C-E892B72D1E24}" destId="{4649D0AC-E905-4FF1-9AE4-5436D4F79261}" srcOrd="4" destOrd="0" presId="urn:microsoft.com/office/officeart/2018/2/layout/IconLabelDescriptionList"/>
    <dgm:cxn modelId="{FCA1BD07-EACF-4F63-A337-777D987AC4B4}" type="presParOf" srcId="{D50BCC22-828D-4023-87D1-08FF7C9B8126}" destId="{6D8C5A3F-0B10-482C-92C0-0DA8509265EB}" srcOrd="1" destOrd="0" presId="urn:microsoft.com/office/officeart/2018/2/layout/IconLabelDescriptionList"/>
    <dgm:cxn modelId="{CBE4E522-1DBF-4B75-B184-502569EF85E0}" type="presParOf" srcId="{D50BCC22-828D-4023-87D1-08FF7C9B8126}" destId="{60E04128-8F09-4E17-9993-D5CB84E2ED47}" srcOrd="2" destOrd="0" presId="urn:microsoft.com/office/officeart/2018/2/layout/IconLabelDescriptionList"/>
    <dgm:cxn modelId="{1E212454-4B40-404D-BF63-FE8CE9E08942}" type="presParOf" srcId="{60E04128-8F09-4E17-9993-D5CB84E2ED47}" destId="{BF593527-E837-4575-B8D9-3180F497A9F0}" srcOrd="0" destOrd="0" presId="urn:microsoft.com/office/officeart/2018/2/layout/IconLabelDescriptionList"/>
    <dgm:cxn modelId="{E5A81441-2BA1-4887-9C07-213AE14EE032}" type="presParOf" srcId="{60E04128-8F09-4E17-9993-D5CB84E2ED47}" destId="{270C8DF8-2CCC-461B-9EB3-057BAC36B45A}" srcOrd="1" destOrd="0" presId="urn:microsoft.com/office/officeart/2018/2/layout/IconLabelDescriptionList"/>
    <dgm:cxn modelId="{A5253106-692F-4693-ACFC-6A22ED425A83}" type="presParOf" srcId="{60E04128-8F09-4E17-9993-D5CB84E2ED47}" destId="{A2466DDD-C722-4698-8BBE-C23CD994C8EC}" srcOrd="2" destOrd="0" presId="urn:microsoft.com/office/officeart/2018/2/layout/IconLabelDescriptionList"/>
    <dgm:cxn modelId="{4ABBEFEF-0E1B-49C2-8448-F53EF24077CC}" type="presParOf" srcId="{60E04128-8F09-4E17-9993-D5CB84E2ED47}" destId="{39D1C404-985B-4BA4-8012-29E6B3F6C36B}" srcOrd="3" destOrd="0" presId="urn:microsoft.com/office/officeart/2018/2/layout/IconLabelDescriptionList"/>
    <dgm:cxn modelId="{C9B9B66D-7A8A-4854-B7DD-2849DCDE104F}" type="presParOf" srcId="{60E04128-8F09-4E17-9993-D5CB84E2ED47}" destId="{DD1DE374-20B7-4224-BB8F-76E4833CFB2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35661-08FD-4234-9C49-786890853BF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8790FB-C6B1-4DB7-949B-0035EFACE662}">
      <dgm:prSet/>
      <dgm:spPr/>
      <dgm:t>
        <a:bodyPr/>
        <a:lstStyle/>
        <a:p>
          <a:pPr>
            <a:lnSpc>
              <a:spcPct val="100000"/>
            </a:lnSpc>
          </a:pPr>
          <a:r>
            <a:rPr lang="en-GB"/>
            <a:t>Marie Gould – Chief Officer – North Devon Voluntary Services</a:t>
          </a:r>
          <a:endParaRPr lang="en-US"/>
        </a:p>
      </dgm:t>
    </dgm:pt>
    <dgm:pt modelId="{F045BC7F-BCCA-4F67-865A-0B3B5E6C3625}" type="parTrans" cxnId="{154022CD-D328-4C28-8B24-187E07B4D9D7}">
      <dgm:prSet/>
      <dgm:spPr/>
      <dgm:t>
        <a:bodyPr/>
        <a:lstStyle/>
        <a:p>
          <a:endParaRPr lang="en-US"/>
        </a:p>
      </dgm:t>
    </dgm:pt>
    <dgm:pt modelId="{4A610712-F96B-4261-9EF2-6A0BC47DE4CF}" type="sibTrans" cxnId="{154022CD-D328-4C28-8B24-187E07B4D9D7}">
      <dgm:prSet/>
      <dgm:spPr/>
      <dgm:t>
        <a:bodyPr/>
        <a:lstStyle/>
        <a:p>
          <a:pPr>
            <a:lnSpc>
              <a:spcPct val="100000"/>
            </a:lnSpc>
          </a:pPr>
          <a:endParaRPr lang="en-US"/>
        </a:p>
      </dgm:t>
    </dgm:pt>
    <dgm:pt modelId="{CCB3B4BF-7D32-475D-A441-AB7C9FFD525D}">
      <dgm:prSet/>
      <dgm:spPr/>
      <dgm:t>
        <a:bodyPr/>
        <a:lstStyle/>
        <a:p>
          <a:pPr>
            <a:lnSpc>
              <a:spcPct val="100000"/>
            </a:lnSpc>
          </a:pPr>
          <a:r>
            <a:rPr lang="en-GB" dirty="0"/>
            <a:t>Beki Sharples – Chief Officer – Taw and Torridge Voluntary Services</a:t>
          </a:r>
          <a:endParaRPr lang="en-US" dirty="0"/>
        </a:p>
      </dgm:t>
    </dgm:pt>
    <dgm:pt modelId="{AF982B74-CFA1-46AA-ADCB-E938CB01EF73}" type="parTrans" cxnId="{97B1A1CE-46A3-475A-A73F-C1BCD7CD5FD3}">
      <dgm:prSet/>
      <dgm:spPr/>
      <dgm:t>
        <a:bodyPr/>
        <a:lstStyle/>
        <a:p>
          <a:endParaRPr lang="en-US"/>
        </a:p>
      </dgm:t>
    </dgm:pt>
    <dgm:pt modelId="{B38572F5-A8C9-4DCF-9143-CC0B16ABEE0F}" type="sibTrans" cxnId="{97B1A1CE-46A3-475A-A73F-C1BCD7CD5FD3}">
      <dgm:prSet/>
      <dgm:spPr/>
      <dgm:t>
        <a:bodyPr/>
        <a:lstStyle/>
        <a:p>
          <a:pPr>
            <a:lnSpc>
              <a:spcPct val="100000"/>
            </a:lnSpc>
          </a:pPr>
          <a:endParaRPr lang="en-US"/>
        </a:p>
      </dgm:t>
    </dgm:pt>
    <dgm:pt modelId="{3DBF3486-D0F1-4659-90FF-0F0028D0F8A1}">
      <dgm:prSet/>
      <dgm:spPr/>
      <dgm:t>
        <a:bodyPr/>
        <a:lstStyle/>
        <a:p>
          <a:pPr>
            <a:lnSpc>
              <a:spcPct val="100000"/>
            </a:lnSpc>
          </a:pPr>
          <a:r>
            <a:rPr lang="en-GB" dirty="0">
              <a:hlinkClick xmlns:r="http://schemas.openxmlformats.org/officeDocument/2006/relationships" r:id="rId1"/>
            </a:rPr>
            <a:t>Beki@ttvs.org.uk</a:t>
          </a:r>
          <a:r>
            <a:rPr lang="en-GB" dirty="0"/>
            <a:t> </a:t>
          </a:r>
          <a:endParaRPr lang="en-US" dirty="0"/>
        </a:p>
      </dgm:t>
    </dgm:pt>
    <dgm:pt modelId="{1A5C41D3-44D5-48EB-B6A2-B7380671F3B2}" type="parTrans" cxnId="{B3A48802-3B74-481E-9EF1-3D7C9069442D}">
      <dgm:prSet/>
      <dgm:spPr/>
      <dgm:t>
        <a:bodyPr/>
        <a:lstStyle/>
        <a:p>
          <a:endParaRPr lang="en-US"/>
        </a:p>
      </dgm:t>
    </dgm:pt>
    <dgm:pt modelId="{E3A0443B-E19E-467A-94F6-A0BEA588E6BB}" type="sibTrans" cxnId="{B3A48802-3B74-481E-9EF1-3D7C9069442D}">
      <dgm:prSet/>
      <dgm:spPr/>
      <dgm:t>
        <a:bodyPr/>
        <a:lstStyle/>
        <a:p>
          <a:endParaRPr lang="en-US"/>
        </a:p>
      </dgm:t>
    </dgm:pt>
    <dgm:pt modelId="{A32A8102-DDF0-4AF4-A574-6D9F046A1478}">
      <dgm:prSet/>
      <dgm:spPr/>
      <dgm:t>
        <a:bodyPr/>
        <a:lstStyle/>
        <a:p>
          <a:pPr>
            <a:lnSpc>
              <a:spcPct val="100000"/>
            </a:lnSpc>
          </a:pPr>
          <a:r>
            <a:rPr lang="en-GB">
              <a:hlinkClick xmlns:r="http://schemas.openxmlformats.org/officeDocument/2006/relationships" r:id="rId2"/>
            </a:rPr>
            <a:t>Chief.officer@ndvs.org.uk</a:t>
          </a:r>
          <a:endParaRPr lang="en-US"/>
        </a:p>
      </dgm:t>
    </dgm:pt>
    <dgm:pt modelId="{FD8B8F7E-B996-471E-A2F6-1E5032316414}" type="parTrans" cxnId="{A89C9DB8-0577-40DA-83CA-014ABA2424D2}">
      <dgm:prSet/>
      <dgm:spPr/>
      <dgm:t>
        <a:bodyPr/>
        <a:lstStyle/>
        <a:p>
          <a:endParaRPr lang="en-US"/>
        </a:p>
      </dgm:t>
    </dgm:pt>
    <dgm:pt modelId="{FAA85AC7-064D-4813-B3E1-978B4F426253}" type="sibTrans" cxnId="{A89C9DB8-0577-40DA-83CA-014ABA2424D2}">
      <dgm:prSet/>
      <dgm:spPr/>
      <dgm:t>
        <a:bodyPr/>
        <a:lstStyle/>
        <a:p>
          <a:pPr>
            <a:lnSpc>
              <a:spcPct val="100000"/>
            </a:lnSpc>
          </a:pPr>
          <a:endParaRPr lang="en-US"/>
        </a:p>
      </dgm:t>
    </dgm:pt>
    <dgm:pt modelId="{EADFACE7-EF2C-4A20-B02B-DA13A06EA511}" type="pres">
      <dgm:prSet presAssocID="{E2435661-08FD-4234-9C49-786890853BFB}" presName="root" presStyleCnt="0">
        <dgm:presLayoutVars>
          <dgm:dir/>
          <dgm:resizeHandles val="exact"/>
        </dgm:presLayoutVars>
      </dgm:prSet>
      <dgm:spPr/>
    </dgm:pt>
    <dgm:pt modelId="{151EF21B-6E5F-44B1-B22B-6F26AD00303F}" type="pres">
      <dgm:prSet presAssocID="{E2435661-08FD-4234-9C49-786890853BFB}" presName="container" presStyleCnt="0">
        <dgm:presLayoutVars>
          <dgm:dir/>
          <dgm:resizeHandles val="exact"/>
        </dgm:presLayoutVars>
      </dgm:prSet>
      <dgm:spPr/>
    </dgm:pt>
    <dgm:pt modelId="{1C20DDC3-F429-4510-AEAA-44FA1E253C7A}" type="pres">
      <dgm:prSet presAssocID="{3D8790FB-C6B1-4DB7-949B-0035EFACE662}" presName="compNode" presStyleCnt="0"/>
      <dgm:spPr/>
    </dgm:pt>
    <dgm:pt modelId="{F75A9E47-431D-4279-B613-DE8467FA4AB9}" type="pres">
      <dgm:prSet presAssocID="{3D8790FB-C6B1-4DB7-949B-0035EFACE662}" presName="iconBgRect" presStyleLbl="bgShp" presStyleIdx="0" presStyleCnt="4"/>
      <dgm:spPr/>
    </dgm:pt>
    <dgm:pt modelId="{6AA693C4-774A-405A-AB82-ADEA85C49C0E}" type="pres">
      <dgm:prSet presAssocID="{3D8790FB-C6B1-4DB7-949B-0035EFACE662}"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terodactyl"/>
        </a:ext>
      </dgm:extLst>
    </dgm:pt>
    <dgm:pt modelId="{131E8C48-3F21-4E08-92B1-EF100C537272}" type="pres">
      <dgm:prSet presAssocID="{3D8790FB-C6B1-4DB7-949B-0035EFACE662}" presName="spaceRect" presStyleCnt="0"/>
      <dgm:spPr/>
    </dgm:pt>
    <dgm:pt modelId="{051F61CE-4BC0-4F79-BF65-69E769ADDDA6}" type="pres">
      <dgm:prSet presAssocID="{3D8790FB-C6B1-4DB7-949B-0035EFACE662}" presName="textRect" presStyleLbl="revTx" presStyleIdx="0" presStyleCnt="4">
        <dgm:presLayoutVars>
          <dgm:chMax val="1"/>
          <dgm:chPref val="1"/>
        </dgm:presLayoutVars>
      </dgm:prSet>
      <dgm:spPr/>
    </dgm:pt>
    <dgm:pt modelId="{CAF5B4D3-A3AA-4A4F-BA4E-DDA2E1FE90C9}" type="pres">
      <dgm:prSet presAssocID="{4A610712-F96B-4261-9EF2-6A0BC47DE4CF}" presName="sibTrans" presStyleLbl="sibTrans2D1" presStyleIdx="0" presStyleCnt="0"/>
      <dgm:spPr/>
    </dgm:pt>
    <dgm:pt modelId="{5E65A42C-7763-4652-AE97-34B8CDDBDDD5}" type="pres">
      <dgm:prSet presAssocID="{A32A8102-DDF0-4AF4-A574-6D9F046A1478}" presName="compNode" presStyleCnt="0"/>
      <dgm:spPr/>
    </dgm:pt>
    <dgm:pt modelId="{03367F5C-4B2F-4A26-9D4F-6DB2950748A6}" type="pres">
      <dgm:prSet presAssocID="{A32A8102-DDF0-4AF4-A574-6D9F046A1478}" presName="iconBgRect" presStyleLbl="bgShp" presStyleIdx="1" presStyleCnt="4"/>
      <dgm:spPr/>
    </dgm:pt>
    <dgm:pt modelId="{583358BA-490D-4B16-88C8-BA59F279D2DE}" type="pres">
      <dgm:prSet presAssocID="{A32A8102-DDF0-4AF4-A574-6D9F046A1478}"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A10B2257-6F5C-441F-9C56-EB17B12EF8D6}" type="pres">
      <dgm:prSet presAssocID="{A32A8102-DDF0-4AF4-A574-6D9F046A1478}" presName="spaceRect" presStyleCnt="0"/>
      <dgm:spPr/>
    </dgm:pt>
    <dgm:pt modelId="{E5292A51-2922-4716-95BB-B7802DE242A8}" type="pres">
      <dgm:prSet presAssocID="{A32A8102-DDF0-4AF4-A574-6D9F046A1478}" presName="textRect" presStyleLbl="revTx" presStyleIdx="1" presStyleCnt="4">
        <dgm:presLayoutVars>
          <dgm:chMax val="1"/>
          <dgm:chPref val="1"/>
        </dgm:presLayoutVars>
      </dgm:prSet>
      <dgm:spPr/>
    </dgm:pt>
    <dgm:pt modelId="{3E971110-6EBC-45F2-9A4B-F648D5BB852C}" type="pres">
      <dgm:prSet presAssocID="{FAA85AC7-064D-4813-B3E1-978B4F426253}" presName="sibTrans" presStyleLbl="sibTrans2D1" presStyleIdx="0" presStyleCnt="0"/>
      <dgm:spPr/>
    </dgm:pt>
    <dgm:pt modelId="{A148898E-78C5-4269-B1EB-0D2E286C897B}" type="pres">
      <dgm:prSet presAssocID="{CCB3B4BF-7D32-475D-A441-AB7C9FFD525D}" presName="compNode" presStyleCnt="0"/>
      <dgm:spPr/>
    </dgm:pt>
    <dgm:pt modelId="{DB1C1882-236A-4EB3-8582-F3C311EE71EB}" type="pres">
      <dgm:prSet presAssocID="{CCB3B4BF-7D32-475D-A441-AB7C9FFD525D}" presName="iconBgRect" presStyleLbl="bgShp" presStyleIdx="2" presStyleCnt="4"/>
      <dgm:spPr/>
    </dgm:pt>
    <dgm:pt modelId="{49724093-22FF-4720-AB63-3E8887B2339A}" type="pres">
      <dgm:prSet presAssocID="{CCB3B4BF-7D32-475D-A441-AB7C9FFD525D}"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ptain"/>
        </a:ext>
      </dgm:extLst>
    </dgm:pt>
    <dgm:pt modelId="{13B3E099-F5F0-445D-9019-C45B85346C03}" type="pres">
      <dgm:prSet presAssocID="{CCB3B4BF-7D32-475D-A441-AB7C9FFD525D}" presName="spaceRect" presStyleCnt="0"/>
      <dgm:spPr/>
    </dgm:pt>
    <dgm:pt modelId="{4EC4CE87-A06E-47F6-9BF8-BD5166A2C3C2}" type="pres">
      <dgm:prSet presAssocID="{CCB3B4BF-7D32-475D-A441-AB7C9FFD525D}" presName="textRect" presStyleLbl="revTx" presStyleIdx="2" presStyleCnt="4">
        <dgm:presLayoutVars>
          <dgm:chMax val="1"/>
          <dgm:chPref val="1"/>
        </dgm:presLayoutVars>
      </dgm:prSet>
      <dgm:spPr/>
    </dgm:pt>
    <dgm:pt modelId="{7991B8DD-3B2B-434D-99A6-5CE0D1F91F6A}" type="pres">
      <dgm:prSet presAssocID="{B38572F5-A8C9-4DCF-9143-CC0B16ABEE0F}" presName="sibTrans" presStyleLbl="sibTrans2D1" presStyleIdx="0" presStyleCnt="0"/>
      <dgm:spPr/>
    </dgm:pt>
    <dgm:pt modelId="{B850D048-81AF-4E77-BEDB-F02663CFC6C9}" type="pres">
      <dgm:prSet presAssocID="{3DBF3486-D0F1-4659-90FF-0F0028D0F8A1}" presName="compNode" presStyleCnt="0"/>
      <dgm:spPr/>
    </dgm:pt>
    <dgm:pt modelId="{8244F354-BEA6-4439-9407-E983E66159AC}" type="pres">
      <dgm:prSet presAssocID="{3DBF3486-D0F1-4659-90FF-0F0028D0F8A1}" presName="iconBgRect" presStyleLbl="bgShp" presStyleIdx="3" presStyleCnt="4"/>
      <dgm:spPr/>
    </dgm:pt>
    <dgm:pt modelId="{8C280B37-A877-485F-AAD6-80D7BDE4B044}" type="pres">
      <dgm:prSet presAssocID="{3DBF3486-D0F1-4659-90FF-0F0028D0F8A1}"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05F8D621-3D61-4ABA-8852-1D97CB87314A}" type="pres">
      <dgm:prSet presAssocID="{3DBF3486-D0F1-4659-90FF-0F0028D0F8A1}" presName="spaceRect" presStyleCnt="0"/>
      <dgm:spPr/>
    </dgm:pt>
    <dgm:pt modelId="{3EA911E6-7798-4E35-A372-9DD7024FD88F}" type="pres">
      <dgm:prSet presAssocID="{3DBF3486-D0F1-4659-90FF-0F0028D0F8A1}" presName="textRect" presStyleLbl="revTx" presStyleIdx="3" presStyleCnt="4">
        <dgm:presLayoutVars>
          <dgm:chMax val="1"/>
          <dgm:chPref val="1"/>
        </dgm:presLayoutVars>
      </dgm:prSet>
      <dgm:spPr/>
    </dgm:pt>
  </dgm:ptLst>
  <dgm:cxnLst>
    <dgm:cxn modelId="{B3A48802-3B74-481E-9EF1-3D7C9069442D}" srcId="{E2435661-08FD-4234-9C49-786890853BFB}" destId="{3DBF3486-D0F1-4659-90FF-0F0028D0F8A1}" srcOrd="3" destOrd="0" parTransId="{1A5C41D3-44D5-48EB-B6A2-B7380671F3B2}" sibTransId="{E3A0443B-E19E-467A-94F6-A0BEA588E6BB}"/>
    <dgm:cxn modelId="{95AFF15F-790C-439C-8EA3-80CB30BEF32F}" type="presOf" srcId="{E2435661-08FD-4234-9C49-786890853BFB}" destId="{EADFACE7-EF2C-4A20-B02B-DA13A06EA511}" srcOrd="0" destOrd="0" presId="urn:microsoft.com/office/officeart/2018/2/layout/IconCircleList"/>
    <dgm:cxn modelId="{8A19DAA6-07A1-447E-84B2-0C6BDE4F94C9}" type="presOf" srcId="{3D8790FB-C6B1-4DB7-949B-0035EFACE662}" destId="{051F61CE-4BC0-4F79-BF65-69E769ADDDA6}" srcOrd="0" destOrd="0" presId="urn:microsoft.com/office/officeart/2018/2/layout/IconCircleList"/>
    <dgm:cxn modelId="{A89C9DB8-0577-40DA-83CA-014ABA2424D2}" srcId="{E2435661-08FD-4234-9C49-786890853BFB}" destId="{A32A8102-DDF0-4AF4-A574-6D9F046A1478}" srcOrd="1" destOrd="0" parTransId="{FD8B8F7E-B996-471E-A2F6-1E5032316414}" sibTransId="{FAA85AC7-064D-4813-B3E1-978B4F426253}"/>
    <dgm:cxn modelId="{D958A0C7-C105-4254-BAC0-9F7E095DFC32}" type="presOf" srcId="{FAA85AC7-064D-4813-B3E1-978B4F426253}" destId="{3E971110-6EBC-45F2-9A4B-F648D5BB852C}" srcOrd="0" destOrd="0" presId="urn:microsoft.com/office/officeart/2018/2/layout/IconCircleList"/>
    <dgm:cxn modelId="{F938BAC9-F6CD-4C03-B66D-8DE992CBE4CD}" type="presOf" srcId="{A32A8102-DDF0-4AF4-A574-6D9F046A1478}" destId="{E5292A51-2922-4716-95BB-B7802DE242A8}" srcOrd="0" destOrd="0" presId="urn:microsoft.com/office/officeart/2018/2/layout/IconCircleList"/>
    <dgm:cxn modelId="{9EF713CA-3C09-4B59-A613-70002333E97C}" type="presOf" srcId="{3DBF3486-D0F1-4659-90FF-0F0028D0F8A1}" destId="{3EA911E6-7798-4E35-A372-9DD7024FD88F}" srcOrd="0" destOrd="0" presId="urn:microsoft.com/office/officeart/2018/2/layout/IconCircleList"/>
    <dgm:cxn modelId="{154022CD-D328-4C28-8B24-187E07B4D9D7}" srcId="{E2435661-08FD-4234-9C49-786890853BFB}" destId="{3D8790FB-C6B1-4DB7-949B-0035EFACE662}" srcOrd="0" destOrd="0" parTransId="{F045BC7F-BCCA-4F67-865A-0B3B5E6C3625}" sibTransId="{4A610712-F96B-4261-9EF2-6A0BC47DE4CF}"/>
    <dgm:cxn modelId="{97B1A1CE-46A3-475A-A73F-C1BCD7CD5FD3}" srcId="{E2435661-08FD-4234-9C49-786890853BFB}" destId="{CCB3B4BF-7D32-475D-A441-AB7C9FFD525D}" srcOrd="2" destOrd="0" parTransId="{AF982B74-CFA1-46AA-ADCB-E938CB01EF73}" sibTransId="{B38572F5-A8C9-4DCF-9143-CC0B16ABEE0F}"/>
    <dgm:cxn modelId="{E645ABD2-863C-4825-A9A2-59D92E08E0A8}" type="presOf" srcId="{CCB3B4BF-7D32-475D-A441-AB7C9FFD525D}" destId="{4EC4CE87-A06E-47F6-9BF8-BD5166A2C3C2}" srcOrd="0" destOrd="0" presId="urn:microsoft.com/office/officeart/2018/2/layout/IconCircleList"/>
    <dgm:cxn modelId="{17F11FE4-683C-4A41-91CC-5573AD4DD8BA}" type="presOf" srcId="{4A610712-F96B-4261-9EF2-6A0BC47DE4CF}" destId="{CAF5B4D3-A3AA-4A4F-BA4E-DDA2E1FE90C9}" srcOrd="0" destOrd="0" presId="urn:microsoft.com/office/officeart/2018/2/layout/IconCircleList"/>
    <dgm:cxn modelId="{AE2CA2F2-1183-46A7-9989-9BBF7CB4A7B8}" type="presOf" srcId="{B38572F5-A8C9-4DCF-9143-CC0B16ABEE0F}" destId="{7991B8DD-3B2B-434D-99A6-5CE0D1F91F6A}" srcOrd="0" destOrd="0" presId="urn:microsoft.com/office/officeart/2018/2/layout/IconCircleList"/>
    <dgm:cxn modelId="{CE72C05E-8A43-46F5-8564-606BDB9B75CA}" type="presParOf" srcId="{EADFACE7-EF2C-4A20-B02B-DA13A06EA511}" destId="{151EF21B-6E5F-44B1-B22B-6F26AD00303F}" srcOrd="0" destOrd="0" presId="urn:microsoft.com/office/officeart/2018/2/layout/IconCircleList"/>
    <dgm:cxn modelId="{4B30EE30-D240-4FF3-AC3D-9A4C55D83176}" type="presParOf" srcId="{151EF21B-6E5F-44B1-B22B-6F26AD00303F}" destId="{1C20DDC3-F429-4510-AEAA-44FA1E253C7A}" srcOrd="0" destOrd="0" presId="urn:microsoft.com/office/officeart/2018/2/layout/IconCircleList"/>
    <dgm:cxn modelId="{7A17468E-DEDB-410E-9C6A-2A91C31845EB}" type="presParOf" srcId="{1C20DDC3-F429-4510-AEAA-44FA1E253C7A}" destId="{F75A9E47-431D-4279-B613-DE8467FA4AB9}" srcOrd="0" destOrd="0" presId="urn:microsoft.com/office/officeart/2018/2/layout/IconCircleList"/>
    <dgm:cxn modelId="{CB068805-265D-4DF1-96DE-CCF747B7D13C}" type="presParOf" srcId="{1C20DDC3-F429-4510-AEAA-44FA1E253C7A}" destId="{6AA693C4-774A-405A-AB82-ADEA85C49C0E}" srcOrd="1" destOrd="0" presId="urn:microsoft.com/office/officeart/2018/2/layout/IconCircleList"/>
    <dgm:cxn modelId="{E42C12A9-E117-4D3B-9D38-793FB3F323B0}" type="presParOf" srcId="{1C20DDC3-F429-4510-AEAA-44FA1E253C7A}" destId="{131E8C48-3F21-4E08-92B1-EF100C537272}" srcOrd="2" destOrd="0" presId="urn:microsoft.com/office/officeart/2018/2/layout/IconCircleList"/>
    <dgm:cxn modelId="{4F00BB66-FCD8-44B7-941D-447681BE8070}" type="presParOf" srcId="{1C20DDC3-F429-4510-AEAA-44FA1E253C7A}" destId="{051F61CE-4BC0-4F79-BF65-69E769ADDDA6}" srcOrd="3" destOrd="0" presId="urn:microsoft.com/office/officeart/2018/2/layout/IconCircleList"/>
    <dgm:cxn modelId="{12BE84AF-BE7A-47F1-89E9-20FCA5E3F2FB}" type="presParOf" srcId="{151EF21B-6E5F-44B1-B22B-6F26AD00303F}" destId="{CAF5B4D3-A3AA-4A4F-BA4E-DDA2E1FE90C9}" srcOrd="1" destOrd="0" presId="urn:microsoft.com/office/officeart/2018/2/layout/IconCircleList"/>
    <dgm:cxn modelId="{5672F0DC-7675-4251-A5D1-7C8371CDE161}" type="presParOf" srcId="{151EF21B-6E5F-44B1-B22B-6F26AD00303F}" destId="{5E65A42C-7763-4652-AE97-34B8CDDBDDD5}" srcOrd="2" destOrd="0" presId="urn:microsoft.com/office/officeart/2018/2/layout/IconCircleList"/>
    <dgm:cxn modelId="{2FFAE7AD-E0ED-4DD9-B852-1EC4C9042CB7}" type="presParOf" srcId="{5E65A42C-7763-4652-AE97-34B8CDDBDDD5}" destId="{03367F5C-4B2F-4A26-9D4F-6DB2950748A6}" srcOrd="0" destOrd="0" presId="urn:microsoft.com/office/officeart/2018/2/layout/IconCircleList"/>
    <dgm:cxn modelId="{392F5445-6A6D-4167-865F-9211543196FF}" type="presParOf" srcId="{5E65A42C-7763-4652-AE97-34B8CDDBDDD5}" destId="{583358BA-490D-4B16-88C8-BA59F279D2DE}" srcOrd="1" destOrd="0" presId="urn:microsoft.com/office/officeart/2018/2/layout/IconCircleList"/>
    <dgm:cxn modelId="{3CE10D7E-49C0-4D72-9B0B-00A03CAC221C}" type="presParOf" srcId="{5E65A42C-7763-4652-AE97-34B8CDDBDDD5}" destId="{A10B2257-6F5C-441F-9C56-EB17B12EF8D6}" srcOrd="2" destOrd="0" presId="urn:microsoft.com/office/officeart/2018/2/layout/IconCircleList"/>
    <dgm:cxn modelId="{95F26787-CD19-4CD8-A7CF-9A3AC8754B1D}" type="presParOf" srcId="{5E65A42C-7763-4652-AE97-34B8CDDBDDD5}" destId="{E5292A51-2922-4716-95BB-B7802DE242A8}" srcOrd="3" destOrd="0" presId="urn:microsoft.com/office/officeart/2018/2/layout/IconCircleList"/>
    <dgm:cxn modelId="{EE7EFB0B-77C0-439D-A03A-7438FE9620C9}" type="presParOf" srcId="{151EF21B-6E5F-44B1-B22B-6F26AD00303F}" destId="{3E971110-6EBC-45F2-9A4B-F648D5BB852C}" srcOrd="3" destOrd="0" presId="urn:microsoft.com/office/officeart/2018/2/layout/IconCircleList"/>
    <dgm:cxn modelId="{10BC5DD1-F377-439B-AC00-D14A030B9C14}" type="presParOf" srcId="{151EF21B-6E5F-44B1-B22B-6F26AD00303F}" destId="{A148898E-78C5-4269-B1EB-0D2E286C897B}" srcOrd="4" destOrd="0" presId="urn:microsoft.com/office/officeart/2018/2/layout/IconCircleList"/>
    <dgm:cxn modelId="{D68C1F18-536B-4FF7-AFBB-85051CF24E15}" type="presParOf" srcId="{A148898E-78C5-4269-B1EB-0D2E286C897B}" destId="{DB1C1882-236A-4EB3-8582-F3C311EE71EB}" srcOrd="0" destOrd="0" presId="urn:microsoft.com/office/officeart/2018/2/layout/IconCircleList"/>
    <dgm:cxn modelId="{55E9C0CF-7CE5-45A0-A3D2-86B8B3553936}" type="presParOf" srcId="{A148898E-78C5-4269-B1EB-0D2E286C897B}" destId="{49724093-22FF-4720-AB63-3E8887B2339A}" srcOrd="1" destOrd="0" presId="urn:microsoft.com/office/officeart/2018/2/layout/IconCircleList"/>
    <dgm:cxn modelId="{BCFFCC79-5158-4E6A-9C8F-F38C4603526C}" type="presParOf" srcId="{A148898E-78C5-4269-B1EB-0D2E286C897B}" destId="{13B3E099-F5F0-445D-9019-C45B85346C03}" srcOrd="2" destOrd="0" presId="urn:microsoft.com/office/officeart/2018/2/layout/IconCircleList"/>
    <dgm:cxn modelId="{0F09140B-CFEB-4A06-ACD4-85822DFB16E1}" type="presParOf" srcId="{A148898E-78C5-4269-B1EB-0D2E286C897B}" destId="{4EC4CE87-A06E-47F6-9BF8-BD5166A2C3C2}" srcOrd="3" destOrd="0" presId="urn:microsoft.com/office/officeart/2018/2/layout/IconCircleList"/>
    <dgm:cxn modelId="{3DFA3259-7D2A-4135-B914-50E4A6DF06E4}" type="presParOf" srcId="{151EF21B-6E5F-44B1-B22B-6F26AD00303F}" destId="{7991B8DD-3B2B-434D-99A6-5CE0D1F91F6A}" srcOrd="5" destOrd="0" presId="urn:microsoft.com/office/officeart/2018/2/layout/IconCircleList"/>
    <dgm:cxn modelId="{E793D1F9-4E36-4301-B708-9CC4AE3748B4}" type="presParOf" srcId="{151EF21B-6E5F-44B1-B22B-6F26AD00303F}" destId="{B850D048-81AF-4E77-BEDB-F02663CFC6C9}" srcOrd="6" destOrd="0" presId="urn:microsoft.com/office/officeart/2018/2/layout/IconCircleList"/>
    <dgm:cxn modelId="{85E1B46A-70CF-4B51-B4CC-3EAFBAC8D676}" type="presParOf" srcId="{B850D048-81AF-4E77-BEDB-F02663CFC6C9}" destId="{8244F354-BEA6-4439-9407-E983E66159AC}" srcOrd="0" destOrd="0" presId="urn:microsoft.com/office/officeart/2018/2/layout/IconCircleList"/>
    <dgm:cxn modelId="{5AC0099D-8E0D-4F88-A3B7-C436F24EFED5}" type="presParOf" srcId="{B850D048-81AF-4E77-BEDB-F02663CFC6C9}" destId="{8C280B37-A877-485F-AAD6-80D7BDE4B044}" srcOrd="1" destOrd="0" presId="urn:microsoft.com/office/officeart/2018/2/layout/IconCircleList"/>
    <dgm:cxn modelId="{4D083221-D381-4BFE-8115-07E35DCB44B2}" type="presParOf" srcId="{B850D048-81AF-4E77-BEDB-F02663CFC6C9}" destId="{05F8D621-3D61-4ABA-8852-1D97CB87314A}" srcOrd="2" destOrd="0" presId="urn:microsoft.com/office/officeart/2018/2/layout/IconCircleList"/>
    <dgm:cxn modelId="{BDF1191D-23FA-47C3-9DF0-4F2B759B506B}" type="presParOf" srcId="{B850D048-81AF-4E77-BEDB-F02663CFC6C9}" destId="{3EA911E6-7798-4E35-A372-9DD7024FD88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E449-D5F2-494F-B7EB-1238090F7427}">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Social justice and equality </a:t>
          </a:r>
          <a:endParaRPr lang="en-US" sz="3700" kern="1200"/>
        </a:p>
      </dsp:txBody>
      <dsp:txXfrm>
        <a:off x="0" y="39687"/>
        <a:ext cx="3286125" cy="1971675"/>
      </dsp:txXfrm>
    </dsp:sp>
    <dsp:sp modelId="{51A34EEC-E6F9-4488-AF85-B0A50AAE9EE1}">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Anti-discrimination </a:t>
          </a:r>
          <a:endParaRPr lang="en-US" sz="3700" kern="1200"/>
        </a:p>
      </dsp:txBody>
      <dsp:txXfrm>
        <a:off x="3614737" y="39687"/>
        <a:ext cx="3286125" cy="1971675"/>
      </dsp:txXfrm>
    </dsp:sp>
    <dsp:sp modelId="{D17FBD2C-60BA-4308-AF18-B3A715CC775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Community empowerment </a:t>
          </a:r>
          <a:endParaRPr lang="en-US" sz="3700" kern="1200"/>
        </a:p>
      </dsp:txBody>
      <dsp:txXfrm>
        <a:off x="7229475" y="39687"/>
        <a:ext cx="3286125" cy="1971675"/>
      </dsp:txXfrm>
    </dsp:sp>
    <dsp:sp modelId="{F69CC6E2-8F57-4BEF-B53F-830D9774A1C3}">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Collective action </a:t>
          </a:r>
          <a:endParaRPr lang="en-US" sz="3700" kern="1200"/>
        </a:p>
      </dsp:txBody>
      <dsp:txXfrm>
        <a:off x="1807368" y="2339975"/>
        <a:ext cx="3286125" cy="1971675"/>
      </dsp:txXfrm>
    </dsp:sp>
    <dsp:sp modelId="{05003EE6-D4AF-4586-ACF1-EEAA888D7CAD}">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Working and learning together </a:t>
          </a:r>
          <a:endParaRPr lang="en-US" sz="3700" kern="120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DA2C3-452E-4893-82B9-A4AE12FA5C81}">
      <dsp:nvSpPr>
        <dsp:cNvPr id="0" name=""/>
        <dsp:cNvSpPr/>
      </dsp:nvSpPr>
      <dsp:spPr>
        <a:xfrm>
          <a:off x="228107" y="2079"/>
          <a:ext cx="4188645" cy="41886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cap="all"/>
          </a:pPr>
          <a:r>
            <a:rPr lang="en-GB" sz="2000" kern="1200"/>
            <a:t> Forward three years to strong, thriving, healthy, self-reliant solution focused resourceful communities with a legacy through this funding.  </a:t>
          </a:r>
          <a:endParaRPr lang="en-US" sz="2000" kern="1200"/>
        </a:p>
      </dsp:txBody>
      <dsp:txXfrm>
        <a:off x="841520" y="615492"/>
        <a:ext cx="2961819" cy="2961819"/>
      </dsp:txXfrm>
    </dsp:sp>
    <dsp:sp modelId="{9A91E5E7-BAE4-47D8-9887-640411517C7A}">
      <dsp:nvSpPr>
        <dsp:cNvPr id="0" name=""/>
        <dsp:cNvSpPr/>
      </dsp:nvSpPr>
      <dsp:spPr>
        <a:xfrm rot="5400000">
          <a:off x="4762316" y="1541406"/>
          <a:ext cx="1466025" cy="110999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430B97-8592-4C7C-A46A-77F6894131E7}">
      <dsp:nvSpPr>
        <dsp:cNvPr id="0" name=""/>
        <dsp:cNvSpPr/>
      </dsp:nvSpPr>
      <dsp:spPr>
        <a:xfrm>
          <a:off x="6511075" y="2079"/>
          <a:ext cx="4188645" cy="4188645"/>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cap="all"/>
          </a:pPr>
          <a:r>
            <a:rPr lang="en-GB" sz="2000" kern="1200"/>
            <a:t>A strong and empowered community who feels heard, understood, part of the decision-making process and with a strengthened confidence, set of skills and knowledge.   </a:t>
          </a:r>
          <a:endParaRPr lang="en-US" sz="2000" kern="1200"/>
        </a:p>
      </dsp:txBody>
      <dsp:txXfrm>
        <a:off x="7124488" y="615492"/>
        <a:ext cx="2961819" cy="2961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68680-D73C-45DE-A88D-C27824C0ABC8}">
      <dsp:nvSpPr>
        <dsp:cNvPr id="0" name=""/>
        <dsp:cNvSpPr/>
      </dsp:nvSpPr>
      <dsp:spPr>
        <a:xfrm>
          <a:off x="559800" y="39755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8E198-1F88-4C48-8E80-989F09158EF8}">
      <dsp:nvSpPr>
        <dsp:cNvPr id="0" name=""/>
        <dsp:cNvSpPr/>
      </dsp:nvSpPr>
      <dsp:spPr>
        <a:xfrm>
          <a:off x="559800" y="208532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a:t>We require match – funding</a:t>
          </a:r>
          <a:endParaRPr lang="en-US" sz="2000" kern="1200"/>
        </a:p>
      </dsp:txBody>
      <dsp:txXfrm>
        <a:off x="559800" y="2085324"/>
        <a:ext cx="4320000" cy="648000"/>
      </dsp:txXfrm>
    </dsp:sp>
    <dsp:sp modelId="{4649D0AC-E905-4FF1-9AE4-5436D4F79261}">
      <dsp:nvSpPr>
        <dsp:cNvPr id="0" name=""/>
        <dsp:cNvSpPr/>
      </dsp:nvSpPr>
      <dsp:spPr>
        <a:xfrm>
          <a:off x="559800" y="2815076"/>
          <a:ext cx="4320000" cy="16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GB" sz="1500" b="1" kern="1200" dirty="0"/>
            <a:t>£50k a year at least </a:t>
          </a:r>
          <a:endParaRPr lang="en-US" sz="1500" b="1" kern="1200" dirty="0"/>
        </a:p>
        <a:p>
          <a:pPr marL="0" lvl="0" indent="0" algn="l" defTabSz="666750">
            <a:lnSpc>
              <a:spcPct val="100000"/>
            </a:lnSpc>
            <a:spcBef>
              <a:spcPct val="0"/>
            </a:spcBef>
            <a:spcAft>
              <a:spcPct val="35000"/>
            </a:spcAft>
            <a:buNone/>
          </a:pPr>
          <a:r>
            <a:rPr lang="en-GB" sz="1500" b="1" kern="1200" dirty="0"/>
            <a:t>CVS’ stripped their budget allocation, to secure this work – get over the line.</a:t>
          </a:r>
          <a:endParaRPr lang="en-US" sz="1500" b="1" kern="1200" dirty="0"/>
        </a:p>
        <a:p>
          <a:pPr marL="0" lvl="0" indent="0" algn="l" defTabSz="666750">
            <a:lnSpc>
              <a:spcPct val="100000"/>
            </a:lnSpc>
            <a:spcBef>
              <a:spcPct val="0"/>
            </a:spcBef>
            <a:spcAft>
              <a:spcPct val="35000"/>
            </a:spcAft>
            <a:buNone/>
          </a:pPr>
          <a:r>
            <a:rPr lang="en-GB" sz="1500" b="1" kern="1200" dirty="0"/>
            <a:t>Lottery very clear from start – cannot be the only funders </a:t>
          </a:r>
          <a:endParaRPr lang="en-US" sz="1500" b="1" kern="1200" dirty="0"/>
        </a:p>
        <a:p>
          <a:pPr marL="0" lvl="0" indent="0" algn="l" defTabSz="666750">
            <a:lnSpc>
              <a:spcPct val="100000"/>
            </a:lnSpc>
            <a:spcBef>
              <a:spcPct val="0"/>
            </a:spcBef>
            <a:spcAft>
              <a:spcPct val="35000"/>
            </a:spcAft>
            <a:buNone/>
          </a:pPr>
          <a:r>
            <a:rPr lang="en-GB" sz="1500" b="1" kern="1200" dirty="0"/>
            <a:t>One Northern Devon continued to match fund</a:t>
          </a:r>
          <a:endParaRPr lang="en-US" sz="1500" b="1" kern="1200" dirty="0"/>
        </a:p>
      </dsp:txBody>
      <dsp:txXfrm>
        <a:off x="559800" y="2815076"/>
        <a:ext cx="4320000" cy="1670101"/>
      </dsp:txXfrm>
    </dsp:sp>
    <dsp:sp modelId="{BF593527-E837-4575-B8D9-3180F497A9F0}">
      <dsp:nvSpPr>
        <dsp:cNvPr id="0" name=""/>
        <dsp:cNvSpPr/>
      </dsp:nvSpPr>
      <dsp:spPr>
        <a:xfrm>
          <a:off x="5635800" y="39755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66DDD-C722-4698-8BBE-C23CD994C8EC}">
      <dsp:nvSpPr>
        <dsp:cNvPr id="0" name=""/>
        <dsp:cNvSpPr/>
      </dsp:nvSpPr>
      <dsp:spPr>
        <a:xfrm>
          <a:off x="5635800" y="208532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a:t>Enough to run for 2.6 years rather than 3 years</a:t>
          </a:r>
          <a:endParaRPr lang="en-US" sz="2000" kern="1200"/>
        </a:p>
      </dsp:txBody>
      <dsp:txXfrm>
        <a:off x="5635800" y="2085324"/>
        <a:ext cx="4320000" cy="648000"/>
      </dsp:txXfrm>
    </dsp:sp>
    <dsp:sp modelId="{DD1DE374-20B7-4224-BB8F-76E4833CFB23}">
      <dsp:nvSpPr>
        <dsp:cNvPr id="0" name=""/>
        <dsp:cNvSpPr/>
      </dsp:nvSpPr>
      <dsp:spPr>
        <a:xfrm>
          <a:off x="5635800" y="2815076"/>
          <a:ext cx="4320000" cy="16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GB" sz="1500" b="1" kern="1200" dirty="0"/>
            <a:t>Moving over to alliance model – as proved its worth and impact</a:t>
          </a:r>
          <a:endParaRPr lang="en-US" sz="1500" b="1" kern="1200" dirty="0"/>
        </a:p>
        <a:p>
          <a:pPr marL="0" lvl="0" indent="0" algn="l" defTabSz="666750">
            <a:lnSpc>
              <a:spcPct val="100000"/>
            </a:lnSpc>
            <a:spcBef>
              <a:spcPct val="0"/>
            </a:spcBef>
            <a:spcAft>
              <a:spcPct val="35000"/>
            </a:spcAft>
            <a:buNone/>
          </a:pPr>
          <a:r>
            <a:rPr lang="en-GB" sz="1500" b="1" kern="1200" dirty="0"/>
            <a:t>Reducing hours as community mobilising </a:t>
          </a:r>
          <a:endParaRPr lang="en-US" sz="1500" b="1" kern="1200" dirty="0"/>
        </a:p>
        <a:p>
          <a:pPr marL="0" lvl="0" indent="0" algn="l" defTabSz="666750">
            <a:lnSpc>
              <a:spcPct val="100000"/>
            </a:lnSpc>
            <a:spcBef>
              <a:spcPct val="0"/>
            </a:spcBef>
            <a:spcAft>
              <a:spcPct val="35000"/>
            </a:spcAft>
            <a:buNone/>
          </a:pPr>
          <a:r>
            <a:rPr lang="en-GB" sz="1500" b="1" kern="1200" dirty="0"/>
            <a:t>Model does not work and seek alternative methods and funding </a:t>
          </a:r>
          <a:endParaRPr lang="en-US" sz="1500" b="1" kern="1200" dirty="0"/>
        </a:p>
      </dsp:txBody>
      <dsp:txXfrm>
        <a:off x="5635800" y="2815076"/>
        <a:ext cx="4320000" cy="1670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A9E47-431D-4279-B613-DE8467FA4AB9}">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693C4-774A-405A-AB82-ADEA85C49C0E}">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F61CE-4BC0-4F79-BF65-69E769ADDDA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Marie Gould – Chief Officer – North Devon Voluntary Services</a:t>
          </a:r>
          <a:endParaRPr lang="en-US" sz="2300" kern="1200"/>
        </a:p>
      </dsp:txBody>
      <dsp:txXfrm>
        <a:off x="1834517" y="469890"/>
        <a:ext cx="3148942" cy="1335915"/>
      </dsp:txXfrm>
    </dsp:sp>
    <dsp:sp modelId="{03367F5C-4B2F-4A26-9D4F-6DB2950748A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358BA-490D-4B16-88C8-BA59F279D2DE}">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292A51-2922-4716-95BB-B7802DE242A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hlinkClick xmlns:r="http://schemas.openxmlformats.org/officeDocument/2006/relationships" r:id="rId5"/>
            </a:rPr>
            <a:t>Chief.officer@ndvs.org.uk</a:t>
          </a:r>
          <a:endParaRPr lang="en-US" sz="2300" kern="1200"/>
        </a:p>
      </dsp:txBody>
      <dsp:txXfrm>
        <a:off x="7154322" y="469890"/>
        <a:ext cx="3148942" cy="1335915"/>
      </dsp:txXfrm>
    </dsp:sp>
    <dsp:sp modelId="{DB1C1882-236A-4EB3-8582-F3C311EE71EB}">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24093-22FF-4720-AB63-3E8887B2339A}">
      <dsp:nvSpPr>
        <dsp:cNvPr id="0" name=""/>
        <dsp:cNvSpPr/>
      </dsp:nvSpPr>
      <dsp:spPr>
        <a:xfrm>
          <a:off x="492877" y="2826074"/>
          <a:ext cx="774830" cy="77483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C4CE87-A06E-47F6-9BF8-BD5166A2C3C2}">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dirty="0"/>
            <a:t>Beki Sharples – Chief Officer – Taw and Torridge Voluntary Services</a:t>
          </a:r>
          <a:endParaRPr lang="en-US" sz="2300" kern="1200" dirty="0"/>
        </a:p>
      </dsp:txBody>
      <dsp:txXfrm>
        <a:off x="1834517" y="2545532"/>
        <a:ext cx="3148942" cy="1335915"/>
      </dsp:txXfrm>
    </dsp:sp>
    <dsp:sp modelId="{8244F354-BEA6-4439-9407-E983E66159AC}">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80B37-A877-485F-AAD6-80D7BDE4B044}">
      <dsp:nvSpPr>
        <dsp:cNvPr id="0" name=""/>
        <dsp:cNvSpPr/>
      </dsp:nvSpPr>
      <dsp:spPr>
        <a:xfrm>
          <a:off x="5812681" y="2826074"/>
          <a:ext cx="774830" cy="77483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A911E6-7798-4E35-A372-9DD7024FD88F}">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dirty="0">
              <a:hlinkClick xmlns:r="http://schemas.openxmlformats.org/officeDocument/2006/relationships" r:id="rId10"/>
            </a:rPr>
            <a:t>Beki@ttvs.org.uk</a:t>
          </a:r>
          <a:r>
            <a:rPr lang="en-GB" sz="2300" kern="1200" dirty="0"/>
            <a:t> </a:t>
          </a:r>
          <a:endParaRPr lang="en-US" sz="23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12/08/2024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owdfunder.co.uk/p/building-a-strong-vibrant-vcse-sector---n-devon" TargetMode="External"/><Relationship Id="rId2" Type="http://schemas.openxmlformats.org/officeDocument/2006/relationships/hyperlink" Target="mailto:chief.officer@ndvs.org.uk"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ldstandardscouncil.org.uk/wp-content/uploads/SummaryCDNOStandards2015.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each by a cliff">
            <a:extLst>
              <a:ext uri="{FF2B5EF4-FFF2-40B4-BE49-F238E27FC236}">
                <a16:creationId xmlns:a16="http://schemas.microsoft.com/office/drawing/2014/main" id="{1115D3F5-19B4-F83F-B141-CE69922B9B87}"/>
              </a:ext>
            </a:extLst>
          </p:cNvPr>
          <p:cNvPicPr>
            <a:picLocks noChangeAspect="1"/>
          </p:cNvPicPr>
          <p:nvPr/>
        </p:nvPicPr>
        <p:blipFill rotWithShape="1">
          <a:blip r:embed="rId2"/>
          <a:srcRect l="22414" r="4" b="4"/>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71068" y="1339090"/>
            <a:ext cx="5264376" cy="3132632"/>
          </a:xfrm>
        </p:spPr>
        <p:txBody>
          <a:bodyPr>
            <a:normAutofit fontScale="90000"/>
          </a:bodyPr>
          <a:lstStyle/>
          <a:p>
            <a:br>
              <a:rPr lang="en-GB" sz="5000" b="1">
                <a:solidFill>
                  <a:srgbClr val="333333"/>
                </a:solidFill>
              </a:rPr>
            </a:br>
            <a:br>
              <a:rPr lang="en-GB" sz="5000" b="1"/>
            </a:br>
            <a:r>
              <a:rPr lang="en-GB" sz="5000" b="1">
                <a:solidFill>
                  <a:srgbClr val="333333"/>
                </a:solidFill>
              </a:rPr>
              <a:t>Building a Strong and Vibrant VCSE sector</a:t>
            </a:r>
            <a:br>
              <a:rPr lang="en-GB" sz="5000" b="1">
                <a:solidFill>
                  <a:srgbClr val="333333"/>
                </a:solidFill>
              </a:rPr>
            </a:br>
            <a:endParaRPr lang="en-US" sz="5000">
              <a:cs typeface="Calibri Light" panose="020F0302020204030204"/>
            </a:endParaRPr>
          </a:p>
          <a:p>
            <a:endParaRPr lang="en-GB" sz="4500">
              <a:solidFill>
                <a:srgbClr val="FFFFFF"/>
              </a:solidFill>
              <a:ea typeface="Calibri Light"/>
              <a:cs typeface="Calibri Light"/>
            </a:endParaRP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90901" y="3686187"/>
            <a:ext cx="4991000" cy="2292581"/>
          </a:xfrm>
        </p:spPr>
        <p:txBody>
          <a:bodyPr vert="horz" lIns="91440" tIns="45720" rIns="91440" bIns="45720" rtlCol="0" anchor="t">
            <a:normAutofit lnSpcReduction="10000"/>
          </a:bodyPr>
          <a:lstStyle/>
          <a:p>
            <a:r>
              <a:rPr lang="en-GB" sz="2800" b="1" dirty="0">
                <a:solidFill>
                  <a:srgbClr val="002060"/>
                </a:solidFill>
                <a:cs typeface="Calibri"/>
              </a:rPr>
              <a:t>NATIONAL LOTTERY PROJECT</a:t>
            </a:r>
            <a:r>
              <a:rPr lang="en-GB" dirty="0">
                <a:solidFill>
                  <a:srgbClr val="FFFFFF"/>
                </a:solidFill>
                <a:cs typeface="Calibri"/>
              </a:rPr>
              <a:t> </a:t>
            </a:r>
          </a:p>
          <a:p>
            <a:endParaRPr lang="en-GB">
              <a:solidFill>
                <a:srgbClr val="FFFFFF"/>
              </a:solidFill>
              <a:cs typeface="Calibri"/>
            </a:endParaRPr>
          </a:p>
          <a:p>
            <a:r>
              <a:rPr lang="en-GB" dirty="0">
                <a:solidFill>
                  <a:srgbClr val="FFFFFF"/>
                </a:solidFill>
                <a:cs typeface="Calibri"/>
              </a:rPr>
              <a:t>Taw and Torridge Voluntary Services</a:t>
            </a:r>
            <a:endParaRPr lang="en-GB" dirty="0">
              <a:solidFill>
                <a:srgbClr val="FFFFFF"/>
              </a:solidFill>
              <a:ea typeface="Calibri"/>
              <a:cs typeface="Calibri"/>
            </a:endParaRPr>
          </a:p>
          <a:p>
            <a:r>
              <a:rPr lang="en-GB" dirty="0">
                <a:solidFill>
                  <a:srgbClr val="FFFFFF"/>
                </a:solidFill>
                <a:cs typeface="Calibri"/>
              </a:rPr>
              <a:t>and </a:t>
            </a:r>
            <a:endParaRPr lang="en-GB" dirty="0">
              <a:solidFill>
                <a:srgbClr val="000000"/>
              </a:solidFill>
              <a:cs typeface="Calibri"/>
            </a:endParaRPr>
          </a:p>
          <a:p>
            <a:r>
              <a:rPr lang="en-GB" dirty="0">
                <a:solidFill>
                  <a:srgbClr val="FFFFFF"/>
                </a:solidFill>
                <a:cs typeface="Calibri"/>
              </a:rPr>
              <a:t>North Devon Voluntary Services </a:t>
            </a:r>
            <a:endParaRPr lang="en-GB" dirty="0">
              <a:solidFill>
                <a:srgbClr val="FFFFFF"/>
              </a:solidFill>
              <a:ea typeface="Calibri"/>
              <a:cs typeface="Calibri"/>
            </a:endParaRPr>
          </a:p>
        </p:txBody>
      </p:sp>
      <p:sp>
        <p:nvSpPr>
          <p:cNvPr id="15"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a logo&#10;&#10;Description automatically generated">
            <a:extLst>
              <a:ext uri="{FF2B5EF4-FFF2-40B4-BE49-F238E27FC236}">
                <a16:creationId xmlns:a16="http://schemas.microsoft.com/office/drawing/2014/main" id="{29E8124E-55A3-077A-60F3-95706AAB8596}"/>
              </a:ext>
            </a:extLst>
          </p:cNvPr>
          <p:cNvPicPr>
            <a:picLocks noChangeAspect="1"/>
          </p:cNvPicPr>
          <p:nvPr/>
        </p:nvPicPr>
        <p:blipFill>
          <a:blip r:embed="rId3"/>
          <a:stretch>
            <a:fillRect/>
          </a:stretch>
        </p:blipFill>
        <p:spPr>
          <a:xfrm>
            <a:off x="169844" y="5853042"/>
            <a:ext cx="1548443" cy="994010"/>
          </a:xfrm>
          <a:prstGeom prst="rect">
            <a:avLst/>
          </a:prstGeom>
        </p:spPr>
      </p:pic>
      <p:sp>
        <p:nvSpPr>
          <p:cNvPr id="10" name="Rectangle 9">
            <a:extLst>
              <a:ext uri="{FF2B5EF4-FFF2-40B4-BE49-F238E27FC236}">
                <a16:creationId xmlns:a16="http://schemas.microsoft.com/office/drawing/2014/main" id="{34DC3DDA-AD28-A20C-513F-5B324ED1D0B0}"/>
              </a:ext>
            </a:extLst>
          </p:cNvPr>
          <p:cNvSpPr/>
          <p:nvPr/>
        </p:nvSpPr>
        <p:spPr>
          <a:xfrm>
            <a:off x="3442204" y="5858719"/>
            <a:ext cx="1658468" cy="9973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941408BE-B286-C57C-38AA-24AE92E396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2459" y="6027564"/>
            <a:ext cx="1409700" cy="652341"/>
          </a:xfrm>
          <a:prstGeom prst="rect">
            <a:avLst/>
          </a:prstGeom>
        </p:spPr>
      </p:pic>
      <p:pic>
        <p:nvPicPr>
          <p:cNvPr id="6" name="Picture 5">
            <a:extLst>
              <a:ext uri="{FF2B5EF4-FFF2-40B4-BE49-F238E27FC236}">
                <a16:creationId xmlns:a16="http://schemas.microsoft.com/office/drawing/2014/main" id="{381289D3-C72A-0CBE-F828-048BA11B5092}"/>
              </a:ext>
            </a:extLst>
          </p:cNvPr>
          <p:cNvPicPr>
            <a:picLocks noChangeAspect="1"/>
          </p:cNvPicPr>
          <p:nvPr/>
        </p:nvPicPr>
        <p:blipFill>
          <a:blip r:embed="rId6"/>
          <a:stretch>
            <a:fillRect/>
          </a:stretch>
        </p:blipFill>
        <p:spPr>
          <a:xfrm>
            <a:off x="1255594" y="53121"/>
            <a:ext cx="2743199" cy="1338146"/>
          </a:xfrm>
          <a:prstGeom prst="rect">
            <a:avLst/>
          </a:prstGeom>
        </p:spPr>
      </p:pic>
      <p:pic>
        <p:nvPicPr>
          <p:cNvPr id="8" name="Picture 7">
            <a:extLst>
              <a:ext uri="{FF2B5EF4-FFF2-40B4-BE49-F238E27FC236}">
                <a16:creationId xmlns:a16="http://schemas.microsoft.com/office/drawing/2014/main" id="{AB1A2051-11AD-01FA-0F27-5DE94675E8C4}"/>
              </a:ext>
            </a:extLst>
          </p:cNvPr>
          <p:cNvPicPr>
            <a:picLocks noChangeAspect="1"/>
          </p:cNvPicPr>
          <p:nvPr/>
        </p:nvPicPr>
        <p:blipFill>
          <a:blip r:embed="rId7"/>
          <a:stretch>
            <a:fillRect/>
          </a:stretch>
        </p:blipFill>
        <p:spPr>
          <a:xfrm>
            <a:off x="7182779" y="6350852"/>
            <a:ext cx="3848100" cy="43815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400"/>
                                        <p:tgtEl>
                                          <p:spTgt spid="3">
                                            <p:txEl>
                                              <p:pRg st="4" end="4"/>
                                            </p:txEl>
                                          </p:spTgt>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84A3-8812-DC5D-C9EB-B712D9A4E824}"/>
              </a:ext>
            </a:extLst>
          </p:cNvPr>
          <p:cNvSpPr>
            <a:spLocks noGrp="1"/>
          </p:cNvSpPr>
          <p:nvPr>
            <p:ph type="title"/>
          </p:nvPr>
        </p:nvSpPr>
        <p:spPr/>
        <p:txBody>
          <a:bodyPr/>
          <a:lstStyle/>
          <a:p>
            <a:r>
              <a:rPr lang="en-GB"/>
              <a:t>But…. </a:t>
            </a:r>
            <a:endParaRPr lang="en-GB" dirty="0"/>
          </a:p>
        </p:txBody>
      </p:sp>
      <p:graphicFrame>
        <p:nvGraphicFramePr>
          <p:cNvPr id="5" name="Content Placeholder 2">
            <a:extLst>
              <a:ext uri="{FF2B5EF4-FFF2-40B4-BE49-F238E27FC236}">
                <a16:creationId xmlns:a16="http://schemas.microsoft.com/office/drawing/2014/main" id="{6370EB88-4BC4-CAA0-B785-F8A4E055BE16}"/>
              </a:ext>
            </a:extLst>
          </p:cNvPr>
          <p:cNvGraphicFramePr>
            <a:graphicFrameLocks noGrp="1"/>
          </p:cNvGraphicFramePr>
          <p:nvPr>
            <p:ph idx="1"/>
            <p:extLst>
              <p:ext uri="{D42A27DB-BD31-4B8C-83A1-F6EECF244321}">
                <p14:modId xmlns:p14="http://schemas.microsoft.com/office/powerpoint/2010/main" val="4115202899"/>
              </p:ext>
            </p:extLst>
          </p:nvPr>
        </p:nvGraphicFramePr>
        <p:xfrm>
          <a:off x="838200" y="1294228"/>
          <a:ext cx="10515600" cy="4882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93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BA868-5518-6504-59B3-AFDE9D0C3EB2}"/>
              </a:ext>
            </a:extLst>
          </p:cNvPr>
          <p:cNvSpPr>
            <a:spLocks noGrp="1"/>
          </p:cNvSpPr>
          <p:nvPr>
            <p:ph type="title"/>
          </p:nvPr>
        </p:nvSpPr>
        <p:spPr>
          <a:xfrm>
            <a:off x="6094105" y="443122"/>
            <a:ext cx="5535259" cy="1274134"/>
          </a:xfrm>
        </p:spPr>
        <p:txBody>
          <a:bodyPr>
            <a:normAutofit/>
          </a:bodyPr>
          <a:lstStyle/>
          <a:p>
            <a:r>
              <a:rPr lang="en-GB" sz="3600" b="1" dirty="0">
                <a:solidFill>
                  <a:schemeClr val="bg1"/>
                </a:solidFill>
                <a:cs typeface="Calibri Light"/>
              </a:rPr>
              <a:t>MATCH FUNDING IDEAS?</a:t>
            </a:r>
          </a:p>
        </p:txBody>
      </p:sp>
      <p:sp>
        <p:nvSpPr>
          <p:cNvPr id="3" name="Content Placeholder 2">
            <a:extLst>
              <a:ext uri="{FF2B5EF4-FFF2-40B4-BE49-F238E27FC236}">
                <a16:creationId xmlns:a16="http://schemas.microsoft.com/office/drawing/2014/main" id="{92432D20-AF13-79F0-1F0E-AA1143C85B41}"/>
              </a:ext>
            </a:extLst>
          </p:cNvPr>
          <p:cNvSpPr>
            <a:spLocks noGrp="1"/>
          </p:cNvSpPr>
          <p:nvPr>
            <p:ph idx="1"/>
          </p:nvPr>
        </p:nvSpPr>
        <p:spPr>
          <a:xfrm>
            <a:off x="6090574" y="1924266"/>
            <a:ext cx="5580669" cy="4484375"/>
          </a:xfrm>
        </p:spPr>
        <p:txBody>
          <a:bodyPr vert="horz" lIns="91440" tIns="45720" rIns="91440" bIns="45720" rtlCol="0" anchor="ctr">
            <a:normAutofit fontScale="92500" lnSpcReduction="20000"/>
          </a:bodyPr>
          <a:lstStyle/>
          <a:p>
            <a:pPr marL="0" indent="0">
              <a:buNone/>
            </a:pPr>
            <a:r>
              <a:rPr lang="en-GB" sz="1800" b="1">
                <a:solidFill>
                  <a:schemeClr val="bg1"/>
                </a:solidFill>
                <a:cs typeface="Calibri"/>
              </a:rPr>
              <a:t>If you have a community problem that needs solving – you can procure specific community development time </a:t>
            </a:r>
          </a:p>
          <a:p>
            <a:pPr marL="0" indent="0">
              <a:buNone/>
            </a:pPr>
            <a:endParaRPr lang="en-GB" sz="1800" b="1">
              <a:solidFill>
                <a:schemeClr val="bg1"/>
              </a:solidFill>
              <a:cs typeface="Calibri"/>
            </a:endParaRPr>
          </a:p>
          <a:p>
            <a:pPr marL="0" indent="0">
              <a:buNone/>
            </a:pPr>
            <a:r>
              <a:rPr lang="en-GB" sz="1800" b="1">
                <a:solidFill>
                  <a:schemeClr val="bg1"/>
                </a:solidFill>
                <a:cs typeface="Calibri"/>
              </a:rPr>
              <a:t> </a:t>
            </a:r>
            <a:r>
              <a:rPr lang="en-GB" sz="1800" b="1">
                <a:solidFill>
                  <a:schemeClr val="accent2"/>
                </a:solidFill>
                <a:cs typeface="Calibri"/>
              </a:rPr>
              <a:t>FOR JUST @ £22.00 PER HOUR </a:t>
            </a:r>
          </a:p>
          <a:p>
            <a:pPr marL="0" indent="0">
              <a:buNone/>
            </a:pPr>
            <a:endParaRPr lang="en-GB" sz="1800" b="1">
              <a:solidFill>
                <a:schemeClr val="accent2"/>
              </a:solidFill>
              <a:cs typeface="Calibri"/>
            </a:endParaRPr>
          </a:p>
          <a:p>
            <a:pPr marL="0" indent="0">
              <a:buNone/>
            </a:pPr>
            <a:r>
              <a:rPr lang="en-GB" sz="1800" b="1">
                <a:solidFill>
                  <a:schemeClr val="accent2"/>
                </a:solidFill>
                <a:cs typeface="Calibri"/>
              </a:rPr>
              <a:t>OR</a:t>
            </a:r>
          </a:p>
          <a:p>
            <a:pPr marL="0" indent="0">
              <a:buNone/>
            </a:pPr>
            <a:endParaRPr lang="en-GB" sz="1800" b="1">
              <a:solidFill>
                <a:schemeClr val="accent2"/>
              </a:solidFill>
              <a:cs typeface="Calibri"/>
            </a:endParaRPr>
          </a:p>
          <a:p>
            <a:pPr marL="0" indent="0">
              <a:buNone/>
            </a:pPr>
            <a:r>
              <a:rPr lang="en-GB" sz="1800" b="1">
                <a:solidFill>
                  <a:schemeClr val="bg1"/>
                </a:solidFill>
                <a:cs typeface="Calibri"/>
              </a:rPr>
              <a:t>If your organisation can see the benefits of investing in this, in the longer term</a:t>
            </a:r>
          </a:p>
          <a:p>
            <a:pPr marL="0" indent="0">
              <a:buNone/>
            </a:pPr>
            <a:endParaRPr lang="en-GB" sz="1800" b="1">
              <a:solidFill>
                <a:schemeClr val="bg1"/>
              </a:solidFill>
              <a:cs typeface="Calibri"/>
            </a:endParaRPr>
          </a:p>
          <a:p>
            <a:r>
              <a:rPr lang="en-GB" sz="1800" b="1">
                <a:solidFill>
                  <a:schemeClr val="accent2"/>
                </a:solidFill>
                <a:cs typeface="Calibri"/>
              </a:rPr>
              <a:t>Please do get </a:t>
            </a:r>
            <a:r>
              <a:rPr lang="en-GB" sz="1800" b="1">
                <a:solidFill>
                  <a:schemeClr val="accent2"/>
                </a:solidFill>
                <a:cs typeface="Calibri"/>
                <a:hlinkClick r:id="rId2">
                  <a:extLst>
                    <a:ext uri="{A12FA001-AC4F-418D-AE19-62706E023703}">
                      <ahyp:hlinkClr xmlns:ahyp="http://schemas.microsoft.com/office/drawing/2018/hyperlinkcolor" val="tx"/>
                    </a:ext>
                  </a:extLst>
                </a:hlinkClick>
              </a:rPr>
              <a:t>in touch</a:t>
            </a:r>
            <a:r>
              <a:rPr lang="en-GB" sz="1800" b="1">
                <a:solidFill>
                  <a:schemeClr val="accent2"/>
                </a:solidFill>
                <a:cs typeface="Calibri"/>
              </a:rPr>
              <a:t> to discuss in more detail </a:t>
            </a:r>
          </a:p>
          <a:p>
            <a:pPr marL="0" indent="0">
              <a:buNone/>
            </a:pPr>
            <a:endParaRPr lang="en-GB" sz="1800" b="1">
              <a:solidFill>
                <a:srgbClr val="FFFFFF"/>
              </a:solidFill>
              <a:cs typeface="Calibri"/>
            </a:endParaRPr>
          </a:p>
          <a:p>
            <a:pPr marL="0" indent="0">
              <a:buNone/>
            </a:pPr>
            <a:endParaRPr lang="en-GB" sz="1800" b="1">
              <a:solidFill>
                <a:srgbClr val="44546A"/>
              </a:solidFill>
              <a:cs typeface="Calibri"/>
            </a:endParaRPr>
          </a:p>
          <a:p>
            <a:pPr marL="0" indent="0">
              <a:buNone/>
            </a:pPr>
            <a:r>
              <a:rPr lang="en-GB" sz="1800" b="1">
                <a:solidFill>
                  <a:schemeClr val="bg1"/>
                </a:solidFill>
                <a:cs typeface="Calibri"/>
              </a:rPr>
              <a:t>OR for one-time donations please DONATE via our Crowdfunder link</a:t>
            </a:r>
            <a:endParaRPr lang="en-GB">
              <a:solidFill>
                <a:schemeClr val="bg1"/>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BAB3972-3A1B-ACB5-415B-2BC80E239C8B}"/>
              </a:ext>
            </a:extLst>
          </p:cNvPr>
          <p:cNvSpPr txBox="1"/>
          <p:nvPr/>
        </p:nvSpPr>
        <p:spPr>
          <a:xfrm>
            <a:off x="630072" y="4508310"/>
            <a:ext cx="37781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FF"/>
                </a:highlight>
                <a:latin typeface="Aptos"/>
                <a:hlinkClick r:id="rId3"/>
              </a:rPr>
              <a:t>https://www.crowdfunder.co.uk/p/building-a-strong-vibrant-vcse-sector---n-devon</a:t>
            </a:r>
            <a:endParaRPr lang="en-US"/>
          </a:p>
        </p:txBody>
      </p:sp>
      <p:pic>
        <p:nvPicPr>
          <p:cNvPr id="5" name="Picture 4" descr="A black and grey text&#10;&#10;Description automatically generated">
            <a:extLst>
              <a:ext uri="{FF2B5EF4-FFF2-40B4-BE49-F238E27FC236}">
                <a16:creationId xmlns:a16="http://schemas.microsoft.com/office/drawing/2014/main" id="{C5FDE57B-1A4D-3FFF-B1A9-B64121A8B6A8}"/>
              </a:ext>
            </a:extLst>
          </p:cNvPr>
          <p:cNvPicPr>
            <a:picLocks noChangeAspect="1"/>
          </p:cNvPicPr>
          <p:nvPr/>
        </p:nvPicPr>
        <p:blipFill>
          <a:blip r:embed="rId4"/>
          <a:stretch>
            <a:fillRect/>
          </a:stretch>
        </p:blipFill>
        <p:spPr>
          <a:xfrm>
            <a:off x="1201499" y="2361416"/>
            <a:ext cx="2385087" cy="1145702"/>
          </a:xfrm>
          <a:prstGeom prst="rect">
            <a:avLst/>
          </a:prstGeom>
        </p:spPr>
      </p:pic>
    </p:spTree>
    <p:extLst>
      <p:ext uri="{BB962C8B-B14F-4D97-AF65-F5344CB8AC3E}">
        <p14:creationId xmlns:p14="http://schemas.microsoft.com/office/powerpoint/2010/main" val="35258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BA868-5518-6504-59B3-AFDE9D0C3EB2}"/>
              </a:ext>
            </a:extLst>
          </p:cNvPr>
          <p:cNvSpPr>
            <a:spLocks noGrp="1"/>
          </p:cNvSpPr>
          <p:nvPr>
            <p:ph type="title"/>
          </p:nvPr>
        </p:nvSpPr>
        <p:spPr>
          <a:xfrm>
            <a:off x="484632" y="1153572"/>
            <a:ext cx="3402602" cy="4461163"/>
          </a:xfrm>
        </p:spPr>
        <p:txBody>
          <a:bodyPr>
            <a:normAutofit/>
          </a:bodyPr>
          <a:lstStyle/>
          <a:p>
            <a:r>
              <a:rPr lang="en-GB" b="1" dirty="0">
                <a:solidFill>
                  <a:srgbClr val="FFFFFF"/>
                </a:solidFill>
                <a:cs typeface="Calibri Light"/>
              </a:rPr>
              <a:t>CHALLENGES?</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432D20-AF13-79F0-1F0E-AA1143C85B41}"/>
              </a:ext>
            </a:extLst>
          </p:cNvPr>
          <p:cNvSpPr>
            <a:spLocks noGrp="1"/>
          </p:cNvSpPr>
          <p:nvPr>
            <p:ph idx="1"/>
          </p:nvPr>
        </p:nvSpPr>
        <p:spPr>
          <a:xfrm>
            <a:off x="4447308" y="576775"/>
            <a:ext cx="7636840" cy="6281223"/>
          </a:xfrm>
        </p:spPr>
        <p:txBody>
          <a:bodyPr vert="horz" lIns="91440" tIns="45720" rIns="91440" bIns="45720" rtlCol="0" anchor="ctr">
            <a:normAutofit fontScale="62500" lnSpcReduction="20000"/>
          </a:bodyPr>
          <a:lstStyle/>
          <a:p>
            <a:r>
              <a:rPr lang="en-GB" b="1" dirty="0">
                <a:cs typeface="Calibri"/>
              </a:rPr>
              <a:t>Apart from match funding………………..</a:t>
            </a:r>
          </a:p>
          <a:p>
            <a:endParaRPr lang="en-GB" b="1" dirty="0">
              <a:cs typeface="Calibri"/>
            </a:endParaRPr>
          </a:p>
          <a:p>
            <a:r>
              <a:rPr lang="en-GB" b="1" dirty="0">
                <a:cs typeface="Calibri"/>
              </a:rPr>
              <a:t>FEAR of change?</a:t>
            </a:r>
          </a:p>
          <a:p>
            <a:endParaRPr lang="en-GB" b="1" dirty="0">
              <a:cs typeface="Calibri"/>
            </a:endParaRPr>
          </a:p>
          <a:p>
            <a:r>
              <a:rPr lang="en-GB" b="1" dirty="0">
                <a:cs typeface="Calibri"/>
              </a:rPr>
              <a:t>Group think and Personalities?</a:t>
            </a:r>
          </a:p>
          <a:p>
            <a:endParaRPr lang="en-GB" b="1" dirty="0">
              <a:cs typeface="Calibri"/>
            </a:endParaRPr>
          </a:p>
          <a:p>
            <a:r>
              <a:rPr lang="en-GB" b="1" dirty="0">
                <a:cs typeface="Calibri"/>
              </a:rPr>
              <a:t>How can we compare – One Communities?</a:t>
            </a:r>
          </a:p>
          <a:p>
            <a:endParaRPr lang="en-GB" b="1" dirty="0">
              <a:cs typeface="Calibri"/>
            </a:endParaRPr>
          </a:p>
          <a:p>
            <a:r>
              <a:rPr lang="en-GB" b="1" dirty="0">
                <a:cs typeface="Calibri"/>
              </a:rPr>
              <a:t>Challenging the Status Quo?</a:t>
            </a:r>
          </a:p>
          <a:p>
            <a:endParaRPr lang="en-GB" b="1" dirty="0">
              <a:cs typeface="Calibri"/>
            </a:endParaRPr>
          </a:p>
          <a:p>
            <a:r>
              <a:rPr lang="en-GB" b="1" dirty="0">
                <a:cs typeface="Calibri"/>
              </a:rPr>
              <a:t>How to engage effectively community – </a:t>
            </a:r>
            <a:r>
              <a:rPr lang="en-GB" b="1" dirty="0" err="1">
                <a:cs typeface="Calibri"/>
              </a:rPr>
              <a:t>esp</a:t>
            </a:r>
            <a:r>
              <a:rPr lang="en-GB" b="1" dirty="0">
                <a:cs typeface="Calibri"/>
              </a:rPr>
              <a:t> those hidden voices? </a:t>
            </a:r>
          </a:p>
          <a:p>
            <a:endParaRPr lang="en-GB" b="1" dirty="0">
              <a:cs typeface="Calibri"/>
            </a:endParaRPr>
          </a:p>
          <a:p>
            <a:r>
              <a:rPr lang="en-GB" b="1" dirty="0">
                <a:cs typeface="Calibri"/>
              </a:rPr>
              <a:t>Right levels of consultation and at right times?</a:t>
            </a:r>
          </a:p>
          <a:p>
            <a:endParaRPr lang="en-GB" b="1" dirty="0">
              <a:cs typeface="Calibri"/>
            </a:endParaRPr>
          </a:p>
          <a:p>
            <a:r>
              <a:rPr lang="en-GB" b="1" dirty="0">
                <a:cs typeface="Calibri"/>
              </a:rPr>
              <a:t> Mapping against standards?</a:t>
            </a:r>
          </a:p>
          <a:p>
            <a:endParaRPr lang="en-GB" b="1" dirty="0">
              <a:cs typeface="Calibri"/>
            </a:endParaRPr>
          </a:p>
          <a:p>
            <a:r>
              <a:rPr lang="en-GB" b="1" dirty="0">
                <a:cs typeface="Calibri"/>
              </a:rPr>
              <a:t> Lack of support for an alliance?</a:t>
            </a:r>
          </a:p>
          <a:p>
            <a:endParaRPr lang="en-GB" b="1" dirty="0">
              <a:cs typeface="Calibri"/>
            </a:endParaRPr>
          </a:p>
          <a:p>
            <a:r>
              <a:rPr lang="en-GB" b="1" dirty="0">
                <a:cs typeface="Calibri"/>
              </a:rPr>
              <a:t>Getting the right evaluator?</a:t>
            </a:r>
          </a:p>
          <a:p>
            <a:endParaRPr lang="en-GB" b="1" dirty="0">
              <a:cs typeface="Calibri"/>
            </a:endParaRPr>
          </a:p>
          <a:p>
            <a:pPr marL="0" indent="0">
              <a:buNone/>
            </a:pPr>
            <a:endParaRPr lang="en-GB" b="1" dirty="0">
              <a:cs typeface="Calibri"/>
            </a:endParaRPr>
          </a:p>
        </p:txBody>
      </p:sp>
    </p:spTree>
    <p:extLst>
      <p:ext uri="{BB962C8B-B14F-4D97-AF65-F5344CB8AC3E}">
        <p14:creationId xmlns:p14="http://schemas.microsoft.com/office/powerpoint/2010/main" val="16790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BA868-5518-6504-59B3-AFDE9D0C3EB2}"/>
              </a:ext>
            </a:extLst>
          </p:cNvPr>
          <p:cNvSpPr>
            <a:spLocks noGrp="1"/>
          </p:cNvSpPr>
          <p:nvPr>
            <p:ph type="title"/>
          </p:nvPr>
        </p:nvSpPr>
        <p:spPr>
          <a:xfrm>
            <a:off x="686834" y="1153572"/>
            <a:ext cx="3200400" cy="4461163"/>
          </a:xfrm>
        </p:spPr>
        <p:txBody>
          <a:bodyPr>
            <a:normAutofit/>
          </a:bodyPr>
          <a:lstStyle/>
          <a:p>
            <a:r>
              <a:rPr lang="en-GB" b="1" dirty="0">
                <a:solidFill>
                  <a:srgbClr val="FFFFFF"/>
                </a:solidFill>
                <a:cs typeface="Calibri Light"/>
              </a:rPr>
              <a:t>THE ASK OF THE ASSEMBLY?</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432D20-AF13-79F0-1F0E-AA1143C85B41}"/>
              </a:ext>
            </a:extLst>
          </p:cNvPr>
          <p:cNvSpPr>
            <a:spLocks noGrp="1"/>
          </p:cNvSpPr>
          <p:nvPr>
            <p:ph idx="1"/>
          </p:nvPr>
        </p:nvSpPr>
        <p:spPr>
          <a:xfrm>
            <a:off x="4447308" y="978408"/>
            <a:ext cx="6906491" cy="5198555"/>
          </a:xfrm>
        </p:spPr>
        <p:txBody>
          <a:bodyPr vert="horz" lIns="91440" tIns="45720" rIns="91440" bIns="45720" rtlCol="0" anchor="ctr">
            <a:normAutofit fontScale="92500" lnSpcReduction="10000"/>
          </a:bodyPr>
          <a:lstStyle/>
          <a:p>
            <a:r>
              <a:rPr lang="en-GB" b="1" dirty="0">
                <a:cs typeface="Calibri"/>
              </a:rPr>
              <a:t>Would you like to know more?</a:t>
            </a:r>
          </a:p>
          <a:p>
            <a:endParaRPr lang="en-GB" b="1" dirty="0">
              <a:cs typeface="Calibri"/>
            </a:endParaRPr>
          </a:p>
          <a:p>
            <a:r>
              <a:rPr lang="en-GB" b="1" dirty="0">
                <a:cs typeface="Calibri"/>
              </a:rPr>
              <a:t>Can you collaborate?</a:t>
            </a:r>
          </a:p>
          <a:p>
            <a:endParaRPr lang="en-GB" b="1" dirty="0">
              <a:cs typeface="Calibri"/>
            </a:endParaRPr>
          </a:p>
          <a:p>
            <a:r>
              <a:rPr lang="en-GB" b="1" dirty="0">
                <a:cs typeface="Calibri"/>
              </a:rPr>
              <a:t>Can you assist with our match-funding?</a:t>
            </a:r>
          </a:p>
          <a:p>
            <a:endParaRPr lang="en-GB" b="1" dirty="0">
              <a:cs typeface="Calibri"/>
            </a:endParaRPr>
          </a:p>
          <a:p>
            <a:r>
              <a:rPr lang="en-GB" b="1" dirty="0">
                <a:cs typeface="Calibri"/>
              </a:rPr>
              <a:t>Have you any consultations/research/best practice, willing to share?</a:t>
            </a:r>
          </a:p>
          <a:p>
            <a:endParaRPr lang="en-GB" b="1" dirty="0">
              <a:cs typeface="Calibri"/>
            </a:endParaRPr>
          </a:p>
          <a:p>
            <a:r>
              <a:rPr lang="en-GB" b="1" dirty="0">
                <a:cs typeface="Calibri"/>
              </a:rPr>
              <a:t>Do you want to be kept informed? </a:t>
            </a:r>
          </a:p>
          <a:p>
            <a:endParaRPr lang="en-GB" b="1" dirty="0">
              <a:cs typeface="Calibri"/>
            </a:endParaRPr>
          </a:p>
          <a:p>
            <a:r>
              <a:rPr lang="en-GB" b="1" dirty="0">
                <a:cs typeface="Calibri"/>
              </a:rPr>
              <a:t> Can we help you?</a:t>
            </a:r>
          </a:p>
          <a:p>
            <a:endParaRPr lang="en-GB" b="1" dirty="0">
              <a:cs typeface="Calibri"/>
            </a:endParaRPr>
          </a:p>
          <a:p>
            <a:pPr marL="0" indent="0">
              <a:buNone/>
            </a:pPr>
            <a:endParaRPr lang="en-GB" b="1" dirty="0">
              <a:cs typeface="Calibri"/>
            </a:endParaRPr>
          </a:p>
        </p:txBody>
      </p:sp>
    </p:spTree>
    <p:extLst>
      <p:ext uri="{BB962C8B-B14F-4D97-AF65-F5344CB8AC3E}">
        <p14:creationId xmlns:p14="http://schemas.microsoft.com/office/powerpoint/2010/main" val="323818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ople sitting on a grass field and enjoying the sun">
            <a:extLst>
              <a:ext uri="{FF2B5EF4-FFF2-40B4-BE49-F238E27FC236}">
                <a16:creationId xmlns:a16="http://schemas.microsoft.com/office/drawing/2014/main" id="{497D8264-2963-19AE-FC57-671B475590D4}"/>
              </a:ext>
            </a:extLst>
          </p:cNvPr>
          <p:cNvPicPr>
            <a:picLocks noChangeAspect="1"/>
          </p:cNvPicPr>
          <p:nvPr/>
        </p:nvPicPr>
        <p:blipFill rotWithShape="1">
          <a:blip r:embed="rId2"/>
          <a:srcRect l="8297" t="9090" r="15121" b="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E2795-1066-184F-FB2E-63C19C234846}"/>
              </a:ext>
            </a:extLst>
          </p:cNvPr>
          <p:cNvSpPr>
            <a:spLocks noGrp="1"/>
          </p:cNvSpPr>
          <p:nvPr>
            <p:ph type="title"/>
          </p:nvPr>
        </p:nvSpPr>
        <p:spPr>
          <a:xfrm>
            <a:off x="477981" y="1122363"/>
            <a:ext cx="4023360" cy="4204969"/>
          </a:xfrm>
        </p:spPr>
        <p:txBody>
          <a:bodyPr vert="horz" lIns="91440" tIns="45720" rIns="91440" bIns="45720" rtlCol="0" anchor="b">
            <a:normAutofit fontScale="90000"/>
          </a:bodyPr>
          <a:lstStyle/>
          <a:p>
            <a:r>
              <a:rPr lang="en-US" sz="3000" b="1">
                <a:solidFill>
                  <a:schemeClr val="accent2"/>
                </a:solidFill>
              </a:rPr>
              <a:t>Help us be the forerunners in producing a community development alliance framework, with a sustainable legacy, supporting our communities to thrive and grow</a:t>
            </a:r>
            <a:br>
              <a:rPr lang="en-US" sz="3000"/>
            </a:br>
            <a:endParaRPr lang="en-US" sz="3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68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96D65-6D82-F560-0F76-1549959C65CA}"/>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cs typeface="Calibri Light"/>
              </a:rPr>
              <a:t>ANY FURTHER QUESTIONS </a:t>
            </a:r>
            <a:endParaRPr lang="en-GB">
              <a:solidFill>
                <a:srgbClr val="FFFFFF"/>
              </a:solidFill>
            </a:endParaRP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49AE24B4-B2FD-3B33-1DD1-6395443E26D8}"/>
              </a:ext>
            </a:extLst>
          </p:cNvPr>
          <p:cNvPicPr>
            <a:picLocks noChangeAspect="1"/>
          </p:cNvPicPr>
          <p:nvPr/>
        </p:nvPicPr>
        <p:blipFill>
          <a:blip r:embed="rId2"/>
          <a:stretch>
            <a:fillRect/>
          </a:stretch>
        </p:blipFill>
        <p:spPr>
          <a:xfrm>
            <a:off x="41694" y="5853043"/>
            <a:ext cx="1167443" cy="1005215"/>
          </a:xfrm>
          <a:prstGeom prst="rect">
            <a:avLst/>
          </a:prstGeom>
        </p:spPr>
      </p:pic>
      <p:graphicFrame>
        <p:nvGraphicFramePr>
          <p:cNvPr id="7" name="Content Placeholder 2">
            <a:extLst>
              <a:ext uri="{FF2B5EF4-FFF2-40B4-BE49-F238E27FC236}">
                <a16:creationId xmlns:a16="http://schemas.microsoft.com/office/drawing/2014/main" id="{B6CF32AA-9C50-55DA-E9CE-7A653C338AB2}"/>
              </a:ext>
            </a:extLst>
          </p:cNvPr>
          <p:cNvGraphicFramePr>
            <a:graphicFrameLocks noGrp="1"/>
          </p:cNvGraphicFramePr>
          <p:nvPr>
            <p:ph idx="1"/>
            <p:extLst>
              <p:ext uri="{D42A27DB-BD31-4B8C-83A1-F6EECF244321}">
                <p14:modId xmlns:p14="http://schemas.microsoft.com/office/powerpoint/2010/main" val="282810581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0BEA2491-E500-0F49-636E-5B0E711911A0}"/>
              </a:ext>
            </a:extLst>
          </p:cNvPr>
          <p:cNvSpPr/>
          <p:nvPr/>
        </p:nvSpPr>
        <p:spPr>
          <a:xfrm>
            <a:off x="10944945" y="5850360"/>
            <a:ext cx="1176616" cy="10085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77637446-17C2-CC4F-F685-C33866890F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2866" y="6014538"/>
            <a:ext cx="1179891" cy="702583"/>
          </a:xfrm>
          <a:prstGeom prst="rect">
            <a:avLst/>
          </a:prstGeom>
        </p:spPr>
      </p:pic>
    </p:spTree>
    <p:extLst>
      <p:ext uri="{BB962C8B-B14F-4D97-AF65-F5344CB8AC3E}">
        <p14:creationId xmlns:p14="http://schemas.microsoft.com/office/powerpoint/2010/main" val="24313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C3431-869A-08BB-7085-31D6FC446C4B}"/>
              </a:ext>
            </a:extLst>
          </p:cNvPr>
          <p:cNvSpPr>
            <a:spLocks noGrp="1"/>
          </p:cNvSpPr>
          <p:nvPr>
            <p:ph type="title"/>
          </p:nvPr>
        </p:nvSpPr>
        <p:spPr>
          <a:xfrm>
            <a:off x="686834" y="1153572"/>
            <a:ext cx="3200400" cy="4461163"/>
          </a:xfrm>
        </p:spPr>
        <p:txBody>
          <a:bodyPr>
            <a:normAutofit/>
          </a:bodyPr>
          <a:lstStyle/>
          <a:p>
            <a:r>
              <a:rPr lang="en-GB" b="1" dirty="0">
                <a:solidFill>
                  <a:srgbClr val="002060"/>
                </a:solidFill>
                <a:ea typeface="Calibri Light"/>
                <a:cs typeface="Calibri Light"/>
              </a:rPr>
              <a:t>Overarching Aim &amp; Background</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8D24B8-9C67-88E0-1360-B38D05602427}"/>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buNone/>
            </a:pPr>
            <a:r>
              <a:rPr lang="en-GB" sz="1800" b="1" dirty="0">
                <a:ea typeface="Calibri"/>
                <a:cs typeface="Calibri"/>
              </a:rPr>
              <a:t>The Project’s Overarching Aim is as follows and aligns to that our both CVS’</a:t>
            </a:r>
            <a:endParaRPr lang="en-US" b="1" dirty="0"/>
          </a:p>
          <a:p>
            <a:endParaRPr lang="en-GB" sz="1800">
              <a:ea typeface="Calibri"/>
              <a:cs typeface="Calibri"/>
            </a:endParaRPr>
          </a:p>
          <a:p>
            <a:r>
              <a:rPr lang="en-GB" sz="1800" dirty="0">
                <a:latin typeface="Segoe UI"/>
                <a:ea typeface="Calibri"/>
                <a:cs typeface="Segoe UI"/>
              </a:rPr>
              <a:t>To build and sustain a strong and vibrant VCSE sector, using a community development</a:t>
            </a:r>
            <a:r>
              <a:rPr lang="en-GB" sz="1800" b="1" dirty="0">
                <a:latin typeface="Segoe UI"/>
                <a:ea typeface="Calibri"/>
                <a:cs typeface="Segoe UI"/>
              </a:rPr>
              <a:t> alliance model, </a:t>
            </a:r>
            <a:r>
              <a:rPr lang="en-GB" sz="1800" dirty="0">
                <a:latin typeface="Segoe UI"/>
                <a:ea typeface="Calibri"/>
                <a:cs typeface="Segoe UI"/>
              </a:rPr>
              <a:t>to bring about social change and improve the quality of life across North Devon and Torridge.</a:t>
            </a:r>
          </a:p>
          <a:p>
            <a:endParaRPr lang="en-GB" sz="1800">
              <a:ea typeface="Calibri"/>
              <a:cs typeface="Calibri"/>
            </a:endParaRPr>
          </a:p>
          <a:p>
            <a:r>
              <a:rPr lang="en-GB" sz="1800" dirty="0">
                <a:latin typeface="Segoe UI"/>
                <a:ea typeface="Calibri"/>
                <a:cs typeface="Segoe UI"/>
              </a:rPr>
              <a:t>An alliance model that is not only </a:t>
            </a:r>
            <a:r>
              <a:rPr lang="en-GB" sz="1800" b="1" dirty="0">
                <a:latin typeface="Segoe UI"/>
                <a:ea typeface="Calibri"/>
                <a:cs typeface="Segoe UI"/>
              </a:rPr>
              <a:t>sustainable</a:t>
            </a:r>
            <a:r>
              <a:rPr lang="en-GB" sz="1800" dirty="0">
                <a:latin typeface="Segoe UI"/>
                <a:ea typeface="Calibri"/>
                <a:cs typeface="Segoe UI"/>
              </a:rPr>
              <a:t> but enables social mobilisation amongst all sectors of our communities (including those hidden/quiet voices), resulting in proud, thriving, healthy, self-reliant, solution focused, cohesive and collaborative resourceful northern Devon communities for generations to come.</a:t>
            </a:r>
          </a:p>
          <a:p>
            <a:endParaRPr lang="en-GB" sz="1800">
              <a:ea typeface="Calibri"/>
              <a:cs typeface="Calibri"/>
            </a:endParaRPr>
          </a:p>
          <a:p>
            <a:r>
              <a:rPr lang="en-GB" sz="1800" dirty="0">
                <a:latin typeface="Segoe UI"/>
                <a:ea typeface="Calibri"/>
                <a:cs typeface="Segoe UI"/>
              </a:rPr>
              <a:t>Building and enhancing the work of the ‘one communities’ model</a:t>
            </a:r>
          </a:p>
          <a:p>
            <a:endParaRPr lang="en-GB" sz="1800">
              <a:ea typeface="Calibri"/>
              <a:cs typeface="Calibri"/>
            </a:endParaRPr>
          </a:p>
          <a:p>
            <a:r>
              <a:rPr lang="en-GB" sz="1800" dirty="0">
                <a:latin typeface="Segoe UI"/>
                <a:ea typeface="Calibri"/>
                <a:cs typeface="Segoe UI"/>
              </a:rPr>
              <a:t>Which then can also provide a national framework of community development best practice</a:t>
            </a:r>
          </a:p>
          <a:p>
            <a:endParaRPr lang="en-GB" sz="1800">
              <a:ea typeface="Calibri"/>
              <a:cs typeface="Calibri"/>
            </a:endParaRPr>
          </a:p>
        </p:txBody>
      </p:sp>
    </p:spTree>
    <p:extLst>
      <p:ext uri="{BB962C8B-B14F-4D97-AF65-F5344CB8AC3E}">
        <p14:creationId xmlns:p14="http://schemas.microsoft.com/office/powerpoint/2010/main" val="87785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holding each other's wrists and interlinked to form a circle">
            <a:extLst>
              <a:ext uri="{FF2B5EF4-FFF2-40B4-BE49-F238E27FC236}">
                <a16:creationId xmlns:a16="http://schemas.microsoft.com/office/drawing/2014/main" id="{62D2F586-B457-9339-B48A-97BF8FD2D0F9}"/>
              </a:ext>
            </a:extLst>
          </p:cNvPr>
          <p:cNvPicPr>
            <a:picLocks noChangeAspect="1"/>
          </p:cNvPicPr>
          <p:nvPr/>
        </p:nvPicPr>
        <p:blipFill rotWithShape="1">
          <a:blip r:embed="rId2"/>
          <a:srcRect r="-2" b="156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40BB3-5F42-5976-49B5-EBB2D627152E}"/>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b="1">
                <a:solidFill>
                  <a:schemeClr val="accent2"/>
                </a:solidFill>
              </a:rPr>
              <a:t>Effective &amp; sustainable community development = we all benefit!</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06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diagram of a community development standards overview&#10;&#10;Description automatically generated">
            <a:extLst>
              <a:ext uri="{FF2B5EF4-FFF2-40B4-BE49-F238E27FC236}">
                <a16:creationId xmlns:a16="http://schemas.microsoft.com/office/drawing/2014/main" id="{CD3AC067-3F13-3B1E-4CEF-E6E38010441E}"/>
              </a:ext>
            </a:extLst>
          </p:cNvPr>
          <p:cNvPicPr>
            <a:picLocks noChangeAspect="1"/>
          </p:cNvPicPr>
          <p:nvPr/>
        </p:nvPicPr>
        <p:blipFill rotWithShape="1">
          <a:blip r:embed="rId2"/>
          <a:srcRect l="6455" r="2805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A4561F-875B-E2A7-E553-9737075AAC5D}"/>
              </a:ext>
            </a:extLst>
          </p:cNvPr>
          <p:cNvSpPr>
            <a:spLocks noGrp="1"/>
          </p:cNvSpPr>
          <p:nvPr>
            <p:ph type="title"/>
          </p:nvPr>
        </p:nvSpPr>
        <p:spPr>
          <a:xfrm>
            <a:off x="5827048" y="407987"/>
            <a:ext cx="5721484" cy="1325563"/>
          </a:xfrm>
        </p:spPr>
        <p:txBody>
          <a:bodyPr>
            <a:normAutofit/>
          </a:bodyPr>
          <a:lstStyle/>
          <a:p>
            <a:r>
              <a:rPr lang="en-GB" b="1">
                <a:cs typeface="Calibri Light"/>
              </a:rPr>
              <a:t>NORTH DEVON COMMUNITY ALLIANCE</a:t>
            </a:r>
            <a:endParaRPr lang="en-GB" b="1"/>
          </a:p>
        </p:txBody>
      </p:sp>
      <p:sp>
        <p:nvSpPr>
          <p:cNvPr id="3" name="Content Placeholder 2">
            <a:extLst>
              <a:ext uri="{FF2B5EF4-FFF2-40B4-BE49-F238E27FC236}">
                <a16:creationId xmlns:a16="http://schemas.microsoft.com/office/drawing/2014/main" id="{AC1689C7-F6AE-109F-B6CF-730414699A7A}"/>
              </a:ext>
            </a:extLst>
          </p:cNvPr>
          <p:cNvSpPr>
            <a:spLocks noGrp="1"/>
          </p:cNvSpPr>
          <p:nvPr>
            <p:ph idx="1"/>
          </p:nvPr>
        </p:nvSpPr>
        <p:spPr>
          <a:xfrm>
            <a:off x="5827048" y="1868487"/>
            <a:ext cx="5721484" cy="4351338"/>
          </a:xfrm>
        </p:spPr>
        <p:txBody>
          <a:bodyPr vert="horz" lIns="91440" tIns="45720" rIns="91440" bIns="45720" rtlCol="0" anchor="t">
            <a:normAutofit lnSpcReduction="10000"/>
          </a:bodyPr>
          <a:lstStyle/>
          <a:p>
            <a:r>
              <a:rPr lang="en-GB" sz="2600">
                <a:cs typeface="Calibri"/>
              </a:rPr>
              <a:t>To build an inclusive and integrated community development framework across Northern Devon. </a:t>
            </a:r>
          </a:p>
          <a:p>
            <a:endParaRPr lang="en-GB" sz="2600">
              <a:cs typeface="Calibri"/>
            </a:endParaRPr>
          </a:p>
          <a:p>
            <a:r>
              <a:rPr lang="en-GB" sz="2600">
                <a:cs typeface="Calibri"/>
              </a:rPr>
              <a:t>To build this framework and accurately reflect our outcomes, we need to ensure we are following the Key Areas and Standards for Community Development Practice (</a:t>
            </a:r>
            <a:r>
              <a:rPr lang="en-GB" sz="2600" u="sng">
                <a:cs typeface="Calibri"/>
                <a:hlinkClick r:id="rId3"/>
              </a:rPr>
              <a:t>Summary Community Development National Occupational Standards (cldstandardscouncil.org.uk)</a:t>
            </a:r>
            <a:endParaRPr lang="en-GB" sz="2600">
              <a:cs typeface="Calibri"/>
            </a:endParaRPr>
          </a:p>
        </p:txBody>
      </p:sp>
    </p:spTree>
    <p:extLst>
      <p:ext uri="{BB962C8B-B14F-4D97-AF65-F5344CB8AC3E}">
        <p14:creationId xmlns:p14="http://schemas.microsoft.com/office/powerpoint/2010/main" val="362765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C03FE-0AF4-8ABE-7980-36F8C5D1584E}"/>
              </a:ext>
            </a:extLst>
          </p:cNvPr>
          <p:cNvSpPr>
            <a:spLocks noGrp="1"/>
          </p:cNvSpPr>
          <p:nvPr>
            <p:ph type="title"/>
          </p:nvPr>
        </p:nvSpPr>
        <p:spPr>
          <a:xfrm>
            <a:off x="838200" y="459863"/>
            <a:ext cx="10515600" cy="1004594"/>
          </a:xfrm>
        </p:spPr>
        <p:txBody>
          <a:bodyPr>
            <a:normAutofit/>
          </a:bodyPr>
          <a:lstStyle/>
          <a:p>
            <a:pPr algn="ctr"/>
            <a:r>
              <a:rPr lang="en-GB" b="1">
                <a:solidFill>
                  <a:srgbClr val="FFFFFF"/>
                </a:solidFill>
                <a:cs typeface="Calibri Light"/>
              </a:rPr>
              <a:t>Underpinned by Key Values</a:t>
            </a:r>
            <a:endParaRPr lang="en-GB" b="1">
              <a:solidFill>
                <a:srgbClr val="FFFFFF"/>
              </a:solidFill>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63B23B4E-72F5-9C84-7DDD-E17324BDAF41}"/>
              </a:ext>
            </a:extLst>
          </p:cNvPr>
          <p:cNvGraphicFramePr/>
          <p:nvPr>
            <p:extLst>
              <p:ext uri="{D42A27DB-BD31-4B8C-83A1-F6EECF244321}">
                <p14:modId xmlns:p14="http://schemas.microsoft.com/office/powerpoint/2010/main" val="321280620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15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94C94E-130C-C00B-0A93-432A439BCF21}"/>
              </a:ext>
            </a:extLst>
          </p:cNvPr>
          <p:cNvSpPr txBox="1"/>
          <p:nvPr/>
        </p:nvSpPr>
        <p:spPr>
          <a:xfrm>
            <a:off x="640080" y="2074363"/>
            <a:ext cx="2752354" cy="2709275"/>
          </a:xfrm>
          <a:prstGeom prst="ellipse">
            <a:avLst/>
          </a:prstGeom>
          <a:solidFill>
            <a:srgbClr val="ED7D31"/>
          </a:solidFill>
          <a:ln w="174625" cmpd="thinThick">
            <a:solidFill>
              <a:srgbClr val="262626"/>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ct val="0"/>
              </a:spcBef>
              <a:spcAft>
                <a:spcPts val="600"/>
              </a:spcAft>
            </a:pPr>
            <a:r>
              <a:rPr lang="en-US" sz="2600" kern="1200">
                <a:solidFill>
                  <a:srgbClr val="FFFFFF"/>
                </a:solidFill>
                <a:latin typeface="+mj-lt"/>
                <a:ea typeface="+mj-ea"/>
                <a:cs typeface="+mj-cs"/>
              </a:rPr>
              <a:t>         </a:t>
            </a:r>
            <a:r>
              <a:rPr lang="en-US" sz="2400" b="1" kern="1200">
                <a:solidFill>
                  <a:srgbClr val="FFFFFF"/>
                </a:solidFill>
                <a:latin typeface="+mj-lt"/>
                <a:ea typeface="+mj-ea"/>
                <a:cs typeface="+mj-cs"/>
              </a:rPr>
              <a:t>OV</a:t>
            </a:r>
            <a:r>
              <a:rPr lang="en-US" sz="2400" b="1">
                <a:solidFill>
                  <a:srgbClr val="FFFFFF"/>
                </a:solidFill>
                <a:latin typeface="+mj-lt"/>
                <a:ea typeface="+mj-ea"/>
                <a:cs typeface="+mj-cs"/>
              </a:rPr>
              <a:t>ERALL   </a:t>
            </a:r>
            <a:r>
              <a:rPr lang="en-US" sz="2400" b="1" kern="1200">
                <a:solidFill>
                  <a:srgbClr val="FFFFFF"/>
                </a:solidFill>
                <a:latin typeface="+mj-lt"/>
                <a:ea typeface="+mj-ea"/>
                <a:cs typeface="+mj-cs"/>
              </a:rPr>
              <a:t>PROJECT OUTCOMES</a:t>
            </a:r>
            <a:endParaRPr lang="en-US" sz="2400" b="1">
              <a:ea typeface="Calibri" panose="020F0502020204030204"/>
              <a:cs typeface="Calibri" panose="020F0502020204030204"/>
            </a:endParaRPr>
          </a:p>
        </p:txBody>
      </p:sp>
      <p:graphicFrame>
        <p:nvGraphicFramePr>
          <p:cNvPr id="3" name="Table 2">
            <a:extLst>
              <a:ext uri="{FF2B5EF4-FFF2-40B4-BE49-F238E27FC236}">
                <a16:creationId xmlns:a16="http://schemas.microsoft.com/office/drawing/2014/main" id="{E0AD0ADD-097F-E598-2379-93436C6F63B0}"/>
              </a:ext>
            </a:extLst>
          </p:cNvPr>
          <p:cNvGraphicFramePr>
            <a:graphicFrameLocks noGrp="1"/>
          </p:cNvGraphicFramePr>
          <p:nvPr>
            <p:extLst>
              <p:ext uri="{D42A27DB-BD31-4B8C-83A1-F6EECF244321}">
                <p14:modId xmlns:p14="http://schemas.microsoft.com/office/powerpoint/2010/main" val="3628980637"/>
              </p:ext>
            </p:extLst>
          </p:nvPr>
        </p:nvGraphicFramePr>
        <p:xfrm>
          <a:off x="4038600" y="1084420"/>
          <a:ext cx="7188200" cy="4685772"/>
        </p:xfrm>
        <a:graphic>
          <a:graphicData uri="http://schemas.openxmlformats.org/drawingml/2006/table">
            <a:tbl>
              <a:tblPr bandRow="1">
                <a:solidFill>
                  <a:schemeClr val="bg1">
                    <a:lumMod val="95000"/>
                  </a:schemeClr>
                </a:solidFill>
                <a:tableStyleId>{5C22544A-7EE6-4342-B048-85BDC9FD1C3A}</a:tableStyleId>
              </a:tblPr>
              <a:tblGrid>
                <a:gridCol w="2443963">
                  <a:extLst>
                    <a:ext uri="{9D8B030D-6E8A-4147-A177-3AD203B41FA5}">
                      <a16:colId xmlns:a16="http://schemas.microsoft.com/office/drawing/2014/main" val="1107695355"/>
                    </a:ext>
                  </a:extLst>
                </a:gridCol>
                <a:gridCol w="2423365">
                  <a:extLst>
                    <a:ext uri="{9D8B030D-6E8A-4147-A177-3AD203B41FA5}">
                      <a16:colId xmlns:a16="http://schemas.microsoft.com/office/drawing/2014/main" val="3151484549"/>
                    </a:ext>
                  </a:extLst>
                </a:gridCol>
                <a:gridCol w="2320872">
                  <a:extLst>
                    <a:ext uri="{9D8B030D-6E8A-4147-A177-3AD203B41FA5}">
                      <a16:colId xmlns:a16="http://schemas.microsoft.com/office/drawing/2014/main" val="1388838725"/>
                    </a:ext>
                  </a:extLst>
                </a:gridCol>
              </a:tblGrid>
              <a:tr h="4685772">
                <a:tc>
                  <a:txBody>
                    <a:bodyPr/>
                    <a:lstStyle/>
                    <a:p>
                      <a:pPr fontAlgn="t"/>
                      <a:endParaRPr lang="en-GB" sz="1700" cap="none" spc="0" dirty="0">
                        <a:solidFill>
                          <a:schemeClr val="tx1"/>
                        </a:solidFill>
                        <a:effectLst/>
                      </a:endParaRPr>
                    </a:p>
                    <a:p>
                      <a:pPr algn="l" rtl="0" fontAlgn="base"/>
                      <a:r>
                        <a:rPr lang="en-GB" sz="1700" b="1" i="0" cap="none" spc="0" dirty="0">
                          <a:solidFill>
                            <a:schemeClr val="tx1"/>
                          </a:solidFill>
                          <a:effectLst/>
                          <a:latin typeface="Verdana"/>
                        </a:rPr>
                        <a:t>1a</a:t>
                      </a:r>
                      <a:r>
                        <a:rPr lang="en-GB" sz="1500" b="1" i="0" cap="none" spc="0" dirty="0">
                          <a:solidFill>
                            <a:schemeClr val="tx1"/>
                          </a:solidFill>
                          <a:effectLst/>
                          <a:latin typeface="Verdana"/>
                        </a:rPr>
                        <a:t>. Learning what best practice looks like in relation to mobilising social action</a:t>
                      </a:r>
                      <a:r>
                        <a:rPr lang="en-GB" sz="1700" b="1" i="0" cap="none" spc="0" dirty="0">
                          <a:solidFill>
                            <a:schemeClr val="tx1"/>
                          </a:solidFill>
                          <a:effectLst/>
                          <a:latin typeface="Verdana"/>
                        </a:rPr>
                        <a:t>. </a:t>
                      </a:r>
                    </a:p>
                    <a:p>
                      <a:pPr algn="l" rtl="0" fontAlgn="base"/>
                      <a:endParaRPr lang="en-GB" sz="1700" b="0" i="0" cap="none" spc="0" dirty="0">
                        <a:solidFill>
                          <a:schemeClr val="tx1"/>
                        </a:solidFill>
                        <a:effectLst/>
                        <a:latin typeface="Verdana"/>
                      </a:endParaRPr>
                    </a:p>
                    <a:p>
                      <a:pPr algn="l" rtl="0" fontAlgn="base"/>
                      <a:endParaRPr lang="en-GB" sz="1700" b="0" i="0" cap="none" spc="0" dirty="0">
                        <a:solidFill>
                          <a:schemeClr val="tx1"/>
                        </a:solidFill>
                        <a:effectLst/>
                        <a:latin typeface="Verdana"/>
                      </a:endParaRPr>
                    </a:p>
                  </a:txBody>
                  <a:tcPr marL="80771" marR="80771" marT="129234" marB="6461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lvl="0">
                        <a:buNone/>
                      </a:pPr>
                      <a:endParaRPr lang="en-GB" sz="1700" cap="none" spc="0" dirty="0">
                        <a:solidFill>
                          <a:schemeClr val="tx1"/>
                        </a:solidFill>
                        <a:effectLst/>
                      </a:endParaRPr>
                    </a:p>
                    <a:p>
                      <a:pPr lvl="0" algn="l" rtl="0">
                        <a:buNone/>
                      </a:pPr>
                      <a:r>
                        <a:rPr lang="en-GB" sz="1500" b="1" i="0" cap="none" spc="0" dirty="0">
                          <a:solidFill>
                            <a:schemeClr val="tx1"/>
                          </a:solidFill>
                          <a:effectLst/>
                          <a:latin typeface="Verdana"/>
                        </a:rPr>
                        <a:t>1b. Understanding effective ways of working to engage with, and then support, local communities, in particular disadvantaged groups. </a:t>
                      </a:r>
                      <a:endParaRPr lang="en-GB" sz="1500" b="1" i="0" cap="none" spc="0" dirty="0">
                        <a:solidFill>
                          <a:schemeClr val="tx1"/>
                        </a:solidFill>
                        <a:effectLst/>
                      </a:endParaRPr>
                    </a:p>
                    <a:p>
                      <a:pPr lvl="0" algn="l" rtl="0">
                        <a:buNone/>
                      </a:pPr>
                      <a:endParaRPr lang="en-GB" sz="1700" b="0" i="0" cap="none" spc="0" dirty="0">
                        <a:solidFill>
                          <a:schemeClr val="tx1"/>
                        </a:solidFill>
                        <a:effectLst/>
                      </a:endParaRPr>
                    </a:p>
                  </a:txBody>
                  <a:tcPr marL="129234" marR="129234" marT="129234" marB="64617">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lvl="0">
                        <a:buNone/>
                      </a:pPr>
                      <a:endParaRPr lang="en-GB" sz="1700" cap="none" spc="0" dirty="0">
                        <a:solidFill>
                          <a:schemeClr val="tx1"/>
                        </a:solidFill>
                        <a:effectLst/>
                      </a:endParaRPr>
                    </a:p>
                    <a:p>
                      <a:pPr lvl="0" algn="l" rtl="0">
                        <a:buNone/>
                      </a:pPr>
                      <a:r>
                        <a:rPr lang="en-GB" sz="1500" b="1" i="0" cap="none" spc="0" dirty="0">
                          <a:solidFill>
                            <a:schemeClr val="tx1"/>
                          </a:solidFill>
                          <a:effectLst/>
                          <a:latin typeface="Verdana"/>
                        </a:rPr>
                        <a:t>1c. Improved Partnership working. </a:t>
                      </a:r>
                      <a:endParaRPr lang="en-GB" sz="1500" b="1" i="0" cap="none" spc="0" dirty="0">
                        <a:solidFill>
                          <a:schemeClr val="tx1"/>
                        </a:solidFill>
                        <a:effectLst/>
                      </a:endParaRPr>
                    </a:p>
                    <a:p>
                      <a:pPr lvl="0" algn="l" rtl="0">
                        <a:buNone/>
                      </a:pPr>
                      <a:endParaRPr lang="en-GB" sz="1700" b="0" i="0" cap="none" spc="0" dirty="0">
                        <a:solidFill>
                          <a:schemeClr val="tx1"/>
                        </a:solidFill>
                        <a:effectLst/>
                      </a:endParaRPr>
                    </a:p>
                    <a:p>
                      <a:pPr lvl="0" algn="l" rtl="0">
                        <a:buNone/>
                      </a:pPr>
                      <a:endParaRPr lang="en-GB" sz="1700" b="0" i="0" cap="none" spc="0" dirty="0">
                        <a:solidFill>
                          <a:schemeClr val="tx1"/>
                        </a:solidFill>
                        <a:effectLst/>
                      </a:endParaRPr>
                    </a:p>
                  </a:txBody>
                  <a:tcPr marL="129234" marR="129234" marT="129234" marB="6461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61080267"/>
                  </a:ext>
                </a:extLst>
              </a:tr>
            </a:tbl>
          </a:graphicData>
        </a:graphic>
      </p:graphicFrame>
    </p:spTree>
    <p:extLst>
      <p:ext uri="{BB962C8B-B14F-4D97-AF65-F5344CB8AC3E}">
        <p14:creationId xmlns:p14="http://schemas.microsoft.com/office/powerpoint/2010/main" val="406951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94C94E-130C-C00B-0A93-432A439BCF21}"/>
              </a:ext>
            </a:extLst>
          </p:cNvPr>
          <p:cNvSpPr txBox="1"/>
          <p:nvPr/>
        </p:nvSpPr>
        <p:spPr>
          <a:xfrm>
            <a:off x="637380" y="2072668"/>
            <a:ext cx="2752354" cy="2709275"/>
          </a:xfrm>
          <a:prstGeom prst="ellipse">
            <a:avLst/>
          </a:prstGeom>
          <a:solidFill>
            <a:schemeClr val="accent2"/>
          </a:solidFill>
          <a:ln w="174625" cmpd="thinThick">
            <a:solidFill>
              <a:srgbClr val="262626"/>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2600" kern="1200">
                <a:solidFill>
                  <a:srgbClr val="FFFFFF"/>
                </a:solidFill>
                <a:latin typeface="+mj-lt"/>
                <a:ea typeface="+mj-ea"/>
                <a:cs typeface="+mj-cs"/>
              </a:rPr>
              <a:t>             </a:t>
            </a:r>
            <a:r>
              <a:rPr lang="en-US" sz="2600" b="1" kern="1200">
                <a:solidFill>
                  <a:srgbClr val="FFFFFF"/>
                </a:solidFill>
                <a:latin typeface="+mj-lt"/>
                <a:ea typeface="+mj-ea"/>
                <a:cs typeface="+mj-cs"/>
              </a:rPr>
              <a:t>CVS OUTCOMES</a:t>
            </a:r>
          </a:p>
        </p:txBody>
      </p:sp>
      <p:graphicFrame>
        <p:nvGraphicFramePr>
          <p:cNvPr id="5" name="Table 4">
            <a:extLst>
              <a:ext uri="{FF2B5EF4-FFF2-40B4-BE49-F238E27FC236}">
                <a16:creationId xmlns:a16="http://schemas.microsoft.com/office/drawing/2014/main" id="{ADE70631-49BE-6B72-7D99-DB1799228690}"/>
              </a:ext>
            </a:extLst>
          </p:cNvPr>
          <p:cNvGraphicFramePr>
            <a:graphicFrameLocks noGrp="1"/>
          </p:cNvGraphicFramePr>
          <p:nvPr>
            <p:extLst>
              <p:ext uri="{D42A27DB-BD31-4B8C-83A1-F6EECF244321}">
                <p14:modId xmlns:p14="http://schemas.microsoft.com/office/powerpoint/2010/main" val="695211673"/>
              </p:ext>
            </p:extLst>
          </p:nvPr>
        </p:nvGraphicFramePr>
        <p:xfrm>
          <a:off x="4038600" y="1155224"/>
          <a:ext cx="7188199" cy="4725825"/>
        </p:xfrm>
        <a:graphic>
          <a:graphicData uri="http://schemas.openxmlformats.org/drawingml/2006/table">
            <a:tbl>
              <a:tblPr bandRow="1">
                <a:solidFill>
                  <a:schemeClr val="bg1">
                    <a:lumMod val="95000"/>
                  </a:schemeClr>
                </a:solidFill>
                <a:tableStyleId>{5C22544A-7EE6-4342-B048-85BDC9FD1C3A}</a:tableStyleId>
              </a:tblPr>
              <a:tblGrid>
                <a:gridCol w="7188199">
                  <a:extLst>
                    <a:ext uri="{9D8B030D-6E8A-4147-A177-3AD203B41FA5}">
                      <a16:colId xmlns:a16="http://schemas.microsoft.com/office/drawing/2014/main" val="2828865141"/>
                    </a:ext>
                  </a:extLst>
                </a:gridCol>
              </a:tblGrid>
              <a:tr h="1209534">
                <a:tc>
                  <a:txBody>
                    <a:bodyPr/>
                    <a:lstStyle/>
                    <a:p>
                      <a:pPr fontAlgn="t"/>
                      <a:endParaRPr lang="en-GB" sz="1500" b="1" cap="none" spc="0">
                        <a:solidFill>
                          <a:schemeClr val="tx1"/>
                        </a:solidFill>
                        <a:effectLst/>
                      </a:endParaRPr>
                    </a:p>
                    <a:p>
                      <a:pPr algn="l" rtl="0" fontAlgn="base"/>
                      <a:r>
                        <a:rPr lang="en-GB" sz="1500" b="1" i="0" cap="none" spc="0">
                          <a:solidFill>
                            <a:schemeClr val="tx1"/>
                          </a:solidFill>
                          <a:effectLst/>
                          <a:latin typeface="Verdana"/>
                        </a:rPr>
                        <a:t>2a. Continue to make a positive impact within the community, by allowing current groups/networks to connect, flourish and grow. </a:t>
                      </a:r>
                    </a:p>
                    <a:p>
                      <a:pPr algn="l" rtl="0" fontAlgn="base"/>
                      <a:endParaRPr lang="en-GB" sz="1500" b="1" i="0" cap="none" spc="0">
                        <a:solidFill>
                          <a:schemeClr val="tx1"/>
                        </a:solidFill>
                        <a:effectLst/>
                        <a:latin typeface="Verdana"/>
                      </a:endParaRPr>
                    </a:p>
                  </a:txBody>
                  <a:tcPr marL="267499" marR="200624" marT="114445" marB="1337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19597504"/>
                  </a:ext>
                </a:extLst>
              </a:tr>
              <a:tr h="1667315">
                <a:tc>
                  <a:txBody>
                    <a:bodyPr/>
                    <a:lstStyle/>
                    <a:p>
                      <a:pPr fontAlgn="t"/>
                      <a:endParaRPr lang="en-GB" sz="1500" b="1" cap="none" spc="0">
                        <a:solidFill>
                          <a:schemeClr val="tx1"/>
                        </a:solidFill>
                        <a:effectLst/>
                      </a:endParaRPr>
                    </a:p>
                    <a:p>
                      <a:pPr algn="l" rtl="0" fontAlgn="base"/>
                      <a:r>
                        <a:rPr lang="en-GB" sz="1500" b="1" i="0" cap="none" spc="0">
                          <a:solidFill>
                            <a:schemeClr val="tx1"/>
                          </a:solidFill>
                          <a:effectLst/>
                          <a:latin typeface="Verdana"/>
                        </a:rPr>
                        <a:t>2b. Recognition of what the positive impact that VCSE organisations can have, alongside, savings around preventions.  This includes the Council for Voluntary Services, as the infrastructure, who are the lynch pin and connectors. </a:t>
                      </a:r>
                    </a:p>
                    <a:p>
                      <a:pPr algn="l" rtl="0" fontAlgn="base"/>
                      <a:endParaRPr lang="en-GB" sz="1500" b="1" i="0" cap="none" spc="0">
                        <a:solidFill>
                          <a:schemeClr val="tx1"/>
                        </a:solidFill>
                        <a:effectLst/>
                        <a:latin typeface="Verdana"/>
                      </a:endParaRPr>
                    </a:p>
                  </a:txBody>
                  <a:tcPr marL="267499" marR="200624" marT="114445" marB="1337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14462719"/>
                  </a:ext>
                </a:extLst>
              </a:tr>
              <a:tr h="1667315">
                <a:tc>
                  <a:txBody>
                    <a:bodyPr/>
                    <a:lstStyle/>
                    <a:p>
                      <a:pPr fontAlgn="t"/>
                      <a:endParaRPr lang="en-GB" sz="1500" b="1" cap="none" spc="0">
                        <a:solidFill>
                          <a:schemeClr val="tx1"/>
                        </a:solidFill>
                        <a:effectLst/>
                      </a:endParaRPr>
                    </a:p>
                    <a:p>
                      <a:pPr algn="l" rtl="0" fontAlgn="base"/>
                      <a:r>
                        <a:rPr lang="en-GB" sz="1500" b="1" i="0" cap="none" spc="0">
                          <a:solidFill>
                            <a:schemeClr val="tx1"/>
                          </a:solidFill>
                          <a:effectLst/>
                          <a:latin typeface="Verdana"/>
                        </a:rPr>
                        <a:t>2c. Bring about positive social change and mobilising social community action through effective engagement with communities.  To support them and to identify and implement solutions which improve people lives. </a:t>
                      </a:r>
                    </a:p>
                    <a:p>
                      <a:pPr algn="l" rtl="0" fontAlgn="base"/>
                      <a:endParaRPr lang="en-GB" sz="1500" b="1" i="0" cap="none" spc="0">
                        <a:solidFill>
                          <a:schemeClr val="tx1"/>
                        </a:solidFill>
                        <a:effectLst/>
                        <a:latin typeface="Verdana"/>
                      </a:endParaRPr>
                    </a:p>
                  </a:txBody>
                  <a:tcPr marL="267499" marR="200624" marT="114445" marB="13375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131515163"/>
                  </a:ext>
                </a:extLst>
              </a:tr>
            </a:tbl>
          </a:graphicData>
        </a:graphic>
      </p:graphicFrame>
    </p:spTree>
    <p:extLst>
      <p:ext uri="{BB962C8B-B14F-4D97-AF65-F5344CB8AC3E}">
        <p14:creationId xmlns:p14="http://schemas.microsoft.com/office/powerpoint/2010/main" val="379496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243EB-616C-44A8-7314-A6764C698988}"/>
              </a:ext>
            </a:extLst>
          </p:cNvPr>
          <p:cNvSpPr>
            <a:spLocks noGrp="1"/>
          </p:cNvSpPr>
          <p:nvPr>
            <p:ph type="title"/>
          </p:nvPr>
        </p:nvSpPr>
        <p:spPr>
          <a:xfrm>
            <a:off x="640080" y="2074363"/>
            <a:ext cx="2752354" cy="2709275"/>
          </a:xfrm>
          <a:prstGeom prst="ellipse">
            <a:avLst/>
          </a:prstGeom>
          <a:solidFill>
            <a:srgbClr val="ED7D31"/>
          </a:solidFill>
          <a:ln w="174625" cmpd="thinThick">
            <a:solidFill>
              <a:srgbClr val="262626"/>
            </a:solidFill>
          </a:ln>
        </p:spPr>
        <p:txBody>
          <a:bodyPr vert="horz" lIns="91440" tIns="45720" rIns="91440" bIns="45720" rtlCol="0" anchor="ctr">
            <a:normAutofit/>
          </a:bodyPr>
          <a:lstStyle/>
          <a:p>
            <a:pPr algn="ctr"/>
            <a:r>
              <a:rPr lang="en-US" sz="2600" b="1">
                <a:solidFill>
                  <a:srgbClr val="FFFFFF"/>
                </a:solidFill>
                <a:cs typeface="Calibri Light"/>
              </a:rPr>
              <a:t>PROJECT STAFF OUTCOMES</a:t>
            </a:r>
          </a:p>
        </p:txBody>
      </p:sp>
      <p:graphicFrame>
        <p:nvGraphicFramePr>
          <p:cNvPr id="5" name="Content Placeholder 4">
            <a:extLst>
              <a:ext uri="{FF2B5EF4-FFF2-40B4-BE49-F238E27FC236}">
                <a16:creationId xmlns:a16="http://schemas.microsoft.com/office/drawing/2014/main" id="{1209719C-81E2-9DA7-B6AF-9AFB34EAEF06}"/>
              </a:ext>
            </a:extLst>
          </p:cNvPr>
          <p:cNvGraphicFramePr>
            <a:graphicFrameLocks noGrp="1"/>
          </p:cNvGraphicFramePr>
          <p:nvPr>
            <p:ph idx="1"/>
            <p:extLst>
              <p:ext uri="{D42A27DB-BD31-4B8C-83A1-F6EECF244321}">
                <p14:modId xmlns:p14="http://schemas.microsoft.com/office/powerpoint/2010/main" val="138587093"/>
              </p:ext>
            </p:extLst>
          </p:nvPr>
        </p:nvGraphicFramePr>
        <p:xfrm>
          <a:off x="4039643" y="1388301"/>
          <a:ext cx="7188199" cy="4094328"/>
        </p:xfrm>
        <a:graphic>
          <a:graphicData uri="http://schemas.openxmlformats.org/drawingml/2006/table">
            <a:tbl>
              <a:tblPr bandRow="1">
                <a:tableStyleId>{5C22544A-7EE6-4342-B048-85BDC9FD1C3A}</a:tableStyleId>
              </a:tblPr>
              <a:tblGrid>
                <a:gridCol w="7188199">
                  <a:extLst>
                    <a:ext uri="{9D8B030D-6E8A-4147-A177-3AD203B41FA5}">
                      <a16:colId xmlns:a16="http://schemas.microsoft.com/office/drawing/2014/main" val="1180376993"/>
                    </a:ext>
                  </a:extLst>
                </a:gridCol>
              </a:tblGrid>
              <a:tr h="1711918">
                <a:tc>
                  <a:txBody>
                    <a:bodyPr/>
                    <a:lstStyle/>
                    <a:p>
                      <a:pPr fontAlgn="t"/>
                      <a:endParaRPr lang="en-GB" sz="2600" b="1">
                        <a:effectLst/>
                        <a:latin typeface="Verdana"/>
                      </a:endParaRPr>
                    </a:p>
                    <a:p>
                      <a:pPr algn="l" rtl="0" fontAlgn="base"/>
                      <a:r>
                        <a:rPr lang="en-GB" sz="1400" b="1" i="0">
                          <a:solidFill>
                            <a:srgbClr val="000000"/>
                          </a:solidFill>
                          <a:effectLst/>
                          <a:latin typeface="Verdana"/>
                        </a:rPr>
                        <a:t>3a. A supported and recognised community development workforce </a:t>
                      </a:r>
                      <a:endParaRPr lang="en-GB" sz="2600" b="1" i="0">
                        <a:effectLst/>
                        <a:latin typeface="Verdana"/>
                      </a:endParaRPr>
                    </a:p>
                    <a:p>
                      <a:pPr algn="l" rtl="0" fontAlgn="base"/>
                      <a:endParaRPr lang="en-GB" sz="1400" b="1" i="0">
                        <a:solidFill>
                          <a:srgbClr val="000000"/>
                        </a:solidFill>
                        <a:effectLst/>
                        <a:latin typeface="Verdana"/>
                      </a:endParaRPr>
                    </a:p>
                  </a:txBody>
                  <a:tcPr marL="82829" marR="82829" marT="66263" marB="66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44417270"/>
                  </a:ext>
                </a:extLst>
              </a:tr>
              <a:tr h="2382410">
                <a:tc>
                  <a:txBody>
                    <a:bodyPr/>
                    <a:lstStyle/>
                    <a:p>
                      <a:pPr fontAlgn="t"/>
                      <a:endParaRPr lang="en-GB" sz="2600" b="1">
                        <a:effectLst/>
                        <a:latin typeface="Verdana"/>
                      </a:endParaRPr>
                    </a:p>
                    <a:p>
                      <a:pPr algn="l" rtl="0" fontAlgn="base"/>
                      <a:r>
                        <a:rPr lang="en-GB" sz="1400" b="1" i="0">
                          <a:solidFill>
                            <a:srgbClr val="000000"/>
                          </a:solidFill>
                          <a:effectLst/>
                          <a:latin typeface="Verdana"/>
                        </a:rPr>
                        <a:t>3b. Understand and Practice community development, aligned to national occupational standards and values. </a:t>
                      </a:r>
                      <a:endParaRPr lang="en-GB" sz="2600" b="1" i="0">
                        <a:effectLst/>
                        <a:latin typeface="Verdana"/>
                      </a:endParaRPr>
                    </a:p>
                    <a:p>
                      <a:pPr algn="l" rtl="0" fontAlgn="base"/>
                      <a:endParaRPr lang="en-GB" sz="2600" b="1" i="0">
                        <a:effectLst/>
                        <a:latin typeface="Verdana"/>
                      </a:endParaRPr>
                    </a:p>
                  </a:txBody>
                  <a:tcPr marL="82829" marR="82829" marT="66263" marB="66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16879043"/>
                  </a:ext>
                </a:extLst>
              </a:tr>
            </a:tbl>
          </a:graphicData>
        </a:graphic>
      </p:graphicFrame>
    </p:spTree>
    <p:extLst>
      <p:ext uri="{BB962C8B-B14F-4D97-AF65-F5344CB8AC3E}">
        <p14:creationId xmlns:p14="http://schemas.microsoft.com/office/powerpoint/2010/main" val="320016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94C94E-130C-C00B-0A93-432A439BCF21}"/>
              </a:ext>
            </a:extLst>
          </p:cNvPr>
          <p:cNvSpPr txBox="1"/>
          <p:nvPr/>
        </p:nvSpPr>
        <p:spPr>
          <a:xfrm>
            <a:off x="552732" y="348865"/>
            <a:ext cx="11306440" cy="877729"/>
          </a:xfrm>
          <a:prstGeom prst="ellipse">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500" kern="1200">
                <a:solidFill>
                  <a:srgbClr val="FFFFFF"/>
                </a:solidFill>
                <a:latin typeface="+mj-lt"/>
                <a:ea typeface="+mj-ea"/>
                <a:cs typeface="+mj-cs"/>
              </a:rPr>
              <a:t>        </a:t>
            </a:r>
            <a:r>
              <a:rPr lang="en-US" sz="2500" b="1" kern="1200">
                <a:solidFill>
                  <a:srgbClr val="FFFFFF"/>
                </a:solidFill>
                <a:latin typeface="+mj-lt"/>
                <a:ea typeface="+mj-ea"/>
                <a:cs typeface="+mj-cs"/>
              </a:rPr>
              <a:t>     PROJECT OUTCOMES FOR INDIVIDUAL CITIZENS</a:t>
            </a:r>
          </a:p>
        </p:txBody>
      </p:sp>
      <p:graphicFrame>
        <p:nvGraphicFramePr>
          <p:cNvPr id="55" name="TextBox 1">
            <a:extLst>
              <a:ext uri="{FF2B5EF4-FFF2-40B4-BE49-F238E27FC236}">
                <a16:creationId xmlns:a16="http://schemas.microsoft.com/office/drawing/2014/main" id="{CED057CF-D2F4-BFAE-83A2-ECB9A4750687}"/>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3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AAEC5CA80AD947BE20EA645990E60E" ma:contentTypeVersion="17" ma:contentTypeDescription="Create a new document." ma:contentTypeScope="" ma:versionID="495f47e4a0fd51b205f0c6b1e2db5d10">
  <xsd:schema xmlns:xsd="http://www.w3.org/2001/XMLSchema" xmlns:xs="http://www.w3.org/2001/XMLSchema" xmlns:p="http://schemas.microsoft.com/office/2006/metadata/properties" xmlns:ns2="ea4203a6-51c4-4811-9417-a2feb0cba9a0" xmlns:ns3="8f56a8d8-6591-4212-94a8-d0a8ff43b97d" targetNamespace="http://schemas.microsoft.com/office/2006/metadata/properties" ma:root="true" ma:fieldsID="e510b6e9706fb25cea4340e534668d93" ns2:_="" ns3:_="">
    <xsd:import namespace="ea4203a6-51c4-4811-9417-a2feb0cba9a0"/>
    <xsd:import namespace="8f56a8d8-6591-4212-94a8-d0a8ff43b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203a6-51c4-4811-9417-a2feb0cba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9f4854-2e4d-4f4b-8449-b664fa80dbcc"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6a8d8-6591-4212-94a8-d0a8ff43b97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9d09-e9fd-4f72-91b2-89828f67517d}" ma:internalName="TaxCatchAll" ma:showField="CatchAllData" ma:web="8f56a8d8-6591-4212-94a8-d0a8ff43b97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f56a8d8-6591-4212-94a8-d0a8ff43b97d">
      <UserInfo>
        <DisplayName>Claire Callister</DisplayName>
        <AccountId>30</AccountId>
        <AccountType/>
      </UserInfo>
      <UserInfo>
        <DisplayName>Jill Bond</DisplayName>
        <AccountId>31</AccountId>
        <AccountType/>
      </UserInfo>
      <UserInfo>
        <DisplayName>Danny Owens</DisplayName>
        <AccountId>33</AccountId>
        <AccountType/>
      </UserInfo>
    </SharedWithUsers>
    <TaxCatchAll xmlns="8f56a8d8-6591-4212-94a8-d0a8ff43b97d" xsi:nil="true"/>
    <lcf76f155ced4ddcb4097134ff3c332f xmlns="ea4203a6-51c4-4811-9417-a2feb0cba9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458542-3340-45F1-ACB7-A4A3630A01A2}"/>
</file>

<file path=customXml/itemProps2.xml><?xml version="1.0" encoding="utf-8"?>
<ds:datastoreItem xmlns:ds="http://schemas.openxmlformats.org/officeDocument/2006/customXml" ds:itemID="{53FD26BB-C3D3-43A9-A86F-A731CB355F9F}">
  <ds:schemaRefs>
    <ds:schemaRef ds:uri="http://schemas.microsoft.com/sharepoint/v3/contenttype/forms"/>
  </ds:schemaRefs>
</ds:datastoreItem>
</file>

<file path=customXml/itemProps3.xml><?xml version="1.0" encoding="utf-8"?>
<ds:datastoreItem xmlns:ds="http://schemas.openxmlformats.org/officeDocument/2006/customXml" ds:itemID="{BB221B93-2B9A-4D7D-B26D-9F140CE5702F}">
  <ds:schemaRef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schemas.openxmlformats.org/package/2006/metadata/core-properties"/>
    <ds:schemaRef ds:uri="f99ee064-d3be-43ac-af41-e966316ef426"/>
    <ds:schemaRef ds:uri="http://purl.org/dc/terms/"/>
    <ds:schemaRef ds:uri="0d11e506-3779-4d9b-bdc2-b0ffc4424f5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821</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Segoe UI</vt:lpstr>
      <vt:lpstr>Verdana</vt:lpstr>
      <vt:lpstr>office theme</vt:lpstr>
      <vt:lpstr>  Building a Strong and Vibrant VCSE sector  </vt:lpstr>
      <vt:lpstr>Overarching Aim &amp; Background</vt:lpstr>
      <vt:lpstr>Effective &amp; sustainable community development = we all benefit!</vt:lpstr>
      <vt:lpstr>NORTH DEVON COMMUNITY ALLIANCE</vt:lpstr>
      <vt:lpstr>Underpinned by Key Values</vt:lpstr>
      <vt:lpstr>PowerPoint Presentation</vt:lpstr>
      <vt:lpstr>PowerPoint Presentation</vt:lpstr>
      <vt:lpstr>PROJECT STAFF OUTCOMES</vt:lpstr>
      <vt:lpstr>PowerPoint Presentation</vt:lpstr>
      <vt:lpstr>But…. </vt:lpstr>
      <vt:lpstr>MATCH FUNDING IDEAS?</vt:lpstr>
      <vt:lpstr>CHALLENGES?</vt:lpstr>
      <vt:lpstr>THE ASK OF THE ASSEMBLY?</vt:lpstr>
      <vt:lpstr>Help us be the forerunners in producing a community development alliance framework, with a sustainable legacy, supporting our communities to thrive and grow </vt:lpstr>
      <vt:lpstr>ANY FURTHER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Marie Gould</cp:lastModifiedBy>
  <cp:revision>16</cp:revision>
  <dcterms:created xsi:type="dcterms:W3CDTF">2023-04-04T09:28:32Z</dcterms:created>
  <dcterms:modified xsi:type="dcterms:W3CDTF">2024-08-12T12:50:03Z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0x01010039AAEC5CA80AD947BE20EA645990E60E</vt:lpwstr>
  </property>
  <property fmtid="{D5CDD505-2E9C-101B-9397-08002B2CF9AE}" pid="3" name="MediaServiceImageTags">
    <vt:lpwstr/>
  </property>
</Properties>
</file>