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7"/>
  </p:notesMasterIdLst>
  <p:handoutMasterIdLst>
    <p:handoutMasterId r:id="rId38"/>
  </p:handoutMasterIdLst>
  <p:sldIdLst>
    <p:sldId id="257" r:id="rId2"/>
    <p:sldId id="391" r:id="rId3"/>
    <p:sldId id="343" r:id="rId4"/>
    <p:sldId id="351" r:id="rId5"/>
    <p:sldId id="429" r:id="rId6"/>
    <p:sldId id="345" r:id="rId7"/>
    <p:sldId id="352" r:id="rId8"/>
    <p:sldId id="368" r:id="rId9"/>
    <p:sldId id="400" r:id="rId10"/>
    <p:sldId id="369" r:id="rId11"/>
    <p:sldId id="405" r:id="rId12"/>
    <p:sldId id="417" r:id="rId13"/>
    <p:sldId id="406" r:id="rId14"/>
    <p:sldId id="399" r:id="rId15"/>
    <p:sldId id="423" r:id="rId16"/>
    <p:sldId id="413" r:id="rId17"/>
    <p:sldId id="407" r:id="rId18"/>
    <p:sldId id="414" r:id="rId19"/>
    <p:sldId id="416" r:id="rId20"/>
    <p:sldId id="397" r:id="rId21"/>
    <p:sldId id="422" r:id="rId22"/>
    <p:sldId id="421" r:id="rId23"/>
    <p:sldId id="418" r:id="rId24"/>
    <p:sldId id="419" r:id="rId25"/>
    <p:sldId id="420" r:id="rId26"/>
    <p:sldId id="372" r:id="rId27"/>
    <p:sldId id="398" r:id="rId28"/>
    <p:sldId id="396" r:id="rId29"/>
    <p:sldId id="424" r:id="rId30"/>
    <p:sldId id="409" r:id="rId31"/>
    <p:sldId id="392" r:id="rId32"/>
    <p:sldId id="427" r:id="rId33"/>
    <p:sldId id="395" r:id="rId34"/>
    <p:sldId id="394" r:id="rId35"/>
    <p:sldId id="393" r:id="rId36"/>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FFFFFF"/>
    <a:srgbClr val="FFFFCC"/>
    <a:srgbClr val="FF7C80"/>
    <a:srgbClr val="FFCC66"/>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1" autoAdjust="0"/>
    <p:restoredTop sz="85063" autoAdjust="0"/>
  </p:normalViewPr>
  <p:slideViewPr>
    <p:cSldViewPr>
      <p:cViewPr varScale="1">
        <p:scale>
          <a:sx n="99" d="100"/>
          <a:sy n="99" d="100"/>
        </p:scale>
        <p:origin x="1980" y="72"/>
      </p:cViewPr>
      <p:guideLst>
        <p:guide orient="horz" pos="2160"/>
        <p:guide pos="2880"/>
      </p:guideLst>
    </p:cSldViewPr>
  </p:slideViewPr>
  <p:outlineViewPr>
    <p:cViewPr>
      <p:scale>
        <a:sx n="33" d="100"/>
        <a:sy n="33" d="100"/>
      </p:scale>
      <p:origin x="0" y="20826"/>
    </p:cViewPr>
  </p:outlineViewPr>
  <p:notesTextViewPr>
    <p:cViewPr>
      <p:scale>
        <a:sx n="100" d="100"/>
        <a:sy n="100" d="100"/>
      </p:scale>
      <p:origin x="0" y="0"/>
    </p:cViewPr>
  </p:notesTextViewPr>
  <p:sorterViewPr>
    <p:cViewPr>
      <p:scale>
        <a:sx n="100" d="100"/>
        <a:sy n="100" d="100"/>
      </p:scale>
      <p:origin x="0" y="3000"/>
    </p:cViewPr>
  </p:sorterViewPr>
  <p:notesViewPr>
    <p:cSldViewPr>
      <p:cViewPr varScale="1">
        <p:scale>
          <a:sx n="77" d="100"/>
          <a:sy n="77" d="100"/>
        </p:scale>
        <p:origin x="-2142"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0"/>
            <a:ext cx="2945764" cy="496333"/>
          </a:xfrm>
          <a:prstGeom prst="rect">
            <a:avLst/>
          </a:prstGeom>
          <a:noFill/>
          <a:ln w="9525">
            <a:noFill/>
            <a:miter lim="800000"/>
            <a:headEnd/>
            <a:tailEnd/>
          </a:ln>
          <a:effectLst/>
        </p:spPr>
        <p:txBody>
          <a:bodyPr vert="horz" wrap="square" lIns="90927" tIns="45464" rIns="90927" bIns="45464" numCol="1" anchor="t" anchorCtr="0" compatLnSpc="1">
            <a:prstTxWarp prst="textNoShape">
              <a:avLst/>
            </a:prstTxWarp>
          </a:bodyPr>
          <a:lstStyle>
            <a:lvl1pPr>
              <a:defRPr sz="1200"/>
            </a:lvl1pPr>
          </a:lstStyle>
          <a:p>
            <a:endParaRPr lang="en-US"/>
          </a:p>
        </p:txBody>
      </p:sp>
      <p:sp>
        <p:nvSpPr>
          <p:cNvPr id="58371" name="Rectangle 3"/>
          <p:cNvSpPr>
            <a:spLocks noGrp="1" noChangeArrowheads="1"/>
          </p:cNvSpPr>
          <p:nvPr>
            <p:ph type="dt" sz="quarter" idx="1"/>
          </p:nvPr>
        </p:nvSpPr>
        <p:spPr bwMode="auto">
          <a:xfrm>
            <a:off x="3850344" y="0"/>
            <a:ext cx="2945764" cy="496333"/>
          </a:xfrm>
          <a:prstGeom prst="rect">
            <a:avLst/>
          </a:prstGeom>
          <a:noFill/>
          <a:ln w="9525">
            <a:noFill/>
            <a:miter lim="800000"/>
            <a:headEnd/>
            <a:tailEnd/>
          </a:ln>
          <a:effectLst/>
        </p:spPr>
        <p:txBody>
          <a:bodyPr vert="horz" wrap="square" lIns="90927" tIns="45464" rIns="90927" bIns="45464" numCol="1" anchor="t" anchorCtr="0" compatLnSpc="1">
            <a:prstTxWarp prst="textNoShape">
              <a:avLst/>
            </a:prstTxWarp>
          </a:bodyPr>
          <a:lstStyle>
            <a:lvl1pPr algn="r">
              <a:defRPr sz="1200"/>
            </a:lvl1pPr>
          </a:lstStyle>
          <a:p>
            <a:endParaRPr lang="en-US"/>
          </a:p>
        </p:txBody>
      </p:sp>
      <p:sp>
        <p:nvSpPr>
          <p:cNvPr id="58372" name="Rectangle 4"/>
          <p:cNvSpPr>
            <a:spLocks noGrp="1" noChangeArrowheads="1"/>
          </p:cNvSpPr>
          <p:nvPr>
            <p:ph type="ftr" sz="quarter" idx="2"/>
          </p:nvPr>
        </p:nvSpPr>
        <p:spPr bwMode="auto">
          <a:xfrm>
            <a:off x="1" y="9428716"/>
            <a:ext cx="2945764" cy="496333"/>
          </a:xfrm>
          <a:prstGeom prst="rect">
            <a:avLst/>
          </a:prstGeom>
          <a:noFill/>
          <a:ln w="9525">
            <a:noFill/>
            <a:miter lim="800000"/>
            <a:headEnd/>
            <a:tailEnd/>
          </a:ln>
          <a:effectLst/>
        </p:spPr>
        <p:txBody>
          <a:bodyPr vert="horz" wrap="square" lIns="90927" tIns="45464" rIns="90927" bIns="45464" numCol="1" anchor="b" anchorCtr="0" compatLnSpc="1">
            <a:prstTxWarp prst="textNoShape">
              <a:avLst/>
            </a:prstTxWarp>
          </a:bodyPr>
          <a:lstStyle>
            <a:lvl1pPr>
              <a:defRPr sz="1200"/>
            </a:lvl1pPr>
          </a:lstStyle>
          <a:p>
            <a:endParaRPr lang="en-US"/>
          </a:p>
        </p:txBody>
      </p:sp>
      <p:sp>
        <p:nvSpPr>
          <p:cNvPr id="58373" name="Rectangle 5"/>
          <p:cNvSpPr>
            <a:spLocks noGrp="1" noChangeArrowheads="1"/>
          </p:cNvSpPr>
          <p:nvPr>
            <p:ph type="sldNum" sz="quarter" idx="3"/>
          </p:nvPr>
        </p:nvSpPr>
        <p:spPr bwMode="auto">
          <a:xfrm>
            <a:off x="3850344" y="9428716"/>
            <a:ext cx="2945764" cy="496333"/>
          </a:xfrm>
          <a:prstGeom prst="rect">
            <a:avLst/>
          </a:prstGeom>
          <a:noFill/>
          <a:ln w="9525">
            <a:noFill/>
            <a:miter lim="800000"/>
            <a:headEnd/>
            <a:tailEnd/>
          </a:ln>
          <a:effectLst/>
        </p:spPr>
        <p:txBody>
          <a:bodyPr vert="horz" wrap="square" lIns="90927" tIns="45464" rIns="90927" bIns="45464" numCol="1" anchor="b" anchorCtr="0" compatLnSpc="1">
            <a:prstTxWarp prst="textNoShape">
              <a:avLst/>
            </a:prstTxWarp>
          </a:bodyPr>
          <a:lstStyle>
            <a:lvl1pPr algn="r">
              <a:defRPr sz="1200"/>
            </a:lvl1pPr>
          </a:lstStyle>
          <a:p>
            <a:fld id="{7081D0CD-6BB3-4AAE-8F4A-F8AD18379EF7}" type="slidenum">
              <a:rPr lang="en-US"/>
              <a:pPr/>
              <a:t>‹#›</a:t>
            </a:fld>
            <a:endParaRPr lang="en-US"/>
          </a:p>
        </p:txBody>
      </p:sp>
    </p:spTree>
    <p:extLst>
      <p:ext uri="{BB962C8B-B14F-4D97-AF65-F5344CB8AC3E}">
        <p14:creationId xmlns:p14="http://schemas.microsoft.com/office/powerpoint/2010/main" val="3207312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2945764" cy="496333"/>
          </a:xfrm>
          <a:prstGeom prst="rect">
            <a:avLst/>
          </a:prstGeom>
          <a:noFill/>
          <a:ln w="9525">
            <a:noFill/>
            <a:miter lim="800000"/>
            <a:headEnd/>
            <a:tailEnd/>
          </a:ln>
          <a:effectLst/>
        </p:spPr>
        <p:txBody>
          <a:bodyPr vert="horz" wrap="square" lIns="95400" tIns="47700" rIns="95400" bIns="47700" numCol="1" anchor="t" anchorCtr="0" compatLnSpc="1">
            <a:prstTxWarp prst="textNoShape">
              <a:avLst/>
            </a:prstTxWarp>
          </a:bodyPr>
          <a:lstStyle>
            <a:lvl1pPr defTabSz="953471">
              <a:defRPr sz="1300"/>
            </a:lvl1pPr>
          </a:lstStyle>
          <a:p>
            <a:endParaRPr lang="en-US"/>
          </a:p>
        </p:txBody>
      </p:sp>
      <p:sp>
        <p:nvSpPr>
          <p:cNvPr id="6147" name="Rectangle 3"/>
          <p:cNvSpPr>
            <a:spLocks noGrp="1" noChangeArrowheads="1"/>
          </p:cNvSpPr>
          <p:nvPr>
            <p:ph type="dt" idx="1"/>
          </p:nvPr>
        </p:nvSpPr>
        <p:spPr bwMode="auto">
          <a:xfrm>
            <a:off x="3850344" y="0"/>
            <a:ext cx="2945764" cy="496333"/>
          </a:xfrm>
          <a:prstGeom prst="rect">
            <a:avLst/>
          </a:prstGeom>
          <a:noFill/>
          <a:ln w="9525">
            <a:noFill/>
            <a:miter lim="800000"/>
            <a:headEnd/>
            <a:tailEnd/>
          </a:ln>
          <a:effectLst/>
        </p:spPr>
        <p:txBody>
          <a:bodyPr vert="horz" wrap="square" lIns="95400" tIns="47700" rIns="95400" bIns="47700" numCol="1" anchor="t" anchorCtr="0" compatLnSpc="1">
            <a:prstTxWarp prst="textNoShape">
              <a:avLst/>
            </a:prstTxWarp>
          </a:bodyPr>
          <a:lstStyle>
            <a:lvl1pPr algn="r" defTabSz="953471">
              <a:defRPr sz="1300"/>
            </a:lvl1pPr>
          </a:lstStyle>
          <a:p>
            <a:endParaRPr lang="en-US"/>
          </a:p>
        </p:txBody>
      </p:sp>
      <p:sp>
        <p:nvSpPr>
          <p:cNvPr id="6148" name="Rectangle 4"/>
          <p:cNvSpPr>
            <a:spLocks noGrp="1" noRot="1" noChangeAspect="1" noChangeArrowheads="1" noTextEdit="1"/>
          </p:cNvSpPr>
          <p:nvPr>
            <p:ph type="sldImg" idx="2"/>
          </p:nvPr>
        </p:nvSpPr>
        <p:spPr bwMode="auto">
          <a:xfrm>
            <a:off x="919163" y="746125"/>
            <a:ext cx="4959350" cy="37211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0396" y="4715155"/>
            <a:ext cx="5436886" cy="4466988"/>
          </a:xfrm>
          <a:prstGeom prst="rect">
            <a:avLst/>
          </a:prstGeom>
          <a:noFill/>
          <a:ln w="9525">
            <a:noFill/>
            <a:miter lim="800000"/>
            <a:headEnd/>
            <a:tailEnd/>
          </a:ln>
          <a:effectLst/>
        </p:spPr>
        <p:txBody>
          <a:bodyPr vert="horz" wrap="square" lIns="95400" tIns="47700" rIns="95400" bIns="477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1" y="9428716"/>
            <a:ext cx="2945764" cy="496333"/>
          </a:xfrm>
          <a:prstGeom prst="rect">
            <a:avLst/>
          </a:prstGeom>
          <a:noFill/>
          <a:ln w="9525">
            <a:noFill/>
            <a:miter lim="800000"/>
            <a:headEnd/>
            <a:tailEnd/>
          </a:ln>
          <a:effectLst/>
        </p:spPr>
        <p:txBody>
          <a:bodyPr vert="horz" wrap="square" lIns="95400" tIns="47700" rIns="95400" bIns="47700" numCol="1" anchor="b" anchorCtr="0" compatLnSpc="1">
            <a:prstTxWarp prst="textNoShape">
              <a:avLst/>
            </a:prstTxWarp>
          </a:bodyPr>
          <a:lstStyle>
            <a:lvl1pPr defTabSz="953471">
              <a:defRPr sz="1300"/>
            </a:lvl1pPr>
          </a:lstStyle>
          <a:p>
            <a:endParaRPr lang="en-US"/>
          </a:p>
        </p:txBody>
      </p:sp>
      <p:sp>
        <p:nvSpPr>
          <p:cNvPr id="6151" name="Rectangle 7"/>
          <p:cNvSpPr>
            <a:spLocks noGrp="1" noChangeArrowheads="1"/>
          </p:cNvSpPr>
          <p:nvPr>
            <p:ph type="sldNum" sz="quarter" idx="5"/>
          </p:nvPr>
        </p:nvSpPr>
        <p:spPr bwMode="auto">
          <a:xfrm>
            <a:off x="3850344" y="9428716"/>
            <a:ext cx="2945764" cy="496333"/>
          </a:xfrm>
          <a:prstGeom prst="rect">
            <a:avLst/>
          </a:prstGeom>
          <a:noFill/>
          <a:ln w="9525">
            <a:noFill/>
            <a:miter lim="800000"/>
            <a:headEnd/>
            <a:tailEnd/>
          </a:ln>
          <a:effectLst/>
        </p:spPr>
        <p:txBody>
          <a:bodyPr vert="horz" wrap="square" lIns="95400" tIns="47700" rIns="95400" bIns="47700" numCol="1" anchor="b" anchorCtr="0" compatLnSpc="1">
            <a:prstTxWarp prst="textNoShape">
              <a:avLst/>
            </a:prstTxWarp>
          </a:bodyPr>
          <a:lstStyle>
            <a:lvl1pPr algn="r" defTabSz="953471">
              <a:defRPr sz="1300"/>
            </a:lvl1pPr>
          </a:lstStyle>
          <a:p>
            <a:fld id="{33CF0543-8C24-4EF0-A0BC-1A50D5316A44}" type="slidenum">
              <a:rPr lang="en-US"/>
              <a:pPr/>
              <a:t>‹#›</a:t>
            </a:fld>
            <a:endParaRPr lang="en-US"/>
          </a:p>
        </p:txBody>
      </p:sp>
    </p:spTree>
    <p:extLst>
      <p:ext uri="{BB962C8B-B14F-4D97-AF65-F5344CB8AC3E}">
        <p14:creationId xmlns:p14="http://schemas.microsoft.com/office/powerpoint/2010/main" val="19606262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CF0543-8C24-4EF0-A0BC-1A50D5316A44}" type="slidenum">
              <a:rPr lang="en-US" smtClean="0"/>
              <a:pPr/>
              <a:t>1</a:t>
            </a:fld>
            <a:endParaRPr lang="en-US"/>
          </a:p>
        </p:txBody>
      </p:sp>
    </p:spTree>
    <p:extLst>
      <p:ext uri="{BB962C8B-B14F-4D97-AF65-F5344CB8AC3E}">
        <p14:creationId xmlns:p14="http://schemas.microsoft.com/office/powerpoint/2010/main" val="2094201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800" b="1" dirty="0" smtClean="0"/>
              <a:t>Explain</a:t>
            </a:r>
            <a:r>
              <a:rPr lang="en-GB" sz="2800" b="1" baseline="0" dirty="0" smtClean="0"/>
              <a:t> how the risk </a:t>
            </a:r>
            <a:r>
              <a:rPr lang="en-GB" sz="2800" b="1" baseline="0" dirty="0" err="1" smtClean="0"/>
              <a:t>matix</a:t>
            </a:r>
            <a:r>
              <a:rPr lang="en-GB" sz="2800" b="1" baseline="0" dirty="0" smtClean="0"/>
              <a:t> works</a:t>
            </a:r>
            <a:endParaRPr lang="en-GB" sz="2800" dirty="0" smtClean="0"/>
          </a:p>
          <a:p>
            <a:endParaRPr lang="en-GB" sz="2800" dirty="0" smtClean="0"/>
          </a:p>
          <a:p>
            <a:endParaRPr lang="en-US" sz="2800" dirty="0"/>
          </a:p>
        </p:txBody>
      </p:sp>
      <p:sp>
        <p:nvSpPr>
          <p:cNvPr id="4" name="Slide Number Placeholder 3"/>
          <p:cNvSpPr>
            <a:spLocks noGrp="1"/>
          </p:cNvSpPr>
          <p:nvPr>
            <p:ph type="sldNum" sz="quarter" idx="10"/>
          </p:nvPr>
        </p:nvSpPr>
        <p:spPr/>
        <p:txBody>
          <a:bodyPr/>
          <a:lstStyle/>
          <a:p>
            <a:fld id="{33CF0543-8C24-4EF0-A0BC-1A50D5316A44}" type="slidenum">
              <a:rPr lang="en-US" smtClean="0"/>
              <a:pPr/>
              <a:t>12</a:t>
            </a:fld>
            <a:endParaRPr lang="en-US"/>
          </a:p>
        </p:txBody>
      </p:sp>
    </p:spTree>
    <p:extLst>
      <p:ext uri="{BB962C8B-B14F-4D97-AF65-F5344CB8AC3E}">
        <p14:creationId xmlns:p14="http://schemas.microsoft.com/office/powerpoint/2010/main" val="2033541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CF0543-8C24-4EF0-A0BC-1A50D5316A44}" type="slidenum">
              <a:rPr lang="en-US" smtClean="0"/>
              <a:pPr/>
              <a:t>14</a:t>
            </a:fld>
            <a:endParaRPr lang="en-US" dirty="0"/>
          </a:p>
        </p:txBody>
      </p:sp>
      <p:sp>
        <p:nvSpPr>
          <p:cNvPr id="5" name="Notes Placeholder 4"/>
          <p:cNvSpPr>
            <a:spLocks noGrp="1"/>
          </p:cNvSpPr>
          <p:nvPr>
            <p:ph type="body" sz="quarter" idx="11"/>
          </p:nvPr>
        </p:nvSpPr>
        <p:spPr/>
        <p:txBody>
          <a:bodyPr>
            <a:normAutofit/>
          </a:bodyPr>
          <a:lstStyle/>
          <a:p>
            <a:r>
              <a:rPr lang="en-US" sz="1200" b="0" kern="1200" dirty="0" smtClean="0">
                <a:solidFill>
                  <a:schemeClr val="tx1"/>
                </a:solidFill>
                <a:latin typeface="Arial" charset="0"/>
                <a:ea typeface="+mn-ea"/>
                <a:cs typeface="+mn-cs"/>
              </a:rPr>
              <a:t>In January 2007 the MCS Napoli, a huge ship loaded with nearly 2400 containers and 3500 </a:t>
            </a:r>
            <a:r>
              <a:rPr lang="en-US" sz="1200" b="0" kern="1200" dirty="0" err="1" smtClean="0">
                <a:solidFill>
                  <a:schemeClr val="tx1"/>
                </a:solidFill>
                <a:latin typeface="Arial" charset="0"/>
                <a:ea typeface="+mn-ea"/>
                <a:cs typeface="+mn-cs"/>
              </a:rPr>
              <a:t>tonnes</a:t>
            </a:r>
            <a:r>
              <a:rPr lang="en-US" sz="1200" b="0" kern="1200" dirty="0" smtClean="0">
                <a:solidFill>
                  <a:schemeClr val="tx1"/>
                </a:solidFill>
                <a:latin typeface="Arial" charset="0"/>
                <a:ea typeface="+mn-ea"/>
                <a:cs typeface="+mn-cs"/>
              </a:rPr>
              <a:t> of fuel, left Antwerp bound for South Africa. Battered by fierce gales in the English Channel, she started to break up and was run aground on </a:t>
            </a:r>
            <a:r>
              <a:rPr lang="en-US" sz="1200" b="0" kern="1200" dirty="0" err="1" smtClean="0">
                <a:solidFill>
                  <a:schemeClr val="tx1"/>
                </a:solidFill>
                <a:latin typeface="Arial" charset="0"/>
                <a:ea typeface="+mn-ea"/>
                <a:cs typeface="+mn-cs"/>
              </a:rPr>
              <a:t>Branscombe</a:t>
            </a:r>
            <a:r>
              <a:rPr lang="en-US" sz="1200" b="0" kern="1200" dirty="0" smtClean="0">
                <a:solidFill>
                  <a:schemeClr val="tx1"/>
                </a:solidFill>
                <a:latin typeface="Arial" charset="0"/>
                <a:ea typeface="+mn-ea"/>
                <a:cs typeface="+mn-cs"/>
              </a:rPr>
              <a:t> beach.</a:t>
            </a:r>
            <a:br>
              <a:rPr lang="en-US" sz="1200" b="0" kern="1200" dirty="0" smtClean="0">
                <a:solidFill>
                  <a:schemeClr val="tx1"/>
                </a:solidFill>
                <a:latin typeface="Arial" charset="0"/>
                <a:ea typeface="+mn-ea"/>
                <a:cs typeface="+mn-cs"/>
              </a:rPr>
            </a:br>
            <a:endParaRPr lang="en-US" sz="1200" b="0" kern="1200" dirty="0" smtClean="0">
              <a:solidFill>
                <a:schemeClr val="tx1"/>
              </a:solidFill>
              <a:latin typeface="Arial" charset="0"/>
              <a:ea typeface="+mn-ea"/>
              <a:cs typeface="+mn-cs"/>
            </a:endParaRPr>
          </a:p>
          <a:p>
            <a:r>
              <a:rPr lang="en-US" sz="1200" b="0" kern="1200" dirty="0" smtClean="0">
                <a:solidFill>
                  <a:schemeClr val="tx1"/>
                </a:solidFill>
                <a:latin typeface="Arial" charset="0"/>
                <a:ea typeface="+mn-ea"/>
                <a:cs typeface="+mn-cs"/>
              </a:rPr>
              <a:t>Oiled sea-birds washed up on the pebbles; over a hundred containers slid off the listing ship. Some sank onto the sea-bed, others were thrown onto the beach. Some were torn open by the sea, others by treasure-seekers, both local and, as the media spread the news abroad, from far away. </a:t>
            </a:r>
            <a:br>
              <a:rPr lang="en-US" sz="1200" b="0" kern="1200" dirty="0" smtClean="0">
                <a:solidFill>
                  <a:schemeClr val="tx1"/>
                </a:solidFill>
                <a:latin typeface="Arial" charset="0"/>
                <a:ea typeface="+mn-ea"/>
                <a:cs typeface="+mn-cs"/>
              </a:rPr>
            </a:br>
            <a:r>
              <a:rPr lang="en-US" sz="1200" b="0" kern="1200" dirty="0" smtClean="0">
                <a:solidFill>
                  <a:schemeClr val="tx1"/>
                </a:solidFill>
                <a:latin typeface="Arial" charset="0"/>
                <a:ea typeface="+mn-ea"/>
                <a:cs typeface="+mn-cs"/>
              </a:rPr>
              <a:t/>
            </a:r>
            <a:br>
              <a:rPr lang="en-US" sz="1200" b="0" kern="1200" dirty="0" smtClean="0">
                <a:solidFill>
                  <a:schemeClr val="tx1"/>
                </a:solidFill>
                <a:latin typeface="Arial" charset="0"/>
                <a:ea typeface="+mn-ea"/>
                <a:cs typeface="+mn-cs"/>
              </a:rPr>
            </a:br>
            <a:r>
              <a:rPr lang="en-US" sz="1200" b="0" kern="1200" dirty="0" smtClean="0">
                <a:solidFill>
                  <a:schemeClr val="tx1"/>
                </a:solidFill>
                <a:latin typeface="Arial" charset="0"/>
                <a:ea typeface="+mn-ea"/>
                <a:cs typeface="+mn-cs"/>
              </a:rPr>
              <a:t>A massive clean-up got under way; the ship was eventually blown in half. Half of it was towed to Belfast, and two years later, in the summer of 2009 the last pieces were lifted from the sea-bed.</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Napoli became the second most expensive salvage operation in the world</a:t>
            </a:r>
            <a:r>
              <a:rPr lang="en-US" sz="1200" b="0" kern="1200" dirty="0" smtClean="0">
                <a:solidFill>
                  <a:schemeClr val="tx1"/>
                </a:solidFill>
                <a:latin typeface="Arial" charset="0"/>
                <a:ea typeface="+mn-ea"/>
                <a:cs typeface="+mn-cs"/>
              </a:rPr>
              <a:t/>
            </a:r>
            <a:br>
              <a:rPr lang="en-US" sz="1200" b="0" kern="1200" dirty="0" smtClean="0">
                <a:solidFill>
                  <a:schemeClr val="tx1"/>
                </a:solidFill>
                <a:latin typeface="Arial" charset="0"/>
                <a:ea typeface="+mn-ea"/>
                <a:cs typeface="+mn-cs"/>
              </a:rPr>
            </a:br>
            <a:endParaRPr lang="en-GB" dirty="0"/>
          </a:p>
        </p:txBody>
      </p:sp>
    </p:spTree>
    <p:extLst>
      <p:ext uri="{BB962C8B-B14F-4D97-AF65-F5344CB8AC3E}">
        <p14:creationId xmlns:p14="http://schemas.microsoft.com/office/powerpoint/2010/main" val="7758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800" b="1" dirty="0" smtClean="0"/>
              <a:t>Explain</a:t>
            </a:r>
            <a:r>
              <a:rPr lang="en-GB" sz="2800" b="1" baseline="0" dirty="0" smtClean="0"/>
              <a:t> how the risk </a:t>
            </a:r>
            <a:r>
              <a:rPr lang="en-GB" sz="2800" b="1" baseline="0" dirty="0" err="1" smtClean="0"/>
              <a:t>matix</a:t>
            </a:r>
            <a:r>
              <a:rPr lang="en-GB" sz="2800" b="1" baseline="0" dirty="0" smtClean="0"/>
              <a:t> works</a:t>
            </a:r>
            <a:endParaRPr lang="en-GB" sz="2800" dirty="0" smtClean="0"/>
          </a:p>
          <a:p>
            <a:endParaRPr lang="en-GB" sz="2800" dirty="0" smtClean="0"/>
          </a:p>
          <a:p>
            <a:endParaRPr lang="en-US" sz="2800" dirty="0"/>
          </a:p>
        </p:txBody>
      </p:sp>
      <p:sp>
        <p:nvSpPr>
          <p:cNvPr id="4" name="Slide Number Placeholder 3"/>
          <p:cNvSpPr>
            <a:spLocks noGrp="1"/>
          </p:cNvSpPr>
          <p:nvPr>
            <p:ph type="sldNum" sz="quarter" idx="10"/>
          </p:nvPr>
        </p:nvSpPr>
        <p:spPr/>
        <p:txBody>
          <a:bodyPr/>
          <a:lstStyle/>
          <a:p>
            <a:fld id="{33CF0543-8C24-4EF0-A0BC-1A50D5316A44}" type="slidenum">
              <a:rPr lang="en-US" smtClean="0"/>
              <a:pPr/>
              <a:t>15</a:t>
            </a:fld>
            <a:endParaRPr lang="en-US"/>
          </a:p>
        </p:txBody>
      </p:sp>
    </p:spTree>
    <p:extLst>
      <p:ext uri="{BB962C8B-B14F-4D97-AF65-F5344CB8AC3E}">
        <p14:creationId xmlns:p14="http://schemas.microsoft.com/office/powerpoint/2010/main" val="3299531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LRF have identified 70 hazardous risks</a:t>
            </a:r>
            <a:r>
              <a:rPr lang="en-GB" baseline="0" dirty="0" smtClean="0"/>
              <a:t> and they are all in the CRR</a:t>
            </a:r>
          </a:p>
          <a:p>
            <a:r>
              <a:rPr lang="en-GB" baseline="0" dirty="0" smtClean="0"/>
              <a:t>Threats are not listed</a:t>
            </a:r>
            <a:endParaRPr lang="en-GB" dirty="0"/>
          </a:p>
        </p:txBody>
      </p:sp>
      <p:sp>
        <p:nvSpPr>
          <p:cNvPr id="4" name="Slide Number Placeholder 3"/>
          <p:cNvSpPr>
            <a:spLocks noGrp="1"/>
          </p:cNvSpPr>
          <p:nvPr>
            <p:ph type="sldNum" sz="quarter" idx="10"/>
          </p:nvPr>
        </p:nvSpPr>
        <p:spPr/>
        <p:txBody>
          <a:bodyPr/>
          <a:lstStyle/>
          <a:p>
            <a:fld id="{33CF0543-8C24-4EF0-A0BC-1A50D5316A44}" type="slidenum">
              <a:rPr lang="en-US" smtClean="0"/>
              <a:pPr/>
              <a:t>18</a:t>
            </a:fld>
            <a:endParaRPr lang="en-US"/>
          </a:p>
        </p:txBody>
      </p:sp>
    </p:spTree>
    <p:extLst>
      <p:ext uri="{BB962C8B-B14F-4D97-AF65-F5344CB8AC3E}">
        <p14:creationId xmlns:p14="http://schemas.microsoft.com/office/powerpoint/2010/main" val="3327449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Deprivation issues</a:t>
            </a:r>
          </a:p>
          <a:p>
            <a:r>
              <a:rPr lang="en-GB" dirty="0" smtClean="0"/>
              <a:t>Local factories – chemicals</a:t>
            </a:r>
          </a:p>
          <a:p>
            <a:r>
              <a:rPr lang="en-GB" dirty="0" smtClean="0"/>
              <a:t>Old collapsed buildings</a:t>
            </a:r>
            <a:endParaRPr lang="en-GB" dirty="0"/>
          </a:p>
        </p:txBody>
      </p:sp>
      <p:sp>
        <p:nvSpPr>
          <p:cNvPr id="4" name="Slide Number Placeholder 3"/>
          <p:cNvSpPr>
            <a:spLocks noGrp="1"/>
          </p:cNvSpPr>
          <p:nvPr>
            <p:ph type="sldNum" sz="quarter" idx="10"/>
          </p:nvPr>
        </p:nvSpPr>
        <p:spPr/>
        <p:txBody>
          <a:bodyPr/>
          <a:lstStyle/>
          <a:p>
            <a:fld id="{33CF0543-8C24-4EF0-A0BC-1A50D5316A44}" type="slidenum">
              <a:rPr lang="en-US" smtClean="0"/>
              <a:pPr/>
              <a:t>19</a:t>
            </a:fld>
            <a:endParaRPr lang="en-US"/>
          </a:p>
        </p:txBody>
      </p:sp>
    </p:spTree>
    <p:extLst>
      <p:ext uri="{BB962C8B-B14F-4D97-AF65-F5344CB8AC3E}">
        <p14:creationId xmlns:p14="http://schemas.microsoft.com/office/powerpoint/2010/main" val="3687152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CF0543-8C24-4EF0-A0BC-1A50D5316A44}" type="slidenum">
              <a:rPr lang="en-US" smtClean="0"/>
              <a:pPr/>
              <a:t>20</a:t>
            </a:fld>
            <a:endParaRPr lang="en-US" dirty="0"/>
          </a:p>
        </p:txBody>
      </p:sp>
      <p:sp>
        <p:nvSpPr>
          <p:cNvPr id="5" name="Notes Placeholder 4"/>
          <p:cNvSpPr>
            <a:spLocks noGrp="1"/>
          </p:cNvSpPr>
          <p:nvPr>
            <p:ph type="body" sz="quarter" idx="1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GB" sz="1200" b="0" i="0" u="none" strike="noStrike" kern="1200" cap="none" spc="0" normalizeH="0" baseline="0" noProof="0" dirty="0" err="1" smtClean="0">
                <a:ln>
                  <a:noFill/>
                </a:ln>
                <a:solidFill>
                  <a:schemeClr val="tx1"/>
                </a:solidFill>
                <a:effectLst/>
                <a:uLnTx/>
                <a:uFillTx/>
                <a:latin typeface="Arial" charset="0"/>
                <a:ea typeface="+mn-ea"/>
                <a:cs typeface="+mn-cs"/>
              </a:rPr>
              <a:t>Ottery</a:t>
            </a:r>
            <a:r>
              <a:rPr kumimoji="0" lang="en-GB" sz="1200" b="0" i="0" u="none" strike="noStrike" kern="1200" cap="none" spc="0" normalizeH="0" baseline="0" noProof="0" dirty="0" smtClean="0">
                <a:ln>
                  <a:noFill/>
                </a:ln>
                <a:solidFill>
                  <a:schemeClr val="tx1"/>
                </a:solidFill>
                <a:effectLst/>
                <a:uLnTx/>
                <a:uFillTx/>
                <a:latin typeface="Arial" charset="0"/>
                <a:ea typeface="+mn-ea"/>
                <a:cs typeface="+mn-cs"/>
              </a:rPr>
              <a:t> St Mary – hailstorm in October 2008</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Such was the volume of hail reaching the town that the banks of hail were as deep as 1.2m in places and actually resembled ice floes moving the town. Such was the depth of the hail that some media sources talked of snowdrifts.</a:t>
            </a:r>
            <a:r>
              <a:rPr lang="en-US" baseline="0" dirty="0" smtClean="0"/>
              <a:t> </a:t>
            </a:r>
            <a:r>
              <a:rPr lang="en-US" dirty="0" smtClean="0"/>
              <a:t>Gradually the hail melted and caused flooding.</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The floods reached 1.5m in places. Numerous calls were made to the emergency services. By 0500 </a:t>
            </a:r>
            <a:r>
              <a:rPr lang="en-US" dirty="0" err="1" smtClean="0"/>
              <a:t>Ottery</a:t>
            </a:r>
            <a:r>
              <a:rPr lang="en-US" dirty="0" smtClean="0"/>
              <a:t> was cut off and around 100 people had to be evacuated, some even had to be airlifted to safety.</a:t>
            </a:r>
            <a:endParaRPr kumimoji="0" lang="en-GB" sz="1200" b="0" i="0" u="none" strike="noStrike" kern="1200" cap="none" spc="0" normalizeH="0" baseline="0" noProof="0" dirty="0" smtClean="0">
              <a:ln>
                <a:noFill/>
              </a:ln>
              <a:solidFill>
                <a:schemeClr val="tx1"/>
              </a:solidFill>
              <a:effectLst/>
              <a:uLnTx/>
              <a:uFillTx/>
              <a:latin typeface="Arial" charset="0"/>
              <a:ea typeface="+mn-ea"/>
              <a:cs typeface="+mn-cs"/>
            </a:endParaRPr>
          </a:p>
          <a:p>
            <a:endParaRPr lang="en-GB" dirty="0"/>
          </a:p>
        </p:txBody>
      </p:sp>
    </p:spTree>
    <p:extLst>
      <p:ext uri="{BB962C8B-B14F-4D97-AF65-F5344CB8AC3E}">
        <p14:creationId xmlns:p14="http://schemas.microsoft.com/office/powerpoint/2010/main" val="162232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800" b="1" dirty="0" smtClean="0"/>
              <a:t>Explain</a:t>
            </a:r>
            <a:r>
              <a:rPr lang="en-GB" sz="2800" b="1" baseline="0" dirty="0" smtClean="0"/>
              <a:t> how the risk </a:t>
            </a:r>
            <a:r>
              <a:rPr lang="en-GB" sz="2800" b="1" baseline="0" dirty="0" err="1" smtClean="0"/>
              <a:t>matix</a:t>
            </a:r>
            <a:r>
              <a:rPr lang="en-GB" sz="2800" b="1" baseline="0" dirty="0" smtClean="0"/>
              <a:t> works</a:t>
            </a:r>
            <a:endParaRPr lang="en-GB" sz="2800" dirty="0" smtClean="0"/>
          </a:p>
          <a:p>
            <a:endParaRPr lang="en-GB" sz="2800" dirty="0" smtClean="0"/>
          </a:p>
          <a:p>
            <a:endParaRPr lang="en-US" sz="2800" dirty="0"/>
          </a:p>
        </p:txBody>
      </p:sp>
      <p:sp>
        <p:nvSpPr>
          <p:cNvPr id="4" name="Slide Number Placeholder 3"/>
          <p:cNvSpPr>
            <a:spLocks noGrp="1"/>
          </p:cNvSpPr>
          <p:nvPr>
            <p:ph type="sldNum" sz="quarter" idx="10"/>
          </p:nvPr>
        </p:nvSpPr>
        <p:spPr/>
        <p:txBody>
          <a:bodyPr/>
          <a:lstStyle/>
          <a:p>
            <a:fld id="{33CF0543-8C24-4EF0-A0BC-1A50D5316A44}" type="slidenum">
              <a:rPr lang="en-US" smtClean="0"/>
              <a:pPr/>
              <a:t>21</a:t>
            </a:fld>
            <a:endParaRPr lang="en-US"/>
          </a:p>
        </p:txBody>
      </p:sp>
    </p:spTree>
    <p:extLst>
      <p:ext uri="{BB962C8B-B14F-4D97-AF65-F5344CB8AC3E}">
        <p14:creationId xmlns:p14="http://schemas.microsoft.com/office/powerpoint/2010/main" val="679797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800" b="1" dirty="0" smtClean="0"/>
              <a:t>Explain</a:t>
            </a:r>
            <a:r>
              <a:rPr lang="en-GB" sz="2800" b="1" baseline="0" dirty="0" smtClean="0"/>
              <a:t> how the risk </a:t>
            </a:r>
            <a:r>
              <a:rPr lang="en-GB" sz="2800" b="1" baseline="0" dirty="0" err="1" smtClean="0"/>
              <a:t>matix</a:t>
            </a:r>
            <a:r>
              <a:rPr lang="en-GB" sz="2800" b="1" baseline="0" dirty="0" smtClean="0"/>
              <a:t> works</a:t>
            </a:r>
            <a:endParaRPr lang="en-GB" sz="2800" dirty="0" smtClean="0"/>
          </a:p>
          <a:p>
            <a:endParaRPr lang="en-GB" sz="2800" dirty="0" smtClean="0"/>
          </a:p>
          <a:p>
            <a:endParaRPr lang="en-US" sz="2800" dirty="0"/>
          </a:p>
        </p:txBody>
      </p:sp>
      <p:sp>
        <p:nvSpPr>
          <p:cNvPr id="4" name="Slide Number Placeholder 3"/>
          <p:cNvSpPr>
            <a:spLocks noGrp="1"/>
          </p:cNvSpPr>
          <p:nvPr>
            <p:ph type="sldNum" sz="quarter" idx="10"/>
          </p:nvPr>
        </p:nvSpPr>
        <p:spPr/>
        <p:txBody>
          <a:bodyPr/>
          <a:lstStyle/>
          <a:p>
            <a:fld id="{33CF0543-8C24-4EF0-A0BC-1A50D5316A44}" type="slidenum">
              <a:rPr lang="en-US" smtClean="0"/>
              <a:pPr/>
              <a:t>22</a:t>
            </a:fld>
            <a:endParaRPr lang="en-US"/>
          </a:p>
        </p:txBody>
      </p:sp>
    </p:spTree>
    <p:extLst>
      <p:ext uri="{BB962C8B-B14F-4D97-AF65-F5344CB8AC3E}">
        <p14:creationId xmlns:p14="http://schemas.microsoft.com/office/powerpoint/2010/main" val="4080507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800" b="1" dirty="0" smtClean="0"/>
              <a:t>LIKELIHOOD</a:t>
            </a:r>
          </a:p>
          <a:p>
            <a:r>
              <a:rPr lang="en-GB" sz="2800" b="1" dirty="0" smtClean="0"/>
              <a:t>In our example for</a:t>
            </a:r>
            <a:r>
              <a:rPr lang="en-GB" sz="2800" b="1" baseline="0" dirty="0" smtClean="0"/>
              <a:t> low temperatures/snow/ice we assess as a 4 or a MEDIUM/HIGH chance of this happening n next 5 years.</a:t>
            </a:r>
            <a:endParaRPr lang="en-GB" sz="2800" b="1" dirty="0" smtClean="0"/>
          </a:p>
          <a:p>
            <a:endParaRPr lang="en-GB" sz="2800" dirty="0" smtClean="0"/>
          </a:p>
        </p:txBody>
      </p:sp>
      <p:sp>
        <p:nvSpPr>
          <p:cNvPr id="4" name="Slide Number Placeholder 3"/>
          <p:cNvSpPr>
            <a:spLocks noGrp="1"/>
          </p:cNvSpPr>
          <p:nvPr>
            <p:ph type="sldNum" sz="quarter" idx="10"/>
          </p:nvPr>
        </p:nvSpPr>
        <p:spPr/>
        <p:txBody>
          <a:bodyPr/>
          <a:lstStyle/>
          <a:p>
            <a:fld id="{33CF0543-8C24-4EF0-A0BC-1A50D5316A44}" type="slidenum">
              <a:rPr lang="en-US" smtClean="0"/>
              <a:pPr/>
              <a:t>23</a:t>
            </a:fld>
            <a:endParaRPr lang="en-US"/>
          </a:p>
        </p:txBody>
      </p:sp>
    </p:spTree>
    <p:extLst>
      <p:ext uri="{BB962C8B-B14F-4D97-AF65-F5344CB8AC3E}">
        <p14:creationId xmlns:p14="http://schemas.microsoft.com/office/powerpoint/2010/main" val="4176136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Social disruption u</a:t>
            </a:r>
            <a:r>
              <a:rPr lang="en-US" dirty="0" err="1" smtClean="0"/>
              <a:t>nderpinning</a:t>
            </a:r>
            <a:r>
              <a:rPr lang="en-US" dirty="0" smtClean="0"/>
              <a:t> elements: transport; food &amp; water; fuel/gas; electricity; finance &amp; communications; education; access to healthcare; evacuation and shelter</a:t>
            </a:r>
            <a:endParaRPr lang="en-GB" dirty="0"/>
          </a:p>
        </p:txBody>
      </p:sp>
      <p:sp>
        <p:nvSpPr>
          <p:cNvPr id="4" name="Slide Number Placeholder 3"/>
          <p:cNvSpPr>
            <a:spLocks noGrp="1"/>
          </p:cNvSpPr>
          <p:nvPr>
            <p:ph type="sldNum" sz="quarter" idx="10"/>
          </p:nvPr>
        </p:nvSpPr>
        <p:spPr/>
        <p:txBody>
          <a:bodyPr/>
          <a:lstStyle/>
          <a:p>
            <a:fld id="{33CF0543-8C24-4EF0-A0BC-1A50D5316A44}" type="slidenum">
              <a:rPr lang="en-US" smtClean="0"/>
              <a:pPr/>
              <a:t>24</a:t>
            </a:fld>
            <a:endParaRPr lang="en-US"/>
          </a:p>
        </p:txBody>
      </p:sp>
    </p:spTree>
    <p:extLst>
      <p:ext uri="{BB962C8B-B14F-4D97-AF65-F5344CB8AC3E}">
        <p14:creationId xmlns:p14="http://schemas.microsoft.com/office/powerpoint/2010/main" val="4147922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2800" dirty="0" smtClean="0"/>
              <a:t>We assess local risks but base it on the national assessments</a:t>
            </a:r>
          </a:p>
          <a:p>
            <a:r>
              <a:rPr lang="en-GB" sz="2800" dirty="0" smtClean="0"/>
              <a:t>NRA – confidential/secret produced by Government scientists for all </a:t>
            </a:r>
            <a:r>
              <a:rPr lang="en-GB" sz="2800" dirty="0" err="1" smtClean="0"/>
              <a:t>depts</a:t>
            </a:r>
            <a:r>
              <a:rPr lang="en-GB" sz="2800" dirty="0" smtClean="0"/>
              <a:t>, police forces and responders</a:t>
            </a:r>
          </a:p>
          <a:p>
            <a:endParaRPr lang="en-GB" sz="2800" dirty="0" smtClean="0"/>
          </a:p>
          <a:p>
            <a:pPr defTabSz="915680">
              <a:defRPr/>
            </a:pPr>
            <a:r>
              <a:rPr lang="en-GB" sz="2800" dirty="0" smtClean="0"/>
              <a:t>Risk Lead Assessor from appropriate organisation e.g.</a:t>
            </a:r>
          </a:p>
          <a:p>
            <a:r>
              <a:rPr lang="en-GB" sz="2800" dirty="0" smtClean="0"/>
              <a:t>Maritime = MCA</a:t>
            </a:r>
          </a:p>
          <a:p>
            <a:r>
              <a:rPr lang="en-GB" sz="2800" dirty="0" smtClean="0"/>
              <a:t>Flooding = EA</a:t>
            </a:r>
          </a:p>
          <a:p>
            <a:r>
              <a:rPr lang="en-GB" sz="2800" dirty="0" smtClean="0"/>
              <a:t>Sever space weather = Met Office</a:t>
            </a:r>
          </a:p>
          <a:p>
            <a:endParaRPr lang="en-US" sz="2800" dirty="0"/>
          </a:p>
        </p:txBody>
      </p:sp>
      <p:sp>
        <p:nvSpPr>
          <p:cNvPr id="4" name="Slide Number Placeholder 3"/>
          <p:cNvSpPr>
            <a:spLocks noGrp="1"/>
          </p:cNvSpPr>
          <p:nvPr>
            <p:ph type="sldNum" sz="quarter" idx="10"/>
          </p:nvPr>
        </p:nvSpPr>
        <p:spPr/>
        <p:txBody>
          <a:bodyPr/>
          <a:lstStyle/>
          <a:p>
            <a:fld id="{33CF0543-8C24-4EF0-A0BC-1A50D5316A44}" type="slidenum">
              <a:rPr lang="en-US" smtClean="0"/>
              <a:pPr/>
              <a:t>2</a:t>
            </a:fld>
            <a:endParaRPr lang="en-US"/>
          </a:p>
        </p:txBody>
      </p:sp>
    </p:spTree>
    <p:extLst>
      <p:ext uri="{BB962C8B-B14F-4D97-AF65-F5344CB8AC3E}">
        <p14:creationId xmlns:p14="http://schemas.microsoft.com/office/powerpoint/2010/main" val="3864543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800" b="1" dirty="0" smtClean="0"/>
              <a:t>IMPACT</a:t>
            </a:r>
          </a:p>
          <a:p>
            <a:r>
              <a:rPr lang="en-GB" sz="2800" dirty="0" smtClean="0"/>
              <a:t>Explain tables: </a:t>
            </a:r>
          </a:p>
          <a:p>
            <a:r>
              <a:rPr lang="en-GB" sz="2800" dirty="0" smtClean="0"/>
              <a:t>Show limited and minor first…then catastrophic</a:t>
            </a:r>
          </a:p>
          <a:p>
            <a:r>
              <a:rPr lang="en-GB" sz="2800" b="1" dirty="0" smtClean="0"/>
              <a:t>Level </a:t>
            </a:r>
            <a:r>
              <a:rPr lang="en-GB" sz="2800" dirty="0" smtClean="0"/>
              <a:t>is the impact score</a:t>
            </a:r>
          </a:p>
          <a:p>
            <a:endParaRPr lang="en-GB" sz="2800" dirty="0" smtClean="0"/>
          </a:p>
          <a:p>
            <a:r>
              <a:rPr lang="en-GB" sz="2800" dirty="0" smtClean="0"/>
              <a:t>Explain what categories mean (see table 4 on A3 sheet)</a:t>
            </a:r>
          </a:p>
          <a:p>
            <a:endParaRPr lang="en-GB" sz="2800" dirty="0" smtClean="0"/>
          </a:p>
          <a:p>
            <a:endParaRPr lang="en-US" sz="2800" dirty="0"/>
          </a:p>
        </p:txBody>
      </p:sp>
      <p:sp>
        <p:nvSpPr>
          <p:cNvPr id="4" name="Slide Number Placeholder 3"/>
          <p:cNvSpPr>
            <a:spLocks noGrp="1"/>
          </p:cNvSpPr>
          <p:nvPr>
            <p:ph type="sldNum" sz="quarter" idx="10"/>
          </p:nvPr>
        </p:nvSpPr>
        <p:spPr/>
        <p:txBody>
          <a:bodyPr/>
          <a:lstStyle/>
          <a:p>
            <a:fld id="{33CF0543-8C24-4EF0-A0BC-1A50D5316A44}" type="slidenum">
              <a:rPr lang="en-US" smtClean="0"/>
              <a:pPr/>
              <a:t>25</a:t>
            </a:fld>
            <a:endParaRPr lang="en-US"/>
          </a:p>
        </p:txBody>
      </p:sp>
    </p:spTree>
    <p:extLst>
      <p:ext uri="{BB962C8B-B14F-4D97-AF65-F5344CB8AC3E}">
        <p14:creationId xmlns:p14="http://schemas.microsoft.com/office/powerpoint/2010/main" val="2925414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800" dirty="0" smtClean="0"/>
              <a:t>Explain grading table</a:t>
            </a:r>
            <a:endParaRPr lang="en-US" sz="2800" dirty="0"/>
          </a:p>
        </p:txBody>
      </p:sp>
      <p:sp>
        <p:nvSpPr>
          <p:cNvPr id="4" name="Slide Number Placeholder 3"/>
          <p:cNvSpPr>
            <a:spLocks noGrp="1"/>
          </p:cNvSpPr>
          <p:nvPr>
            <p:ph type="sldNum" sz="quarter" idx="10"/>
          </p:nvPr>
        </p:nvSpPr>
        <p:spPr/>
        <p:txBody>
          <a:bodyPr/>
          <a:lstStyle/>
          <a:p>
            <a:fld id="{33CF0543-8C24-4EF0-A0BC-1A50D5316A44}" type="slidenum">
              <a:rPr lang="en-US" smtClean="0"/>
              <a:pPr/>
              <a:t>26</a:t>
            </a:fld>
            <a:endParaRPr lang="en-US"/>
          </a:p>
        </p:txBody>
      </p:sp>
    </p:spTree>
    <p:extLst>
      <p:ext uri="{BB962C8B-B14F-4D97-AF65-F5344CB8AC3E}">
        <p14:creationId xmlns:p14="http://schemas.microsoft.com/office/powerpoint/2010/main" val="1916746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680">
              <a:defRPr/>
            </a:pPr>
            <a:r>
              <a:rPr lang="en-GB" sz="1800" dirty="0" smtClean="0"/>
              <a:t>COWLEY BRIDGE</a:t>
            </a:r>
          </a:p>
          <a:p>
            <a:pPr defTabSz="915680">
              <a:defRPr/>
            </a:pPr>
            <a:r>
              <a:rPr lang="en-GB" sz="1800" dirty="0" smtClean="0"/>
              <a:t>Main rail route flooded at Exeter, no trains for two weeks – November, December 2012</a:t>
            </a:r>
          </a:p>
          <a:p>
            <a:pPr defTabSz="915680">
              <a:defRPr/>
            </a:pPr>
            <a:endParaRPr lang="en-GB" sz="1800" dirty="0" smtClean="0"/>
          </a:p>
          <a:p>
            <a:pPr defTabSz="915680">
              <a:defRPr/>
            </a:pPr>
            <a:r>
              <a:rPr lang="en-GB" sz="1800" dirty="0" smtClean="0"/>
              <a:t>LRF letter to Network Rail made national news and was debated in Parliament</a:t>
            </a:r>
          </a:p>
          <a:p>
            <a:pPr defTabSz="915680">
              <a:defRPr/>
            </a:pPr>
            <a:endParaRPr lang="en-GB" sz="1800" dirty="0" smtClean="0"/>
          </a:p>
          <a:p>
            <a:r>
              <a:rPr lang="en-GB" sz="1800" dirty="0" smtClean="0"/>
              <a:t>BBC quote</a:t>
            </a:r>
          </a:p>
          <a:p>
            <a:r>
              <a:rPr lang="en-GB" sz="1800" dirty="0" smtClean="0"/>
              <a:t>“[LRF] is a powerful and wide-ranging group, comprised of the police, fire and ambulance services, the NHS, councils, the Highways and Environment Agencies and others. It is little known because it usually operates diplomatically and behind closed doors.”</a:t>
            </a:r>
          </a:p>
          <a:p>
            <a:pPr defTabSz="915680">
              <a:defRPr/>
            </a:pPr>
            <a:endParaRPr lang="en-GB" sz="1800" dirty="0" smtClean="0"/>
          </a:p>
          <a:p>
            <a:endParaRPr lang="en-US" sz="1800" dirty="0"/>
          </a:p>
        </p:txBody>
      </p:sp>
      <p:sp>
        <p:nvSpPr>
          <p:cNvPr id="4" name="Slide Number Placeholder 3"/>
          <p:cNvSpPr>
            <a:spLocks noGrp="1"/>
          </p:cNvSpPr>
          <p:nvPr>
            <p:ph type="sldNum" sz="quarter" idx="10"/>
          </p:nvPr>
        </p:nvSpPr>
        <p:spPr/>
        <p:txBody>
          <a:bodyPr/>
          <a:lstStyle/>
          <a:p>
            <a:fld id="{33CF0543-8C24-4EF0-A0BC-1A50D5316A44}" type="slidenum">
              <a:rPr lang="en-US" smtClean="0"/>
              <a:pPr/>
              <a:t>27</a:t>
            </a:fld>
            <a:endParaRPr lang="en-US"/>
          </a:p>
        </p:txBody>
      </p:sp>
    </p:spTree>
    <p:extLst>
      <p:ext uri="{BB962C8B-B14F-4D97-AF65-F5344CB8AC3E}">
        <p14:creationId xmlns:p14="http://schemas.microsoft.com/office/powerpoint/2010/main" val="1590623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800" dirty="0" smtClean="0"/>
              <a:t>DAWLISH</a:t>
            </a:r>
            <a:endParaRPr lang="en-US" sz="1800" dirty="0"/>
          </a:p>
        </p:txBody>
      </p:sp>
      <p:sp>
        <p:nvSpPr>
          <p:cNvPr id="4" name="Slide Number Placeholder 3"/>
          <p:cNvSpPr>
            <a:spLocks noGrp="1"/>
          </p:cNvSpPr>
          <p:nvPr>
            <p:ph type="sldNum" sz="quarter" idx="10"/>
          </p:nvPr>
        </p:nvSpPr>
        <p:spPr/>
        <p:txBody>
          <a:bodyPr/>
          <a:lstStyle/>
          <a:p>
            <a:fld id="{33CF0543-8C24-4EF0-A0BC-1A50D5316A44}" type="slidenum">
              <a:rPr lang="en-US" smtClean="0"/>
              <a:pPr/>
              <a:t>28</a:t>
            </a:fld>
            <a:endParaRPr lang="en-US"/>
          </a:p>
        </p:txBody>
      </p:sp>
    </p:spTree>
    <p:extLst>
      <p:ext uri="{BB962C8B-B14F-4D97-AF65-F5344CB8AC3E}">
        <p14:creationId xmlns:p14="http://schemas.microsoft.com/office/powerpoint/2010/main" val="218538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800" b="1" dirty="0" smtClean="0"/>
              <a:t>Explain</a:t>
            </a:r>
            <a:r>
              <a:rPr lang="en-GB" sz="2800" b="1" baseline="0" dirty="0" smtClean="0"/>
              <a:t> how the risk </a:t>
            </a:r>
            <a:r>
              <a:rPr lang="en-GB" sz="2800" b="1" baseline="0" dirty="0" err="1" smtClean="0"/>
              <a:t>matix</a:t>
            </a:r>
            <a:r>
              <a:rPr lang="en-GB" sz="2800" b="1" baseline="0" dirty="0" smtClean="0"/>
              <a:t> works</a:t>
            </a:r>
            <a:endParaRPr lang="en-GB" sz="2800" dirty="0" smtClean="0"/>
          </a:p>
          <a:p>
            <a:endParaRPr lang="en-GB" sz="2800" dirty="0" smtClean="0"/>
          </a:p>
          <a:p>
            <a:endParaRPr lang="en-US" sz="2800" dirty="0"/>
          </a:p>
        </p:txBody>
      </p:sp>
      <p:sp>
        <p:nvSpPr>
          <p:cNvPr id="4" name="Slide Number Placeholder 3"/>
          <p:cNvSpPr>
            <a:spLocks noGrp="1"/>
          </p:cNvSpPr>
          <p:nvPr>
            <p:ph type="sldNum" sz="quarter" idx="10"/>
          </p:nvPr>
        </p:nvSpPr>
        <p:spPr/>
        <p:txBody>
          <a:bodyPr/>
          <a:lstStyle/>
          <a:p>
            <a:fld id="{33CF0543-8C24-4EF0-A0BC-1A50D5316A44}" type="slidenum">
              <a:rPr lang="en-US" smtClean="0"/>
              <a:pPr/>
              <a:t>29</a:t>
            </a:fld>
            <a:endParaRPr lang="en-US"/>
          </a:p>
        </p:txBody>
      </p:sp>
    </p:spTree>
    <p:extLst>
      <p:ext uri="{BB962C8B-B14F-4D97-AF65-F5344CB8AC3E}">
        <p14:creationId xmlns:p14="http://schemas.microsoft.com/office/powerpoint/2010/main" val="433120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800" dirty="0" smtClean="0"/>
              <a:t>Japanese Major Tsunami March 2011</a:t>
            </a:r>
          </a:p>
          <a:p>
            <a:endParaRPr lang="en-GB" sz="1800" dirty="0" smtClean="0"/>
          </a:p>
          <a:p>
            <a:r>
              <a:rPr lang="en-GB" sz="1800" dirty="0" smtClean="0"/>
              <a:t>3 to 6 metres high</a:t>
            </a:r>
          </a:p>
          <a:p>
            <a:endParaRPr lang="en-GB" sz="1800" dirty="0" smtClean="0"/>
          </a:p>
          <a:p>
            <a:r>
              <a:rPr lang="en-GB" sz="1800" dirty="0" smtClean="0"/>
              <a:t>Reached height of 30 metres in places (</a:t>
            </a:r>
            <a:r>
              <a:rPr lang="en-GB" sz="1800" dirty="0" err="1" smtClean="0"/>
              <a:t>Ryori</a:t>
            </a:r>
            <a:r>
              <a:rPr lang="en-GB" sz="1800" dirty="0" smtClean="0"/>
              <a:t> Bay)</a:t>
            </a:r>
          </a:p>
          <a:p>
            <a:endParaRPr lang="en-GB" sz="1800" dirty="0" smtClean="0"/>
          </a:p>
          <a:p>
            <a:r>
              <a:rPr lang="en-GB" sz="1800" dirty="0" smtClean="0"/>
              <a:t>Reached coats of North and South America</a:t>
            </a:r>
          </a:p>
        </p:txBody>
      </p:sp>
      <p:sp>
        <p:nvSpPr>
          <p:cNvPr id="4" name="Slide Number Placeholder 3"/>
          <p:cNvSpPr>
            <a:spLocks noGrp="1"/>
          </p:cNvSpPr>
          <p:nvPr>
            <p:ph type="sldNum" sz="quarter" idx="10"/>
          </p:nvPr>
        </p:nvSpPr>
        <p:spPr/>
        <p:txBody>
          <a:bodyPr/>
          <a:lstStyle/>
          <a:p>
            <a:fld id="{33CF0543-8C24-4EF0-A0BC-1A50D5316A44}" type="slidenum">
              <a:rPr lang="en-US" smtClean="0"/>
              <a:pPr/>
              <a:t>33</a:t>
            </a:fld>
            <a:endParaRPr lang="en-US"/>
          </a:p>
        </p:txBody>
      </p:sp>
    </p:spTree>
    <p:extLst>
      <p:ext uri="{BB962C8B-B14F-4D97-AF65-F5344CB8AC3E}">
        <p14:creationId xmlns:p14="http://schemas.microsoft.com/office/powerpoint/2010/main" val="4049767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CF0543-8C24-4EF0-A0BC-1A50D5316A44}" type="slidenum">
              <a:rPr lang="en-US" smtClean="0"/>
              <a:pPr/>
              <a:t>34</a:t>
            </a:fld>
            <a:endParaRPr lang="en-US" dirty="0"/>
          </a:p>
        </p:txBody>
      </p:sp>
      <p:sp>
        <p:nvSpPr>
          <p:cNvPr id="5" name="Notes Placeholder 4"/>
          <p:cNvSpPr>
            <a:spLocks noGrp="1"/>
          </p:cNvSpPr>
          <p:nvPr>
            <p:ph type="body" sz="quarter" idx="11"/>
          </p:nvPr>
        </p:nvSpPr>
        <p:spPr/>
        <p:txBody>
          <a:bodyPr>
            <a:normAutofit/>
          </a:bodyPr>
          <a:lstStyle/>
          <a:p>
            <a:r>
              <a:rPr lang="en-GB" dirty="0" smtClean="0"/>
              <a:t>This Tsunami</a:t>
            </a:r>
            <a:r>
              <a:rPr lang="en-GB" baseline="0" dirty="0" smtClean="0"/>
              <a:t> occurred in 1755 – Lisbon, Portugal</a:t>
            </a:r>
            <a:endParaRPr lang="en-GB" dirty="0"/>
          </a:p>
        </p:txBody>
      </p:sp>
    </p:spTree>
    <p:extLst>
      <p:ext uri="{BB962C8B-B14F-4D97-AF65-F5344CB8AC3E}">
        <p14:creationId xmlns:p14="http://schemas.microsoft.com/office/powerpoint/2010/main" val="6081647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WEBSITE</a:t>
            </a:r>
            <a:endParaRPr lang="en-US" dirty="0"/>
          </a:p>
        </p:txBody>
      </p:sp>
      <p:sp>
        <p:nvSpPr>
          <p:cNvPr id="4" name="Slide Number Placeholder 3"/>
          <p:cNvSpPr>
            <a:spLocks noGrp="1"/>
          </p:cNvSpPr>
          <p:nvPr>
            <p:ph type="sldNum" sz="quarter" idx="10"/>
          </p:nvPr>
        </p:nvSpPr>
        <p:spPr/>
        <p:txBody>
          <a:bodyPr/>
          <a:lstStyle/>
          <a:p>
            <a:fld id="{33CF0543-8C24-4EF0-A0BC-1A50D5316A44}" type="slidenum">
              <a:rPr lang="en-US" smtClean="0"/>
              <a:pPr/>
              <a:t>35</a:t>
            </a:fld>
            <a:endParaRPr lang="en-US"/>
          </a:p>
        </p:txBody>
      </p:sp>
    </p:spTree>
    <p:extLst>
      <p:ext uri="{BB962C8B-B14F-4D97-AF65-F5344CB8AC3E}">
        <p14:creationId xmlns:p14="http://schemas.microsoft.com/office/powerpoint/2010/main" val="2574199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Who likes planning??</a:t>
            </a:r>
          </a:p>
          <a:p>
            <a:endParaRPr lang="en-GB" dirty="0" smtClean="0"/>
          </a:p>
          <a:p>
            <a:r>
              <a:rPr lang="en-GB" dirty="0" smtClean="0"/>
              <a:t>We are in</a:t>
            </a:r>
            <a:r>
              <a:rPr lang="en-GB" baseline="0" dirty="0" smtClean="0"/>
              <a:t> the business of worrying about the worst that could happen to us all!!</a:t>
            </a:r>
            <a:endParaRPr lang="en-US" dirty="0"/>
          </a:p>
        </p:txBody>
      </p:sp>
      <p:sp>
        <p:nvSpPr>
          <p:cNvPr id="4" name="Slide Number Placeholder 3"/>
          <p:cNvSpPr>
            <a:spLocks noGrp="1"/>
          </p:cNvSpPr>
          <p:nvPr>
            <p:ph type="sldNum" sz="quarter" idx="10"/>
          </p:nvPr>
        </p:nvSpPr>
        <p:spPr/>
        <p:txBody>
          <a:bodyPr/>
          <a:lstStyle/>
          <a:p>
            <a:fld id="{33CF0543-8C24-4EF0-A0BC-1A50D5316A44}" type="slidenum">
              <a:rPr lang="en-US" smtClean="0"/>
              <a:pPr/>
              <a:t>3</a:t>
            </a:fld>
            <a:endParaRPr lang="en-US"/>
          </a:p>
        </p:txBody>
      </p:sp>
    </p:spTree>
    <p:extLst>
      <p:ext uri="{BB962C8B-B14F-4D97-AF65-F5344CB8AC3E}">
        <p14:creationId xmlns:p14="http://schemas.microsoft.com/office/powerpoint/2010/main" val="2829432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2800" b="1" dirty="0" smtClean="0"/>
              <a:t>Explain</a:t>
            </a:r>
            <a:r>
              <a:rPr lang="en-GB" sz="2800" b="1" baseline="0" dirty="0" smtClean="0"/>
              <a:t> how the risk </a:t>
            </a:r>
            <a:r>
              <a:rPr lang="en-GB" sz="2800" b="1" baseline="0" dirty="0" err="1" smtClean="0"/>
              <a:t>matix</a:t>
            </a:r>
            <a:r>
              <a:rPr lang="en-GB" sz="2800" b="1" baseline="0" dirty="0" smtClean="0"/>
              <a:t> works</a:t>
            </a:r>
            <a:endParaRPr lang="en-GB" sz="2800" dirty="0" smtClean="0"/>
          </a:p>
          <a:p>
            <a:endParaRPr lang="en-GB" sz="2800" dirty="0" smtClean="0"/>
          </a:p>
          <a:p>
            <a:endParaRPr lang="en-US" sz="2800" dirty="0"/>
          </a:p>
        </p:txBody>
      </p:sp>
      <p:sp>
        <p:nvSpPr>
          <p:cNvPr id="4" name="Slide Number Placeholder 3"/>
          <p:cNvSpPr>
            <a:spLocks noGrp="1"/>
          </p:cNvSpPr>
          <p:nvPr>
            <p:ph type="sldNum" sz="quarter" idx="10"/>
          </p:nvPr>
        </p:nvSpPr>
        <p:spPr/>
        <p:txBody>
          <a:bodyPr/>
          <a:lstStyle/>
          <a:p>
            <a:fld id="{33CF0543-8C24-4EF0-A0BC-1A50D5316A44}" type="slidenum">
              <a:rPr lang="en-US" smtClean="0"/>
              <a:pPr/>
              <a:t>5</a:t>
            </a:fld>
            <a:endParaRPr lang="en-US"/>
          </a:p>
        </p:txBody>
      </p:sp>
    </p:spTree>
    <p:extLst>
      <p:ext uri="{BB962C8B-B14F-4D97-AF65-F5344CB8AC3E}">
        <p14:creationId xmlns:p14="http://schemas.microsoft.com/office/powerpoint/2010/main" val="1331595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2800" dirty="0"/>
          </a:p>
        </p:txBody>
      </p:sp>
      <p:sp>
        <p:nvSpPr>
          <p:cNvPr id="4" name="Slide Number Placeholder 3"/>
          <p:cNvSpPr>
            <a:spLocks noGrp="1"/>
          </p:cNvSpPr>
          <p:nvPr>
            <p:ph type="sldNum" sz="quarter" idx="10"/>
          </p:nvPr>
        </p:nvSpPr>
        <p:spPr/>
        <p:txBody>
          <a:bodyPr/>
          <a:lstStyle/>
          <a:p>
            <a:fld id="{33CF0543-8C24-4EF0-A0BC-1A50D5316A44}" type="slidenum">
              <a:rPr lang="en-US" smtClean="0"/>
              <a:pPr/>
              <a:t>6</a:t>
            </a:fld>
            <a:endParaRPr lang="en-US"/>
          </a:p>
        </p:txBody>
      </p:sp>
    </p:spTree>
    <p:extLst>
      <p:ext uri="{BB962C8B-B14F-4D97-AF65-F5344CB8AC3E}">
        <p14:creationId xmlns:p14="http://schemas.microsoft.com/office/powerpoint/2010/main" val="2691345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dirty="0" smtClean="0"/>
              <a:t>Risk Assessment</a:t>
            </a:r>
          </a:p>
          <a:p>
            <a:pPr lvl="2"/>
            <a:r>
              <a:rPr lang="en-GB" sz="2400" dirty="0" smtClean="0">
                <a:solidFill>
                  <a:srgbClr val="0070C0"/>
                </a:solidFill>
              </a:rPr>
              <a:t>‘A systematic process that produces a range of measures that contribute to the wellbeing of communities and the environment’</a:t>
            </a:r>
          </a:p>
          <a:p>
            <a:pPr lvl="2"/>
            <a:r>
              <a:rPr lang="en-GB" sz="2400" dirty="0" smtClean="0"/>
              <a:t>Assessment carried out by Local Resilience Forum</a:t>
            </a:r>
          </a:p>
          <a:p>
            <a:pPr marL="915680" lvl="2" defTabSz="915680"/>
            <a:r>
              <a:rPr lang="en-GB" sz="2400" b="1" dirty="0" smtClean="0"/>
              <a:t>Local determination, but UK standardised i.e. consistent approach means its easier to compare and share risk information at all levels</a:t>
            </a:r>
          </a:p>
          <a:p>
            <a:endParaRPr lang="en-GB" dirty="0" smtClean="0"/>
          </a:p>
          <a:p>
            <a:r>
              <a:rPr lang="en-GB" dirty="0" smtClean="0"/>
              <a:t>TWO DISTINCT AREAS…we focus on hazards</a:t>
            </a:r>
          </a:p>
          <a:p>
            <a:r>
              <a:rPr lang="en-GB" dirty="0" smtClean="0"/>
              <a:t>Hazards</a:t>
            </a:r>
          </a:p>
          <a:p>
            <a:pPr lvl="3">
              <a:buNone/>
            </a:pPr>
            <a:r>
              <a:rPr lang="en-GB" sz="2400" dirty="0" smtClean="0">
                <a:solidFill>
                  <a:srgbClr val="0070C0"/>
                </a:solidFill>
              </a:rPr>
              <a:t>Severe weather (flooding), explosion, pollution etc.</a:t>
            </a:r>
          </a:p>
          <a:p>
            <a:r>
              <a:rPr lang="en-GB" dirty="0" smtClean="0"/>
              <a:t>Threats</a:t>
            </a:r>
          </a:p>
          <a:p>
            <a:pPr lvl="2">
              <a:buNone/>
            </a:pPr>
            <a:r>
              <a:rPr lang="en-GB" sz="2400" dirty="0" smtClean="0">
                <a:solidFill>
                  <a:srgbClr val="0070C0"/>
                </a:solidFill>
              </a:rPr>
              <a:t>	Malicious attacks</a:t>
            </a:r>
            <a:endParaRPr lang="en-US" dirty="0"/>
          </a:p>
        </p:txBody>
      </p:sp>
      <p:sp>
        <p:nvSpPr>
          <p:cNvPr id="4" name="Slide Number Placeholder 3"/>
          <p:cNvSpPr>
            <a:spLocks noGrp="1"/>
          </p:cNvSpPr>
          <p:nvPr>
            <p:ph type="sldNum" sz="quarter" idx="10"/>
          </p:nvPr>
        </p:nvSpPr>
        <p:spPr/>
        <p:txBody>
          <a:bodyPr/>
          <a:lstStyle/>
          <a:p>
            <a:fld id="{33CF0543-8C24-4EF0-A0BC-1A50D5316A44}" type="slidenum">
              <a:rPr lang="en-US" smtClean="0"/>
              <a:pPr/>
              <a:t>7</a:t>
            </a:fld>
            <a:endParaRPr lang="en-US"/>
          </a:p>
        </p:txBody>
      </p:sp>
    </p:spTree>
    <p:extLst>
      <p:ext uri="{BB962C8B-B14F-4D97-AF65-F5344CB8AC3E}">
        <p14:creationId xmlns:p14="http://schemas.microsoft.com/office/powerpoint/2010/main" val="3152667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800" dirty="0" smtClean="0"/>
              <a:t>Here are our VERY HIGH and HIGH risks…</a:t>
            </a:r>
          </a:p>
          <a:p>
            <a:endParaRPr lang="en-GB" sz="1800" dirty="0" smtClean="0"/>
          </a:p>
          <a:p>
            <a:r>
              <a:rPr lang="en-GB" sz="1800" b="1" dirty="0" smtClean="0"/>
              <a:t>Come back to this later.</a:t>
            </a:r>
          </a:p>
        </p:txBody>
      </p:sp>
      <p:sp>
        <p:nvSpPr>
          <p:cNvPr id="4" name="Slide Number Placeholder 3"/>
          <p:cNvSpPr>
            <a:spLocks noGrp="1"/>
          </p:cNvSpPr>
          <p:nvPr>
            <p:ph type="sldNum" sz="quarter" idx="10"/>
          </p:nvPr>
        </p:nvSpPr>
        <p:spPr/>
        <p:txBody>
          <a:bodyPr/>
          <a:lstStyle/>
          <a:p>
            <a:fld id="{33CF0543-8C24-4EF0-A0BC-1A50D5316A44}" type="slidenum">
              <a:rPr lang="en-US" smtClean="0"/>
              <a:pPr/>
              <a:t>8</a:t>
            </a:fld>
            <a:endParaRPr lang="en-US"/>
          </a:p>
        </p:txBody>
      </p:sp>
    </p:spTree>
    <p:extLst>
      <p:ext uri="{BB962C8B-B14F-4D97-AF65-F5344CB8AC3E}">
        <p14:creationId xmlns:p14="http://schemas.microsoft.com/office/powerpoint/2010/main" val="3068646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33CF0543-8C24-4EF0-A0BC-1A50D5316A44}" type="slidenum">
              <a:rPr lang="en-US" smtClean="0"/>
              <a:pPr/>
              <a:t>9</a:t>
            </a:fld>
            <a:endParaRPr lang="en-US" dirty="0"/>
          </a:p>
        </p:txBody>
      </p:sp>
      <p:sp>
        <p:nvSpPr>
          <p:cNvPr id="5" name="Notes Placeholder 4"/>
          <p:cNvSpPr>
            <a:spLocks noGrp="1"/>
          </p:cNvSpPr>
          <p:nvPr>
            <p:ph type="body" sz="quarter" idx="11"/>
          </p:nvPr>
        </p:nvSpPr>
        <p:spPr/>
        <p:txBody>
          <a:bodyPr>
            <a:normAutofit/>
          </a:bodyPr>
          <a:lstStyle/>
          <a:p>
            <a:r>
              <a:rPr lang="en-GB" sz="1200" dirty="0" smtClean="0"/>
              <a:t>Hazard: </a:t>
            </a:r>
          </a:p>
          <a:p>
            <a:r>
              <a:rPr lang="en-GB" sz="1200" dirty="0" smtClean="0"/>
              <a:t>Stoke Canon (2012), </a:t>
            </a:r>
          </a:p>
          <a:p>
            <a:r>
              <a:rPr lang="en-GB" sz="1200" dirty="0" smtClean="0"/>
              <a:t>Flooding 2010, 2011,2012, </a:t>
            </a:r>
          </a:p>
          <a:p>
            <a:pPr defTabSz="915680"/>
            <a:r>
              <a:rPr lang="en-GB" sz="1200" dirty="0" smtClean="0"/>
              <a:t>Napoli, </a:t>
            </a:r>
            <a:r>
              <a:rPr lang="en-GB" sz="1200" dirty="0" err="1" smtClean="0"/>
              <a:t>Branscombe</a:t>
            </a:r>
            <a:r>
              <a:rPr lang="en-GB" sz="1200" dirty="0" smtClean="0"/>
              <a:t> 2007, </a:t>
            </a:r>
          </a:p>
          <a:p>
            <a:r>
              <a:rPr lang="en-GB" sz="1200" dirty="0" smtClean="0"/>
              <a:t>Snow &amp; ice 2010, 2011, </a:t>
            </a:r>
          </a:p>
          <a:p>
            <a:r>
              <a:rPr lang="en-GB" sz="1200" dirty="0" err="1" smtClean="0"/>
              <a:t>Boscastle</a:t>
            </a:r>
            <a:r>
              <a:rPr lang="en-GB" sz="1200" dirty="0" smtClean="0"/>
              <a:t> (Aug 2004)</a:t>
            </a:r>
          </a:p>
          <a:p>
            <a:endParaRPr lang="en-GB" sz="1200" dirty="0" smtClean="0"/>
          </a:p>
          <a:p>
            <a:r>
              <a:rPr lang="en-GB" sz="1200" dirty="0" smtClean="0"/>
              <a:t>Explain </a:t>
            </a:r>
            <a:r>
              <a:rPr lang="en-GB" sz="1200" b="1" dirty="0" smtClean="0"/>
              <a:t>consequence management</a:t>
            </a:r>
            <a:r>
              <a:rPr lang="en-GB" sz="1200" dirty="0" smtClean="0"/>
              <a:t>: risk has occurred our job is to reduce the impact on our community</a:t>
            </a:r>
          </a:p>
          <a:p>
            <a:endParaRPr lang="en-GB" sz="1200" dirty="0" smtClean="0"/>
          </a:p>
          <a:p>
            <a:endParaRPr lang="en-US" sz="1200" dirty="0" smtClean="0"/>
          </a:p>
          <a:p>
            <a:endParaRPr lang="en-GB" dirty="0"/>
          </a:p>
        </p:txBody>
      </p:sp>
    </p:spTree>
    <p:extLst>
      <p:ext uri="{BB962C8B-B14F-4D97-AF65-F5344CB8AC3E}">
        <p14:creationId xmlns:p14="http://schemas.microsoft.com/office/powerpoint/2010/main" val="1336615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GB" sz="2800" b="1" dirty="0" smtClean="0"/>
          </a:p>
          <a:p>
            <a:pPr algn="l"/>
            <a:r>
              <a:rPr lang="en-GB" sz="2800" b="1" dirty="0" smtClean="0"/>
              <a:t>Local knowledge: </a:t>
            </a:r>
          </a:p>
          <a:p>
            <a:pPr algn="l"/>
            <a:r>
              <a:rPr lang="en-GB" sz="2800" b="1" dirty="0" smtClean="0"/>
              <a:t>how many people live here; </a:t>
            </a:r>
          </a:p>
          <a:p>
            <a:pPr algn="l"/>
            <a:r>
              <a:rPr lang="en-GB" sz="2800" b="1" dirty="0" smtClean="0"/>
              <a:t>streams that may get blocked; </a:t>
            </a:r>
          </a:p>
          <a:p>
            <a:pPr algn="l"/>
            <a:r>
              <a:rPr lang="en-GB" sz="2800" b="1" dirty="0" smtClean="0"/>
              <a:t>narrow access to community hall</a:t>
            </a:r>
          </a:p>
          <a:p>
            <a:endParaRPr lang="en-US" sz="2800" dirty="0"/>
          </a:p>
        </p:txBody>
      </p:sp>
      <p:sp>
        <p:nvSpPr>
          <p:cNvPr id="4" name="Slide Number Placeholder 3"/>
          <p:cNvSpPr>
            <a:spLocks noGrp="1"/>
          </p:cNvSpPr>
          <p:nvPr>
            <p:ph type="sldNum" sz="quarter" idx="10"/>
          </p:nvPr>
        </p:nvSpPr>
        <p:spPr/>
        <p:txBody>
          <a:bodyPr/>
          <a:lstStyle/>
          <a:p>
            <a:fld id="{33CF0543-8C24-4EF0-A0BC-1A50D5316A44}" type="slidenum">
              <a:rPr lang="en-US" smtClean="0"/>
              <a:pPr/>
              <a:t>10</a:t>
            </a:fld>
            <a:endParaRPr lang="en-US"/>
          </a:p>
        </p:txBody>
      </p:sp>
    </p:spTree>
    <p:extLst>
      <p:ext uri="{BB962C8B-B14F-4D97-AF65-F5344CB8AC3E}">
        <p14:creationId xmlns:p14="http://schemas.microsoft.com/office/powerpoint/2010/main" val="955992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7C9B81F-C347-4BEF-BFDF-29C42F48304A}" type="datetimeFigureOut">
              <a:rPr lang="en-US" smtClean="0"/>
              <a:pPr/>
              <a:t>11/10/2016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kumimoji="0"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42AED99-7FB4-404E-8A97-64753DCE42EC}"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11/10/2016</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11/10/2016</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11/10/2016</a:t>
            </a:fld>
            <a:endParaRPr lang="en-US"/>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7C9B81F-C347-4BEF-BFDF-29C42F48304A}" type="datetimeFigureOut">
              <a:rPr lang="en-US" smtClean="0"/>
              <a:pPr/>
              <a:t>11/10/2016</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7C9B81F-C347-4BEF-BFDF-29C42F48304A}" type="datetimeFigureOut">
              <a:rPr lang="en-US" smtClean="0"/>
              <a:pPr/>
              <a:t>11/10/2016</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7C9B81F-C347-4BEF-BFDF-29C42F48304A}" type="datetimeFigureOut">
              <a:rPr lang="en-US" smtClean="0"/>
              <a:pPr/>
              <a:t>11/10/2016</a:t>
            </a:fld>
            <a:endParaRPr lang="en-US"/>
          </a:p>
        </p:txBody>
      </p:sp>
      <p:sp>
        <p:nvSpPr>
          <p:cNvPr id="8" name="Footer Placeholder 7"/>
          <p:cNvSpPr>
            <a:spLocks noGrp="1"/>
          </p:cNvSpPr>
          <p:nvPr>
            <p:ph type="ftr" sz="quarter" idx="11"/>
          </p:nvPr>
        </p:nvSpPr>
        <p:spPr/>
        <p:txBody>
          <a:bodyPr/>
          <a:lstStyle>
            <a:extLst/>
          </a:lstStyle>
          <a:p>
            <a:endParaRPr kumimoji="0" lang="en-US" dirty="0"/>
          </a:p>
        </p:txBody>
      </p:sp>
      <p:sp>
        <p:nvSpPr>
          <p:cNvPr id="9" name="Slide Number Placeholder 8"/>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7C9B81F-C347-4BEF-BFDF-29C42F48304A}" type="datetimeFigureOut">
              <a:rPr lang="en-US" smtClean="0"/>
              <a:pPr/>
              <a:t>11/10/2016</a:t>
            </a:fld>
            <a:endParaRPr lang="en-US" dirty="0">
              <a:solidFill>
                <a:schemeClr val="tx2">
                  <a:shade val="90000"/>
                </a:schemeClr>
              </a:solidFill>
            </a:endParaRPr>
          </a:p>
        </p:txBody>
      </p:sp>
      <p:sp>
        <p:nvSpPr>
          <p:cNvPr id="4" name="Footer Placeholder 3"/>
          <p:cNvSpPr>
            <a:spLocks noGrp="1"/>
          </p:cNvSpPr>
          <p:nvPr>
            <p:ph type="ftr" sz="quarter" idx="11"/>
          </p:nvPr>
        </p:nvSpPr>
        <p:spPr/>
        <p:txBody>
          <a:bodyPr/>
          <a:lstStyle>
            <a:extLst/>
          </a:lstStyle>
          <a:p>
            <a:pPr algn="l" eaLnBrk="1" latinLnBrk="0" hangingPunct="1"/>
            <a:endParaRPr kumimoji="0" lang="en-US" dirty="0">
              <a:solidFill>
                <a:schemeClr val="tx2">
                  <a:shade val="90000"/>
                </a:schemeClr>
              </a:solidFill>
            </a:endParaRPr>
          </a:p>
        </p:txBody>
      </p:sp>
      <p:sp>
        <p:nvSpPr>
          <p:cNvPr id="5" name="Slide Number Placeholder 4"/>
          <p:cNvSpPr>
            <a:spLocks noGrp="1"/>
          </p:cNvSpPr>
          <p:nvPr>
            <p:ph type="sldNum" sz="quarter" idx="12"/>
          </p:nvPr>
        </p:nvSpPr>
        <p:spPr/>
        <p:txBody>
          <a:bodyPr/>
          <a:lstStyle>
            <a:extLst/>
          </a:lstStyle>
          <a:p>
            <a:fld id="{042AED99-7FB4-404E-8A97-64753DCE42EC}" type="slidenum">
              <a:rPr kumimoji="0" lang="en-US" smtClean="0"/>
              <a:pPr/>
              <a:t>‹#›</a:t>
            </a:fld>
            <a:endParaRPr kumimoji="0" lang="en-US" dirty="0">
              <a:solidFill>
                <a:schemeClr val="tx2">
                  <a:shade val="90000"/>
                </a:schemeClr>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7C9B81F-C347-4BEF-BFDF-29C42F48304A}" type="datetimeFigureOut">
              <a:rPr lang="en-US" smtClean="0"/>
              <a:pPr/>
              <a:t>11/10/2016</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7C9B81F-C347-4BEF-BFDF-29C42F48304A}" type="datetimeFigureOut">
              <a:rPr lang="en-US" smtClean="0"/>
              <a:pPr/>
              <a:t>11/10/2016</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042AED99-7FB4-404E-8A97-64753DCE42EC}" type="slidenum">
              <a:rPr kumimoji="0" lang="en-US" smtClean="0"/>
              <a:pPr/>
              <a:t>‹#›</a:t>
            </a:fld>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7C9B81F-C347-4BEF-BFDF-29C42F48304A}" type="datetimeFigureOut">
              <a:rPr lang="en-US" smtClean="0"/>
              <a:pPr/>
              <a:t>11/10/2016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0"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42AED99-7FB4-404E-8A97-64753DCE42EC}" type="slidenum">
              <a:rPr kumimoji="0" lang="en-US" smtClean="0"/>
              <a:pPr/>
              <a:t>‹#›</a:t>
            </a:fld>
            <a:endParaRPr kumimoji="0"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7C9B81F-C347-4BEF-BFDF-29C42F48304A}" type="datetimeFigureOut">
              <a:rPr lang="en-US" smtClean="0"/>
              <a:pPr/>
              <a:t>11/10/2016</a:t>
            </a:fld>
            <a:endParaRPr lang="en-US" dirty="0">
              <a:solidFill>
                <a:schemeClr val="tx2">
                  <a:shade val="90000"/>
                </a:schemeClr>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42AED99-7FB4-404E-8A97-64753DCE42EC}" type="slidenum">
              <a:rPr kumimoji="0" lang="en-US" smtClean="0"/>
              <a:pPr/>
              <a:t>‹#›</a:t>
            </a:fld>
            <a:endParaRPr kumimoji="0" lang="en-US" dirty="0">
              <a:solidFill>
                <a:schemeClr val="tx2">
                  <a:shade val="90000"/>
                </a:schemeClr>
              </a:solidFill>
            </a:endParaRPr>
          </a:p>
        </p:txBody>
      </p:sp>
      <p:pic>
        <p:nvPicPr>
          <p:cNvPr id="11" name="Picture 8"/>
          <p:cNvPicPr>
            <a:picLocks noChangeAspect="1" noChangeArrowheads="1"/>
          </p:cNvPicPr>
          <p:nvPr userDrawn="1"/>
        </p:nvPicPr>
        <p:blipFill>
          <a:blip r:embed="rId14" cstate="print"/>
          <a:srcRect/>
          <a:stretch>
            <a:fillRect/>
          </a:stretch>
        </p:blipFill>
        <p:spPr bwMode="auto">
          <a:xfrm>
            <a:off x="7786710" y="6039472"/>
            <a:ext cx="1357290" cy="818528"/>
          </a:xfrm>
          <a:prstGeom prst="rect">
            <a:avLst/>
          </a:prstGeom>
          <a:noFill/>
          <a:ln w="9525" algn="ctr">
            <a:noFill/>
            <a:miter lim="800000"/>
            <a:headEnd/>
            <a:tailEnd/>
          </a:ln>
          <a:effectLst/>
        </p:spPr>
      </p:pic>
      <p:sp>
        <p:nvSpPr>
          <p:cNvPr id="16" name="Footer Placeholder 4"/>
          <p:cNvSpPr txBox="1">
            <a:spLocks/>
          </p:cNvSpPr>
          <p:nvPr userDrawn="1"/>
        </p:nvSpPr>
        <p:spPr>
          <a:xfrm>
            <a:off x="-71438" y="6715172"/>
            <a:ext cx="785786" cy="214290"/>
          </a:xfrm>
          <a:prstGeom prst="rect">
            <a:avLst/>
          </a:prstGeom>
        </p:spPr>
        <p:txBody>
          <a:bodyPr/>
          <a:lstStyle>
            <a:lvl1pPr algn="l">
              <a:defRPr>
                <a:solidFill>
                  <a:srgbClr val="FFFFFF"/>
                </a:solidFill>
              </a:defRPr>
            </a:lvl1pPr>
            <a:extLst/>
          </a:lstStyle>
          <a:p>
            <a:pPr marL="0" marR="0" lvl="0" indent="0" algn="l" defTabSz="914400" rtl="0" eaLnBrk="1" fontAlgn="base" latinLnBrk="0" hangingPunct="1">
              <a:lnSpc>
                <a:spcPct val="100000"/>
              </a:lnSpc>
              <a:spcBef>
                <a:spcPct val="0"/>
              </a:spcBef>
              <a:spcAft>
                <a:spcPct val="0"/>
              </a:spcAft>
              <a:buClrTx/>
              <a:buSzTx/>
              <a:buFontTx/>
              <a:buNone/>
              <a:tabLst/>
              <a:defRPr/>
            </a:pPr>
            <a:fld id="{50A993EB-2894-4C44-9C07-CC431C023DD3}" type="slidenum">
              <a:rPr kumimoji="0" lang="en-US" sz="800" b="0" i="0" u="none" strike="noStrike" kern="1200" cap="none" spc="0" normalizeH="0" baseline="0" noProof="0" smtClean="0">
                <a:ln>
                  <a:noFill/>
                </a:ln>
                <a:solidFill>
                  <a:srgbClr val="FFFFFF"/>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r>
              <a:rPr kumimoji="0" lang="en-US" sz="800" b="0" i="0" u="none" strike="noStrike" kern="1200" cap="none" spc="0" normalizeH="0" baseline="0" noProof="0" dirty="0" smtClean="0">
                <a:ln>
                  <a:noFill/>
                </a:ln>
                <a:solidFill>
                  <a:srgbClr val="FFFFFF"/>
                </a:solidFill>
                <a:effectLst/>
                <a:uLnTx/>
                <a:uFillTx/>
                <a:latin typeface="Arial" charset="0"/>
                <a:ea typeface="+mn-ea"/>
                <a:cs typeface="+mn-cs"/>
              </a:rPr>
              <a:t> of 35</a:t>
            </a:r>
            <a:endParaRPr kumimoji="0" lang="en-US" sz="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5" Type="http://schemas.openxmlformats.org/officeDocument/2006/relationships/oleObject" Target="../embeddings/oleObject1.bin"/><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 name="Rectangle 10"/>
          <p:cNvSpPr>
            <a:spLocks noGrp="1" noChangeArrowheads="1"/>
          </p:cNvSpPr>
          <p:nvPr>
            <p:ph type="title"/>
          </p:nvPr>
        </p:nvSpPr>
        <p:spPr>
          <a:xfrm>
            <a:off x="323850" y="333375"/>
            <a:ext cx="8229600" cy="6337300"/>
          </a:xfrm>
        </p:spPr>
        <p:txBody>
          <a:bodyPr>
            <a:normAutofit fontScale="90000"/>
          </a:bodyPr>
          <a:lstStyle/>
          <a:p>
            <a:pPr algn="ctr"/>
            <a:r>
              <a:rPr lang="en-GB" sz="3600" dirty="0" smtClean="0">
                <a:solidFill>
                  <a:srgbClr val="00B050"/>
                </a:solidFill>
                <a:latin typeface="Arial Narrow" panose="020B0606020202030204" pitchFamily="34" charset="0"/>
              </a:rPr>
              <a:t>Devon </a:t>
            </a:r>
            <a:r>
              <a:rPr lang="en-GB" sz="3600" dirty="0">
                <a:latin typeface="Arial Narrow" panose="020B0606020202030204" pitchFamily="34" charset="0"/>
              </a:rPr>
              <a:t>Community</a:t>
            </a:r>
            <a:r>
              <a:rPr lang="en-GB" sz="3600" dirty="0" smtClean="0">
                <a:solidFill>
                  <a:schemeClr val="tx2">
                    <a:lumMod val="75000"/>
                  </a:schemeClr>
                </a:solidFill>
                <a:latin typeface="Arial Narrow" panose="020B0606020202030204" pitchFamily="34" charset="0"/>
              </a:rPr>
              <a:t> </a:t>
            </a:r>
            <a:r>
              <a:rPr lang="en-GB" sz="3600" dirty="0" smtClean="0">
                <a:solidFill>
                  <a:srgbClr val="00B050"/>
                </a:solidFill>
                <a:latin typeface="Arial Narrow" panose="020B0606020202030204" pitchFamily="34" charset="0"/>
              </a:rPr>
              <a:t>Resilience Forum</a:t>
            </a:r>
            <a:br>
              <a:rPr lang="en-GB" sz="3600" dirty="0" smtClean="0">
                <a:solidFill>
                  <a:srgbClr val="00B050"/>
                </a:solidFill>
                <a:latin typeface="Arial Narrow" panose="020B0606020202030204" pitchFamily="34" charset="0"/>
              </a:rPr>
            </a:br>
            <a:r>
              <a:rPr lang="en-GB" sz="3600" dirty="0" smtClean="0">
                <a:solidFill>
                  <a:srgbClr val="00B050"/>
                </a:solidFill>
                <a:latin typeface="Arial Narrow" panose="020B0606020202030204" pitchFamily="34" charset="0"/>
              </a:rPr>
              <a:t>Becoming Resilient </a:t>
            </a:r>
            <a:r>
              <a:rPr lang="en-GB" sz="3600" dirty="0" smtClean="0">
                <a:latin typeface="Arial Narrow" panose="020B0606020202030204" pitchFamily="34" charset="0"/>
              </a:rPr>
              <a:t>Programme</a:t>
            </a:r>
            <a:r>
              <a:rPr lang="en-GB" sz="3600" dirty="0" smtClean="0"/>
              <a:t/>
            </a:r>
            <a:br>
              <a:rPr lang="en-GB" sz="3600" dirty="0" smtClean="0"/>
            </a:br>
            <a:r>
              <a:rPr lang="en-GB" sz="3600" dirty="0">
                <a:latin typeface="Arial Narrow" panose="020B0606020202030204" pitchFamily="34" charset="0"/>
              </a:rPr>
              <a:t>9th November 2016</a:t>
            </a:r>
            <a:r>
              <a:rPr lang="en-GB" sz="3600" dirty="0" smtClean="0"/>
              <a:t/>
            </a:r>
            <a:br>
              <a:rPr lang="en-GB" sz="3600" dirty="0" smtClean="0"/>
            </a:br>
            <a:r>
              <a:rPr lang="en-GB" sz="3200" dirty="0" smtClean="0"/>
              <a:t/>
            </a:r>
            <a:br>
              <a:rPr lang="en-GB" sz="3200" dirty="0" smtClean="0"/>
            </a:br>
            <a:r>
              <a:rPr lang="en-GB" sz="7300" dirty="0" smtClean="0">
                <a:solidFill>
                  <a:schemeClr val="accent2"/>
                </a:solidFill>
              </a:rPr>
              <a:t>How </a:t>
            </a:r>
            <a:r>
              <a:rPr lang="en-GB" sz="7300" dirty="0">
                <a:solidFill>
                  <a:schemeClr val="accent2"/>
                </a:solidFill>
              </a:rPr>
              <a:t>to assess </a:t>
            </a:r>
            <a:r>
              <a:rPr lang="en-GB" sz="7300" dirty="0" smtClean="0">
                <a:solidFill>
                  <a:schemeClr val="accent2"/>
                </a:solidFill>
              </a:rPr>
              <a:t>risk</a:t>
            </a:r>
            <a:r>
              <a:rPr lang="en-GB" sz="6000" b="1" dirty="0">
                <a:solidFill>
                  <a:schemeClr val="tx1"/>
                </a:solidFill>
              </a:rPr>
              <a:t/>
            </a:r>
            <a:br>
              <a:rPr lang="en-GB" sz="6000" b="1" dirty="0">
                <a:solidFill>
                  <a:schemeClr val="tx1"/>
                </a:solidFill>
              </a:rPr>
            </a:br>
            <a:r>
              <a:rPr lang="en-GB" sz="2800" b="1" i="1" dirty="0">
                <a:solidFill>
                  <a:schemeClr val="accent2"/>
                </a:solidFill>
              </a:rPr>
              <a:t/>
            </a:r>
            <a:br>
              <a:rPr lang="en-GB" sz="2800" b="1" i="1" dirty="0">
                <a:solidFill>
                  <a:schemeClr val="accent2"/>
                </a:solidFill>
              </a:rPr>
            </a:br>
            <a:r>
              <a:rPr lang="en-GB" sz="2800" i="1" dirty="0">
                <a:solidFill>
                  <a:schemeClr val="accent2"/>
                </a:solidFill>
              </a:rPr>
              <a:t/>
            </a:r>
            <a:br>
              <a:rPr lang="en-GB" sz="2800" i="1" dirty="0">
                <a:solidFill>
                  <a:schemeClr val="accent2"/>
                </a:solidFill>
              </a:rPr>
            </a:br>
            <a:r>
              <a:rPr lang="en-GB" sz="4000" b="1" dirty="0" smtClean="0">
                <a:solidFill>
                  <a:schemeClr val="tx1"/>
                </a:solidFill>
              </a:rPr>
              <a:t>Neil Hamlyn</a:t>
            </a:r>
            <a:r>
              <a:rPr lang="en-GB" sz="3200" b="1" dirty="0" smtClean="0">
                <a:solidFill>
                  <a:schemeClr val="tx1"/>
                </a:solidFill>
              </a:rPr>
              <a:t/>
            </a:r>
            <a:br>
              <a:rPr lang="en-GB" sz="3200" b="1" dirty="0" smtClean="0">
                <a:solidFill>
                  <a:schemeClr val="tx1"/>
                </a:solidFill>
              </a:rPr>
            </a:br>
            <a:r>
              <a:rPr lang="en-GB" sz="2800" dirty="0" smtClean="0">
                <a:solidFill>
                  <a:schemeClr val="tx1"/>
                </a:solidFill>
              </a:rPr>
              <a:t> Local Resilience Forum </a:t>
            </a:r>
            <a:r>
              <a:rPr lang="en-GB" sz="2800" b="1" dirty="0" smtClean="0">
                <a:solidFill>
                  <a:schemeClr val="tx1"/>
                </a:solidFill>
              </a:rPr>
              <a:t>Manager</a:t>
            </a:r>
            <a:br>
              <a:rPr lang="en-GB" sz="2800" b="1" dirty="0" smtClean="0">
                <a:solidFill>
                  <a:schemeClr val="tx1"/>
                </a:solidFill>
              </a:rPr>
            </a:br>
            <a:r>
              <a:rPr lang="en-GB" sz="2800" dirty="0" smtClean="0">
                <a:solidFill>
                  <a:schemeClr val="tx1"/>
                </a:solidFill>
              </a:rPr>
              <a:t>for</a:t>
            </a:r>
            <a:r>
              <a:rPr lang="en-GB" sz="2800" b="1" dirty="0" smtClean="0">
                <a:solidFill>
                  <a:schemeClr val="tx1"/>
                </a:solidFill>
              </a:rPr>
              <a:t/>
            </a:r>
            <a:br>
              <a:rPr lang="en-GB" sz="2800" b="1" dirty="0" smtClean="0">
                <a:solidFill>
                  <a:schemeClr val="tx1"/>
                </a:solidFill>
              </a:rPr>
            </a:br>
            <a:r>
              <a:rPr lang="en-GB" sz="2800" dirty="0" smtClean="0">
                <a:solidFill>
                  <a:schemeClr val="tx1"/>
                </a:solidFill>
              </a:rPr>
              <a:t>Devon, Cornwall &amp; Isles of Scilly </a:t>
            </a:r>
            <a:br>
              <a:rPr lang="en-GB" sz="2800" dirty="0" smtClean="0">
                <a:solidFill>
                  <a:schemeClr val="tx1"/>
                </a:solidFill>
              </a:rPr>
            </a:br>
            <a:r>
              <a:rPr lang="en-GB" sz="2000" b="1" dirty="0" smtClean="0">
                <a:solidFill>
                  <a:schemeClr val="accent2"/>
                </a:solidFill>
              </a:rPr>
              <a:t/>
            </a:r>
            <a:br>
              <a:rPr lang="en-GB" sz="2000" b="1" dirty="0" smtClean="0">
                <a:solidFill>
                  <a:schemeClr val="accent2"/>
                </a:solidFill>
              </a:rPr>
            </a:br>
            <a:r>
              <a:rPr lang="en-GB" sz="2000" b="1" dirty="0" smtClean="0">
                <a:solidFill>
                  <a:schemeClr val="accent2"/>
                </a:solidFill>
              </a:rPr>
              <a:t/>
            </a:r>
            <a:br>
              <a:rPr lang="en-GB" sz="2000" b="1" dirty="0" smtClean="0">
                <a:solidFill>
                  <a:schemeClr val="accent2"/>
                </a:solidFill>
              </a:rPr>
            </a:br>
            <a:endParaRPr lang="en-US" sz="2000" dirty="0">
              <a:solidFill>
                <a:schemeClr val="accent2"/>
              </a:solidFill>
            </a:endParaRPr>
          </a:p>
        </p:txBody>
      </p:sp>
      <p:sp>
        <p:nvSpPr>
          <p:cNvPr id="16396" name="Rectangle 12"/>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n-US"/>
          </a:p>
        </p:txBody>
      </p:sp>
      <p:sp>
        <p:nvSpPr>
          <p:cNvPr id="4" name="TextBox 3"/>
          <p:cNvSpPr txBox="1"/>
          <p:nvPr/>
        </p:nvSpPr>
        <p:spPr>
          <a:xfrm>
            <a:off x="3929058" y="3571876"/>
            <a:ext cx="214314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229600" cy="642942"/>
          </a:xfrm>
        </p:spPr>
        <p:txBody>
          <a:bodyPr>
            <a:normAutofit fontScale="90000"/>
          </a:bodyPr>
          <a:lstStyle/>
          <a:p>
            <a:pPr>
              <a:lnSpc>
                <a:spcPct val="110000"/>
              </a:lnSpc>
            </a:pPr>
            <a:r>
              <a:rPr lang="en-GB" sz="3600" dirty="0" smtClean="0">
                <a:solidFill>
                  <a:schemeClr val="accent2"/>
                </a:solidFill>
              </a:rPr>
              <a:t>Risk assessment – process</a:t>
            </a:r>
          </a:p>
        </p:txBody>
      </p:sp>
      <p:pic>
        <p:nvPicPr>
          <p:cNvPr id="28674" name="Picture 2"/>
          <p:cNvPicPr>
            <a:picLocks noGrp="1" noChangeAspect="1" noChangeArrowheads="1"/>
          </p:cNvPicPr>
          <p:nvPr>
            <p:ph idx="1"/>
          </p:nvPr>
        </p:nvPicPr>
        <p:blipFill>
          <a:blip r:embed="rId3" cstate="print"/>
          <a:srcRect/>
          <a:stretch>
            <a:fillRect/>
          </a:stretch>
        </p:blipFill>
        <p:spPr bwMode="auto">
          <a:xfrm>
            <a:off x="2071670" y="975404"/>
            <a:ext cx="5000628" cy="5668306"/>
          </a:xfrm>
          <a:prstGeom prst="rect">
            <a:avLst/>
          </a:prstGeom>
          <a:noFill/>
          <a:ln w="9525">
            <a:noFill/>
            <a:miter lim="800000"/>
            <a:headEnd/>
            <a:tailEnd/>
          </a:ln>
        </p:spPr>
      </p:pic>
      <p:sp>
        <p:nvSpPr>
          <p:cNvPr id="5" name="TextBox 4"/>
          <p:cNvSpPr txBox="1"/>
          <p:nvPr/>
        </p:nvSpPr>
        <p:spPr>
          <a:xfrm>
            <a:off x="267938" y="1546567"/>
            <a:ext cx="1714512" cy="646331"/>
          </a:xfrm>
          <a:prstGeom prst="rect">
            <a:avLst/>
          </a:prstGeom>
          <a:noFill/>
        </p:spPr>
        <p:txBody>
          <a:bodyPr wrap="square" rtlCol="0">
            <a:spAutoFit/>
          </a:bodyPr>
          <a:lstStyle/>
          <a:p>
            <a:r>
              <a:rPr lang="en-GB" b="1" dirty="0" smtClean="0"/>
              <a:t>1. Local knowledge </a:t>
            </a:r>
          </a:p>
        </p:txBody>
      </p:sp>
      <p:sp>
        <p:nvSpPr>
          <p:cNvPr id="2" name="Oval 1"/>
          <p:cNvSpPr/>
          <p:nvPr/>
        </p:nvSpPr>
        <p:spPr>
          <a:xfrm>
            <a:off x="3635896" y="1484783"/>
            <a:ext cx="2016224" cy="769901"/>
          </a:xfrm>
          <a:prstGeom prst="ellipse">
            <a:avLst/>
          </a:prstGeom>
          <a:noFill/>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0" name="Oval 9"/>
          <p:cNvSpPr/>
          <p:nvPr/>
        </p:nvSpPr>
        <p:spPr>
          <a:xfrm>
            <a:off x="3635896" y="2555526"/>
            <a:ext cx="2016224" cy="792088"/>
          </a:xfrm>
          <a:prstGeom prst="ellipse">
            <a:avLst/>
          </a:prstGeom>
          <a:noFill/>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1" name="Oval 10"/>
          <p:cNvSpPr/>
          <p:nvPr/>
        </p:nvSpPr>
        <p:spPr>
          <a:xfrm>
            <a:off x="3554177" y="3356992"/>
            <a:ext cx="2163455" cy="1512168"/>
          </a:xfrm>
          <a:prstGeom prst="ellipse">
            <a:avLst/>
          </a:prstGeom>
          <a:noFill/>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 name="Oval 11"/>
          <p:cNvSpPr/>
          <p:nvPr/>
        </p:nvSpPr>
        <p:spPr>
          <a:xfrm>
            <a:off x="3629800" y="4912506"/>
            <a:ext cx="2016224" cy="1740582"/>
          </a:xfrm>
          <a:prstGeom prst="ellipse">
            <a:avLst/>
          </a:prstGeom>
          <a:noFill/>
          <a:ln w="762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 name="TextBox 12"/>
          <p:cNvSpPr txBox="1"/>
          <p:nvPr/>
        </p:nvSpPr>
        <p:spPr>
          <a:xfrm>
            <a:off x="7072298" y="2517947"/>
            <a:ext cx="1714512" cy="646331"/>
          </a:xfrm>
          <a:prstGeom prst="rect">
            <a:avLst/>
          </a:prstGeom>
          <a:noFill/>
        </p:spPr>
        <p:txBody>
          <a:bodyPr wrap="square" rtlCol="0">
            <a:spAutoFit/>
          </a:bodyPr>
          <a:lstStyle/>
          <a:p>
            <a:pPr algn="ctr"/>
            <a:r>
              <a:rPr lang="en-GB" b="1" dirty="0" smtClean="0"/>
              <a:t>2. Identify your risks</a:t>
            </a:r>
          </a:p>
        </p:txBody>
      </p:sp>
      <p:sp>
        <p:nvSpPr>
          <p:cNvPr id="14" name="TextBox 13"/>
          <p:cNvSpPr txBox="1"/>
          <p:nvPr/>
        </p:nvSpPr>
        <p:spPr>
          <a:xfrm>
            <a:off x="29599" y="3486391"/>
            <a:ext cx="1714512" cy="646331"/>
          </a:xfrm>
          <a:prstGeom prst="rect">
            <a:avLst/>
          </a:prstGeom>
          <a:noFill/>
        </p:spPr>
        <p:txBody>
          <a:bodyPr wrap="square" rtlCol="0">
            <a:spAutoFit/>
          </a:bodyPr>
          <a:lstStyle/>
          <a:p>
            <a:pPr algn="ctr"/>
            <a:r>
              <a:rPr lang="en-GB" b="1" dirty="0" smtClean="0"/>
              <a:t>3. Evaluate your risks</a:t>
            </a:r>
          </a:p>
        </p:txBody>
      </p:sp>
      <p:sp>
        <p:nvSpPr>
          <p:cNvPr id="15" name="TextBox 14"/>
          <p:cNvSpPr txBox="1"/>
          <p:nvPr/>
        </p:nvSpPr>
        <p:spPr>
          <a:xfrm>
            <a:off x="7171206" y="4162120"/>
            <a:ext cx="1714512" cy="1200329"/>
          </a:xfrm>
          <a:prstGeom prst="rect">
            <a:avLst/>
          </a:prstGeom>
          <a:noFill/>
        </p:spPr>
        <p:txBody>
          <a:bodyPr wrap="square" rtlCol="0">
            <a:spAutoFit/>
          </a:bodyPr>
          <a:lstStyle/>
          <a:p>
            <a:r>
              <a:rPr lang="en-GB" b="1" dirty="0" smtClean="0"/>
              <a:t>4. Decide: What are you going to do about them?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heel(1)">
                                      <p:cBhvr>
                                        <p:cTn id="16" dur="2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heel(1)">
                                      <p:cBhvr>
                                        <p:cTn id="34" dur="2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10" grpId="0" animBg="1"/>
      <p:bldP spid="11" grpId="0" animBg="1"/>
      <p:bldP spid="12" grpId="0" animBg="1"/>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dirty="0" smtClean="0">
                <a:solidFill>
                  <a:schemeClr val="accent2"/>
                </a:solidFill>
              </a:rPr>
              <a:t>The Process</a:t>
            </a:r>
            <a:endParaRPr lang="en-US" dirty="0"/>
          </a:p>
        </p:txBody>
      </p:sp>
      <p:sp>
        <p:nvSpPr>
          <p:cNvPr id="3" name="Content Placeholder 2"/>
          <p:cNvSpPr>
            <a:spLocks noGrp="1"/>
          </p:cNvSpPr>
          <p:nvPr>
            <p:ph idx="1"/>
          </p:nvPr>
        </p:nvSpPr>
        <p:spPr/>
        <p:txBody>
          <a:bodyPr/>
          <a:lstStyle/>
          <a:p>
            <a:pPr>
              <a:defRPr/>
            </a:pPr>
            <a:endParaRPr lang="en-US" sz="2800" dirty="0" smtClean="0"/>
          </a:p>
          <a:p>
            <a:pPr>
              <a:defRPr/>
            </a:pPr>
            <a:r>
              <a:rPr lang="en-US" sz="2800" dirty="0" smtClean="0"/>
              <a:t>Step 1 – Establish context, use local knowledge</a:t>
            </a:r>
          </a:p>
          <a:p>
            <a:pPr>
              <a:defRPr/>
            </a:pPr>
            <a:r>
              <a:rPr lang="en-US" sz="2800" dirty="0" smtClean="0"/>
              <a:t>Step 2 – Identify potential risks</a:t>
            </a:r>
          </a:p>
          <a:p>
            <a:pPr>
              <a:defRPr/>
            </a:pPr>
            <a:r>
              <a:rPr lang="en-US" sz="2800" dirty="0" smtClean="0"/>
              <a:t>Step 3 – Evaluate and classify each risk</a:t>
            </a:r>
          </a:p>
          <a:p>
            <a:pPr>
              <a:defRPr/>
            </a:pPr>
            <a:r>
              <a:rPr lang="en-US" sz="2800" dirty="0" smtClean="0"/>
              <a:t>Step 4 – Decide on mitigation for each risk and produce </a:t>
            </a:r>
            <a:r>
              <a:rPr lang="en-US" sz="2800" dirty="0"/>
              <a:t>your risk assessment </a:t>
            </a:r>
          </a:p>
          <a:p>
            <a:pPr>
              <a:defRPr/>
            </a:pPr>
            <a:endParaRPr lang="en-US" sz="2800" dirty="0" smtClean="0"/>
          </a:p>
          <a:p>
            <a:pPr marL="109728" indent="0">
              <a:buNone/>
              <a:defRPr/>
            </a:pPr>
            <a:endParaRPr lang="en-US" sz="2800" dirty="0" smtClean="0"/>
          </a:p>
          <a:p>
            <a:pPr>
              <a:defRPr/>
            </a:pPr>
            <a:endParaRPr lang="en-US" sz="2800" dirty="0" smtClean="0"/>
          </a:p>
          <a:p>
            <a:pPr>
              <a:defRPr/>
            </a:pPr>
            <a:endParaRPr lang="en-US" sz="2800" dirty="0" smtClean="0"/>
          </a:p>
        </p:txBody>
      </p:sp>
    </p:spTree>
    <p:extLst>
      <p:ext uri="{BB962C8B-B14F-4D97-AF65-F5344CB8AC3E}">
        <p14:creationId xmlns:p14="http://schemas.microsoft.com/office/powerpoint/2010/main" val="2247742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0" y="0"/>
            <a:ext cx="9133758" cy="633330"/>
          </a:xfrm>
          <a:prstGeom prst="rect">
            <a:avLst/>
          </a:prstGeom>
        </p:spPr>
        <p:txBody>
          <a:bodyPr vert="horz" rtlCol="0" anchor="ctr">
            <a:normAutofit fontScale="925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defRPr/>
            </a:pPr>
            <a:r>
              <a:rPr lang="en-US" sz="4400" dirty="0" smtClean="0">
                <a:solidFill>
                  <a:schemeClr val="accent2"/>
                </a:solidFill>
              </a:rPr>
              <a:t>Step 1</a:t>
            </a:r>
            <a:endParaRPr lang="en-US" dirty="0"/>
          </a:p>
        </p:txBody>
      </p:sp>
      <p:sp>
        <p:nvSpPr>
          <p:cNvPr id="15" name="Content Placeholder 2"/>
          <p:cNvSpPr txBox="1">
            <a:spLocks/>
          </p:cNvSpPr>
          <p:nvPr/>
        </p:nvSpPr>
        <p:spPr>
          <a:xfrm>
            <a:off x="606439" y="2348880"/>
            <a:ext cx="7920880" cy="1656184"/>
          </a:xfrm>
          <a:prstGeom prst="rect">
            <a:avLst/>
          </a:prstGeom>
        </p:spPr>
        <p:txBody>
          <a:bodyPr vert="horz">
            <a:normAutofit fontScale="2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fontAlgn="auto">
              <a:buNone/>
              <a:defRPr/>
            </a:pPr>
            <a:r>
              <a:rPr lang="en-US" sz="24000" b="1" dirty="0" smtClean="0"/>
              <a:t>Establish context</a:t>
            </a:r>
            <a:r>
              <a:rPr lang="en-US" sz="24000" b="1" dirty="0"/>
              <a:t>, use local knowledge</a:t>
            </a:r>
          </a:p>
          <a:p>
            <a:pPr marL="109728" indent="0" algn="ctr" fontAlgn="auto">
              <a:buFont typeface="Wingdings 3"/>
              <a:buNone/>
              <a:defRPr/>
            </a:pPr>
            <a:endParaRPr lang="en-US" sz="24000" b="1" dirty="0" smtClean="0"/>
          </a:p>
          <a:p>
            <a:pPr marL="109728" indent="0" fontAlgn="auto">
              <a:buFont typeface="Wingdings 3"/>
              <a:buNone/>
              <a:defRPr/>
            </a:pPr>
            <a:endParaRPr lang="en-US" sz="2800" dirty="0" smtClean="0"/>
          </a:p>
          <a:p>
            <a:pPr fontAlgn="auto">
              <a:defRPr/>
            </a:pPr>
            <a:endParaRPr lang="en-US" sz="2800" dirty="0" smtClean="0"/>
          </a:p>
          <a:p>
            <a:pPr fontAlgn="auto">
              <a:defRPr/>
            </a:pPr>
            <a:endParaRPr lang="en-US" sz="2800" dirty="0" smtClean="0"/>
          </a:p>
        </p:txBody>
      </p:sp>
    </p:spTree>
    <p:extLst>
      <p:ext uri="{BB962C8B-B14F-4D97-AF65-F5344CB8AC3E}">
        <p14:creationId xmlns:p14="http://schemas.microsoft.com/office/powerpoint/2010/main" val="339672464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dirty="0" smtClean="0">
                <a:solidFill>
                  <a:schemeClr val="accent2"/>
                </a:solidFill>
              </a:rPr>
              <a:t>Step 1</a:t>
            </a:r>
            <a:endParaRPr lang="en-US" dirty="0"/>
          </a:p>
        </p:txBody>
      </p:sp>
      <p:sp>
        <p:nvSpPr>
          <p:cNvPr id="3" name="Content Placeholder 2"/>
          <p:cNvSpPr>
            <a:spLocks noGrp="1"/>
          </p:cNvSpPr>
          <p:nvPr>
            <p:ph idx="1"/>
          </p:nvPr>
        </p:nvSpPr>
        <p:spPr>
          <a:xfrm>
            <a:off x="2252388" y="668816"/>
            <a:ext cx="8229600" cy="579520"/>
          </a:xfrm>
        </p:spPr>
        <p:txBody>
          <a:bodyPr/>
          <a:lstStyle/>
          <a:p>
            <a:pPr marL="109728" indent="0">
              <a:buNone/>
              <a:defRPr/>
            </a:pPr>
            <a:r>
              <a:rPr lang="en-US" sz="2800" b="1" dirty="0"/>
              <a:t>Establish</a:t>
            </a:r>
            <a:r>
              <a:rPr lang="en-US" sz="2800" b="1" dirty="0" smtClean="0"/>
              <a:t> context, use local knowledge</a:t>
            </a:r>
          </a:p>
          <a:p>
            <a:pPr marL="109728" indent="0">
              <a:buNone/>
              <a:defRPr/>
            </a:pPr>
            <a:endParaRPr lang="en-US" sz="2800" dirty="0" smtClean="0"/>
          </a:p>
        </p:txBody>
      </p:sp>
      <p:sp>
        <p:nvSpPr>
          <p:cNvPr id="4" name="TextBox 3"/>
          <p:cNvSpPr txBox="1"/>
          <p:nvPr/>
        </p:nvSpPr>
        <p:spPr>
          <a:xfrm>
            <a:off x="890348" y="1738086"/>
            <a:ext cx="2664296" cy="584775"/>
          </a:xfrm>
          <a:prstGeom prst="rect">
            <a:avLst/>
          </a:prstGeom>
          <a:noFill/>
        </p:spPr>
        <p:txBody>
          <a:bodyPr wrap="square" rtlCol="0">
            <a:spAutoFit/>
          </a:bodyPr>
          <a:lstStyle/>
          <a:p>
            <a:pPr algn="ctr"/>
            <a:r>
              <a:rPr lang="en-GB" sz="3200" b="1" dirty="0" smtClean="0">
                <a:solidFill>
                  <a:schemeClr val="accent1"/>
                </a:solidFill>
              </a:rPr>
              <a:t>Population</a:t>
            </a:r>
            <a:endParaRPr lang="en-GB" sz="3200" dirty="0">
              <a:solidFill>
                <a:schemeClr val="accent1"/>
              </a:solidFill>
            </a:endParaRPr>
          </a:p>
        </p:txBody>
      </p:sp>
      <p:sp>
        <p:nvSpPr>
          <p:cNvPr id="5" name="TextBox 4"/>
          <p:cNvSpPr txBox="1"/>
          <p:nvPr/>
        </p:nvSpPr>
        <p:spPr>
          <a:xfrm>
            <a:off x="5652120" y="1761966"/>
            <a:ext cx="2424394" cy="584775"/>
          </a:xfrm>
          <a:prstGeom prst="rect">
            <a:avLst/>
          </a:prstGeom>
          <a:noFill/>
        </p:spPr>
        <p:txBody>
          <a:bodyPr wrap="square" rtlCol="0">
            <a:spAutoFit/>
          </a:bodyPr>
          <a:lstStyle/>
          <a:p>
            <a:pPr algn="ctr"/>
            <a:r>
              <a:rPr lang="en-GB" sz="3200" b="1" dirty="0">
                <a:solidFill>
                  <a:schemeClr val="accent1"/>
                </a:solidFill>
              </a:rPr>
              <a:t>Waterways</a:t>
            </a:r>
          </a:p>
        </p:txBody>
      </p:sp>
      <p:sp>
        <p:nvSpPr>
          <p:cNvPr id="6" name="TextBox 5"/>
          <p:cNvSpPr txBox="1"/>
          <p:nvPr/>
        </p:nvSpPr>
        <p:spPr>
          <a:xfrm>
            <a:off x="3466087" y="2961880"/>
            <a:ext cx="3240360" cy="584775"/>
          </a:xfrm>
          <a:prstGeom prst="rect">
            <a:avLst/>
          </a:prstGeom>
          <a:noFill/>
        </p:spPr>
        <p:txBody>
          <a:bodyPr wrap="square" rtlCol="0">
            <a:spAutoFit/>
          </a:bodyPr>
          <a:lstStyle/>
          <a:p>
            <a:pPr algn="ctr"/>
            <a:r>
              <a:rPr lang="en-GB" sz="3200" b="1" dirty="0">
                <a:solidFill>
                  <a:schemeClr val="accent1"/>
                </a:solidFill>
              </a:rPr>
              <a:t>Access/Egress</a:t>
            </a:r>
          </a:p>
        </p:txBody>
      </p:sp>
      <p:sp>
        <p:nvSpPr>
          <p:cNvPr id="7" name="TextBox 6"/>
          <p:cNvSpPr txBox="1"/>
          <p:nvPr/>
        </p:nvSpPr>
        <p:spPr>
          <a:xfrm>
            <a:off x="323528" y="3978717"/>
            <a:ext cx="4392488" cy="584775"/>
          </a:xfrm>
          <a:prstGeom prst="rect">
            <a:avLst/>
          </a:prstGeom>
          <a:noFill/>
        </p:spPr>
        <p:txBody>
          <a:bodyPr wrap="square" rtlCol="0">
            <a:spAutoFit/>
          </a:bodyPr>
          <a:lstStyle/>
          <a:p>
            <a:pPr algn="ctr"/>
            <a:r>
              <a:rPr lang="en-GB" sz="3200" b="1" dirty="0">
                <a:solidFill>
                  <a:schemeClr val="accent1"/>
                </a:solidFill>
              </a:rPr>
              <a:t>Safe</a:t>
            </a:r>
            <a:r>
              <a:rPr lang="en-GB" sz="3200" b="1" dirty="0" smtClean="0"/>
              <a:t> </a:t>
            </a:r>
            <a:r>
              <a:rPr lang="en-GB" sz="3200" b="1" dirty="0">
                <a:solidFill>
                  <a:schemeClr val="accent1"/>
                </a:solidFill>
              </a:rPr>
              <a:t>locations</a:t>
            </a:r>
          </a:p>
        </p:txBody>
      </p:sp>
      <p:sp>
        <p:nvSpPr>
          <p:cNvPr id="8" name="TextBox 7"/>
          <p:cNvSpPr txBox="1"/>
          <p:nvPr/>
        </p:nvSpPr>
        <p:spPr>
          <a:xfrm>
            <a:off x="3286067" y="5232434"/>
            <a:ext cx="3600400" cy="584775"/>
          </a:xfrm>
          <a:prstGeom prst="rect">
            <a:avLst/>
          </a:prstGeom>
          <a:noFill/>
        </p:spPr>
        <p:txBody>
          <a:bodyPr wrap="square" rtlCol="0">
            <a:spAutoFit/>
          </a:bodyPr>
          <a:lstStyle/>
          <a:p>
            <a:pPr algn="ctr"/>
            <a:r>
              <a:rPr lang="en-GB" sz="3200" b="1" dirty="0" smtClean="0">
                <a:solidFill>
                  <a:schemeClr val="accent1"/>
                </a:solidFill>
              </a:rPr>
              <a:t>Communications</a:t>
            </a:r>
            <a:endParaRPr lang="en-GB" sz="3200" b="1" dirty="0">
              <a:solidFill>
                <a:schemeClr val="accent1"/>
              </a:solidFill>
            </a:endParaRPr>
          </a:p>
        </p:txBody>
      </p:sp>
      <p:sp>
        <p:nvSpPr>
          <p:cNvPr id="9" name="TextBox 8"/>
          <p:cNvSpPr txBox="1"/>
          <p:nvPr/>
        </p:nvSpPr>
        <p:spPr>
          <a:xfrm>
            <a:off x="5582413" y="4111820"/>
            <a:ext cx="3600400" cy="584775"/>
          </a:xfrm>
          <a:prstGeom prst="rect">
            <a:avLst/>
          </a:prstGeom>
          <a:noFill/>
        </p:spPr>
        <p:txBody>
          <a:bodyPr wrap="square" rtlCol="0">
            <a:spAutoFit/>
          </a:bodyPr>
          <a:lstStyle/>
          <a:p>
            <a:pPr algn="ctr"/>
            <a:r>
              <a:rPr lang="en-GB" sz="3200" b="1" dirty="0" smtClean="0">
                <a:solidFill>
                  <a:schemeClr val="accent1"/>
                </a:solidFill>
              </a:rPr>
              <a:t>Schools</a:t>
            </a:r>
            <a:endParaRPr lang="en-GB" sz="3200" b="1" dirty="0">
              <a:solidFill>
                <a:schemeClr val="accent1"/>
              </a:solidFill>
            </a:endParaRPr>
          </a:p>
        </p:txBody>
      </p:sp>
    </p:spTree>
    <p:extLst>
      <p:ext uri="{BB962C8B-B14F-4D97-AF65-F5344CB8AC3E}">
        <p14:creationId xmlns:p14="http://schemas.microsoft.com/office/powerpoint/2010/main" val="337571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ppt_x</p:attrName>
                                        </p:attrNameLst>
                                      </p:cBhvr>
                                      <p:tavLst>
                                        <p:tav tm="0">
                                          <p:val>
                                            <p:strVal val="#ppt_x"/>
                                          </p:val>
                                        </p:tav>
                                        <p:tav tm="100000">
                                          <p:val>
                                            <p:strVal val="#ppt_x"/>
                                          </p:val>
                                        </p:tav>
                                      </p:tavLst>
                                    </p:anim>
                                    <p:anim calcmode="lin" valueType="num">
                                      <p:cBhvr>
                                        <p:cTn id="15" dur="2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ppt_x</p:attrName>
                                        </p:attrNameLst>
                                      </p:cBhvr>
                                      <p:tavLst>
                                        <p:tav tm="0">
                                          <p:val>
                                            <p:strVal val="#ppt_x"/>
                                          </p:val>
                                        </p:tav>
                                        <p:tav tm="100000">
                                          <p:val>
                                            <p:strVal val="#ppt_x"/>
                                          </p:val>
                                        </p:tav>
                                      </p:tavLst>
                                    </p:anim>
                                    <p:anim calcmode="lin" valueType="num">
                                      <p:cBhvr>
                                        <p:cTn id="21" dur="2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anim calcmode="lin" valueType="num">
                                      <p:cBhvr>
                                        <p:cTn id="26" dur="2000" fill="hold"/>
                                        <p:tgtEl>
                                          <p:spTgt spid="7"/>
                                        </p:tgtEl>
                                        <p:attrNameLst>
                                          <p:attrName>ppt_x</p:attrName>
                                        </p:attrNameLst>
                                      </p:cBhvr>
                                      <p:tavLst>
                                        <p:tav tm="0">
                                          <p:val>
                                            <p:strVal val="#ppt_x"/>
                                          </p:val>
                                        </p:tav>
                                        <p:tav tm="100000">
                                          <p:val>
                                            <p:strVal val="#ppt_x"/>
                                          </p:val>
                                        </p:tav>
                                      </p:tavLst>
                                    </p:anim>
                                    <p:anim calcmode="lin" valueType="num">
                                      <p:cBhvr>
                                        <p:cTn id="27" dur="2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anim calcmode="lin" valueType="num">
                                      <p:cBhvr>
                                        <p:cTn id="32" dur="2000" fill="hold"/>
                                        <p:tgtEl>
                                          <p:spTgt spid="8"/>
                                        </p:tgtEl>
                                        <p:attrNameLst>
                                          <p:attrName>ppt_x</p:attrName>
                                        </p:attrNameLst>
                                      </p:cBhvr>
                                      <p:tavLst>
                                        <p:tav tm="0">
                                          <p:val>
                                            <p:strVal val="#ppt_x"/>
                                          </p:val>
                                        </p:tav>
                                        <p:tav tm="100000">
                                          <p:val>
                                            <p:strVal val="#ppt_x"/>
                                          </p:val>
                                        </p:tav>
                                      </p:tavLst>
                                    </p:anim>
                                    <p:anim calcmode="lin" valueType="num">
                                      <p:cBhvr>
                                        <p:cTn id="33" dur="2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10000"/>
                            </p:stCondLst>
                            <p:childTnLst>
                              <p:par>
                                <p:cTn id="35" presetID="42"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ppt_x</p:attrName>
                                        </p:attrNameLst>
                                      </p:cBhvr>
                                      <p:tavLst>
                                        <p:tav tm="0">
                                          <p:val>
                                            <p:strVal val="#ppt_x"/>
                                          </p:val>
                                        </p:tav>
                                        <p:tav tm="100000">
                                          <p:val>
                                            <p:strVal val="#ppt_x"/>
                                          </p:val>
                                        </p:tav>
                                      </p:tavLst>
                                    </p:anim>
                                    <p:anim calcmode="lin" valueType="num">
                                      <p:cBhvr>
                                        <p:cTn id="39"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G:\Contingency Planning\Photos DVDs\Pictures\Napoli\07-02-07 MSC NAPOLI 1B.JPG"/>
          <p:cNvPicPr>
            <a:picLocks noChangeAspect="1" noChangeArrowheads="1"/>
          </p:cNvPicPr>
          <p:nvPr/>
        </p:nvPicPr>
        <p:blipFill>
          <a:blip r:embed="rId4" cstate="print"/>
          <a:srcRect/>
          <a:stretch>
            <a:fillRect/>
          </a:stretch>
        </p:blipFill>
        <p:spPr bwMode="auto">
          <a:xfrm>
            <a:off x="-95465" y="714356"/>
            <a:ext cx="9239465" cy="6143644"/>
          </a:xfrm>
          <a:prstGeom prst="rect">
            <a:avLst/>
          </a:prstGeom>
          <a:noFill/>
        </p:spPr>
      </p:pic>
      <p:sp>
        <p:nvSpPr>
          <p:cNvPr id="4" name="Rectangle 3"/>
          <p:cNvSpPr/>
          <p:nvPr/>
        </p:nvSpPr>
        <p:spPr>
          <a:xfrm>
            <a:off x="0" y="0"/>
            <a:ext cx="9144000" cy="584775"/>
          </a:xfrm>
          <a:prstGeom prst="rect">
            <a:avLst/>
          </a:prstGeom>
        </p:spPr>
        <p:txBody>
          <a:bodyPr wrap="square">
            <a:spAutoFit/>
          </a:bodyPr>
          <a:lstStyle/>
          <a:p>
            <a:pPr algn="ctr"/>
            <a:r>
              <a:rPr lang="en-GB" sz="3200" dirty="0" smtClean="0"/>
              <a:t>MCS Napoli</a:t>
            </a:r>
          </a:p>
        </p:txBody>
      </p:sp>
      <p:graphicFrame>
        <p:nvGraphicFramePr>
          <p:cNvPr id="2050" name="Object 3"/>
          <p:cNvGraphicFramePr>
            <a:graphicFrameLocks noChangeAspect="1"/>
          </p:cNvGraphicFramePr>
          <p:nvPr/>
        </p:nvGraphicFramePr>
        <p:xfrm>
          <a:off x="0" y="692696"/>
          <a:ext cx="2627784" cy="2968145"/>
        </p:xfrm>
        <a:graphic>
          <a:graphicData uri="http://schemas.openxmlformats.org/presentationml/2006/ole">
            <mc:AlternateContent xmlns:mc="http://schemas.openxmlformats.org/markup-compatibility/2006">
              <mc:Choice xmlns:v="urn:schemas-microsoft-com:vml" Requires="v">
                <p:oleObj spid="_x0000_s94246" name="Photo Editor Photo" r:id="rId5" imgW="2834886" imgH="3200677" progId="">
                  <p:embed/>
                </p:oleObj>
              </mc:Choice>
              <mc:Fallback>
                <p:oleObj name="Photo Editor Photo" r:id="rId5" imgW="2834886" imgH="320067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92696"/>
                        <a:ext cx="2627784" cy="2968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3779912" y="6350169"/>
            <a:ext cx="5364088" cy="507831"/>
          </a:xfrm>
          <a:prstGeom prst="rect">
            <a:avLst/>
          </a:prstGeom>
          <a:noFill/>
        </p:spPr>
        <p:txBody>
          <a:bodyPr wrap="square" rtlCol="0">
            <a:spAutoFit/>
          </a:bodyPr>
          <a:lstStyle/>
          <a:p>
            <a:pPr marL="365760" indent="-256032" algn="r">
              <a:spcBef>
                <a:spcPts val="400"/>
              </a:spcBef>
              <a:spcAft>
                <a:spcPts val="0"/>
              </a:spcAft>
              <a:buClr>
                <a:schemeClr val="accent1"/>
              </a:buClr>
              <a:buSzPct val="68000"/>
            </a:pPr>
            <a:r>
              <a:rPr lang="en-GB" sz="2700" dirty="0" smtClean="0">
                <a:solidFill>
                  <a:schemeClr val="bg1"/>
                </a:solidFill>
                <a:latin typeface="+mn-lt"/>
              </a:rPr>
              <a:t>2007 </a:t>
            </a:r>
            <a:r>
              <a:rPr lang="en-GB" sz="2700" dirty="0" err="1" smtClean="0">
                <a:solidFill>
                  <a:schemeClr val="bg1"/>
                </a:solidFill>
                <a:latin typeface="+mn-lt"/>
              </a:rPr>
              <a:t>Branscombe</a:t>
            </a:r>
            <a:r>
              <a:rPr lang="en-GB" sz="2700" dirty="0" smtClean="0">
                <a:solidFill>
                  <a:schemeClr val="bg1"/>
                </a:solidFill>
                <a:latin typeface="+mn-lt"/>
              </a:rPr>
              <a:t>, Devon</a:t>
            </a:r>
          </a:p>
        </p:txBody>
      </p:sp>
    </p:spTree>
    <p:extLst>
      <p:ext uri="{BB962C8B-B14F-4D97-AF65-F5344CB8AC3E}">
        <p14:creationId xmlns:p14="http://schemas.microsoft.com/office/powerpoint/2010/main" val="170627268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0" y="0"/>
            <a:ext cx="9133758" cy="633330"/>
          </a:xfrm>
          <a:prstGeom prst="rect">
            <a:avLst/>
          </a:prstGeom>
        </p:spPr>
        <p:txBody>
          <a:bodyPr vert="horz" rtlCol="0" anchor="ctr">
            <a:normAutofit fontScale="925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defRPr/>
            </a:pPr>
            <a:r>
              <a:rPr lang="en-US" sz="4400" dirty="0" smtClean="0">
                <a:solidFill>
                  <a:schemeClr val="accent2"/>
                </a:solidFill>
              </a:rPr>
              <a:t>Step 2</a:t>
            </a:r>
            <a:endParaRPr lang="en-US" dirty="0"/>
          </a:p>
        </p:txBody>
      </p:sp>
      <p:sp>
        <p:nvSpPr>
          <p:cNvPr id="15" name="Content Placeholder 2"/>
          <p:cNvSpPr txBox="1">
            <a:spLocks/>
          </p:cNvSpPr>
          <p:nvPr/>
        </p:nvSpPr>
        <p:spPr>
          <a:xfrm>
            <a:off x="0" y="2636912"/>
            <a:ext cx="9144000" cy="1656184"/>
          </a:xfrm>
          <a:prstGeom prst="rect">
            <a:avLst/>
          </a:prstGeom>
        </p:spPr>
        <p:txBody>
          <a:bodyPr vert="horz">
            <a:normAutofit fontScale="2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fontAlgn="auto">
              <a:buNone/>
              <a:defRPr/>
            </a:pPr>
            <a:r>
              <a:rPr lang="en-US" sz="24000" b="1" dirty="0"/>
              <a:t>Identify potential </a:t>
            </a:r>
            <a:r>
              <a:rPr lang="en-US" sz="24000" b="1" dirty="0" smtClean="0"/>
              <a:t>risks</a:t>
            </a:r>
          </a:p>
          <a:p>
            <a:pPr marL="109728" indent="0" fontAlgn="auto">
              <a:buFont typeface="Wingdings 3"/>
              <a:buNone/>
              <a:defRPr/>
            </a:pPr>
            <a:endParaRPr lang="en-US" sz="2800" dirty="0" smtClean="0"/>
          </a:p>
          <a:p>
            <a:pPr fontAlgn="auto">
              <a:defRPr/>
            </a:pPr>
            <a:endParaRPr lang="en-US" sz="2800" dirty="0" smtClean="0"/>
          </a:p>
          <a:p>
            <a:pPr fontAlgn="auto">
              <a:defRPr/>
            </a:pPr>
            <a:endParaRPr lang="en-US" sz="2800" dirty="0" smtClean="0"/>
          </a:p>
        </p:txBody>
      </p:sp>
    </p:spTree>
    <p:extLst>
      <p:ext uri="{BB962C8B-B14F-4D97-AF65-F5344CB8AC3E}">
        <p14:creationId xmlns:p14="http://schemas.microsoft.com/office/powerpoint/2010/main" val="316219401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85"/>
            <a:ext cx="8229600" cy="779415"/>
          </a:xfrm>
        </p:spPr>
        <p:txBody>
          <a:bodyPr/>
          <a:lstStyle/>
          <a:p>
            <a:pPr>
              <a:defRPr/>
            </a:pPr>
            <a:r>
              <a:rPr lang="en-US" sz="4400" dirty="0" smtClean="0">
                <a:solidFill>
                  <a:schemeClr val="accent2"/>
                </a:solidFill>
              </a:rPr>
              <a:t>Step 2</a:t>
            </a:r>
            <a:endParaRPr lang="en-US" dirty="0"/>
          </a:p>
        </p:txBody>
      </p:sp>
      <p:sp>
        <p:nvSpPr>
          <p:cNvPr id="3" name="Content Placeholder 2"/>
          <p:cNvSpPr>
            <a:spLocks noGrp="1"/>
          </p:cNvSpPr>
          <p:nvPr>
            <p:ph idx="1"/>
          </p:nvPr>
        </p:nvSpPr>
        <p:spPr>
          <a:xfrm>
            <a:off x="1979712" y="107492"/>
            <a:ext cx="5976664" cy="723536"/>
          </a:xfrm>
        </p:spPr>
        <p:txBody>
          <a:bodyPr>
            <a:normAutofit/>
          </a:bodyPr>
          <a:lstStyle/>
          <a:p>
            <a:pPr marL="109728" indent="0">
              <a:buNone/>
              <a:defRPr/>
            </a:pPr>
            <a:r>
              <a:rPr lang="en-US" sz="3500" b="1" dirty="0" smtClean="0"/>
              <a:t>Identify potential risks</a:t>
            </a:r>
            <a:endParaRPr lang="en-US" sz="3500" dirty="0" smtClean="0"/>
          </a:p>
          <a:p>
            <a:pPr marL="109728" indent="0">
              <a:buNone/>
              <a:defRPr/>
            </a:pPr>
            <a:endParaRPr lang="en-US" sz="2800" dirty="0" smtClean="0"/>
          </a:p>
          <a:p>
            <a:pPr>
              <a:defRPr/>
            </a:pPr>
            <a:endParaRPr lang="en-US" sz="2800" dirty="0" smtClean="0"/>
          </a:p>
          <a:p>
            <a:pPr>
              <a:defRPr/>
            </a:pPr>
            <a:endParaRPr lang="en-US" sz="2800" dirty="0" smtClean="0"/>
          </a:p>
        </p:txBody>
      </p:sp>
      <p:sp>
        <p:nvSpPr>
          <p:cNvPr id="11" name="TextBox 10"/>
          <p:cNvSpPr txBox="1"/>
          <p:nvPr/>
        </p:nvSpPr>
        <p:spPr>
          <a:xfrm>
            <a:off x="1295636" y="1124744"/>
            <a:ext cx="2664296" cy="1077218"/>
          </a:xfrm>
          <a:prstGeom prst="rect">
            <a:avLst/>
          </a:prstGeom>
          <a:noFill/>
        </p:spPr>
        <p:txBody>
          <a:bodyPr wrap="square" rtlCol="0">
            <a:spAutoFit/>
          </a:bodyPr>
          <a:lstStyle/>
          <a:p>
            <a:pPr algn="ctr"/>
            <a:r>
              <a:rPr lang="en-GB" sz="3200" b="1" dirty="0" smtClean="0">
                <a:solidFill>
                  <a:schemeClr val="accent1"/>
                </a:solidFill>
              </a:rPr>
              <a:t>Industrial accidents</a:t>
            </a:r>
            <a:endParaRPr lang="en-GB" sz="3200" dirty="0">
              <a:solidFill>
                <a:schemeClr val="accent1"/>
              </a:solidFill>
            </a:endParaRPr>
          </a:p>
        </p:txBody>
      </p:sp>
      <p:sp>
        <p:nvSpPr>
          <p:cNvPr id="12" name="TextBox 11"/>
          <p:cNvSpPr txBox="1"/>
          <p:nvPr/>
        </p:nvSpPr>
        <p:spPr>
          <a:xfrm>
            <a:off x="5531982" y="1271102"/>
            <a:ext cx="2424394" cy="1077218"/>
          </a:xfrm>
          <a:prstGeom prst="rect">
            <a:avLst/>
          </a:prstGeom>
          <a:noFill/>
        </p:spPr>
        <p:txBody>
          <a:bodyPr wrap="square" rtlCol="0">
            <a:spAutoFit/>
          </a:bodyPr>
          <a:lstStyle/>
          <a:p>
            <a:pPr algn="ctr"/>
            <a:r>
              <a:rPr lang="en-GB" sz="3200" b="1" dirty="0" smtClean="0">
                <a:solidFill>
                  <a:schemeClr val="accent1"/>
                </a:solidFill>
              </a:rPr>
              <a:t>Transport accidents</a:t>
            </a:r>
            <a:endParaRPr lang="en-GB" sz="3200" b="1" dirty="0">
              <a:solidFill>
                <a:schemeClr val="accent1"/>
              </a:solidFill>
            </a:endParaRPr>
          </a:p>
        </p:txBody>
      </p:sp>
      <p:sp>
        <p:nvSpPr>
          <p:cNvPr id="13" name="TextBox 12"/>
          <p:cNvSpPr txBox="1"/>
          <p:nvPr/>
        </p:nvSpPr>
        <p:spPr>
          <a:xfrm>
            <a:off x="2974976" y="2640970"/>
            <a:ext cx="3240360" cy="584775"/>
          </a:xfrm>
          <a:prstGeom prst="rect">
            <a:avLst/>
          </a:prstGeom>
          <a:noFill/>
        </p:spPr>
        <p:txBody>
          <a:bodyPr wrap="square" rtlCol="0">
            <a:spAutoFit/>
          </a:bodyPr>
          <a:lstStyle/>
          <a:p>
            <a:pPr algn="ctr"/>
            <a:r>
              <a:rPr lang="en-GB" sz="3200" b="1" dirty="0" smtClean="0">
                <a:solidFill>
                  <a:schemeClr val="accent1"/>
                </a:solidFill>
              </a:rPr>
              <a:t>Terrorism</a:t>
            </a:r>
            <a:endParaRPr lang="en-GB" sz="3200" b="1" dirty="0">
              <a:solidFill>
                <a:schemeClr val="accent1"/>
              </a:solidFill>
            </a:endParaRPr>
          </a:p>
        </p:txBody>
      </p:sp>
      <p:sp>
        <p:nvSpPr>
          <p:cNvPr id="14" name="TextBox 13"/>
          <p:cNvSpPr txBox="1"/>
          <p:nvPr/>
        </p:nvSpPr>
        <p:spPr>
          <a:xfrm>
            <a:off x="1501449" y="3608543"/>
            <a:ext cx="3286575" cy="584775"/>
          </a:xfrm>
          <a:prstGeom prst="rect">
            <a:avLst/>
          </a:prstGeom>
          <a:noFill/>
        </p:spPr>
        <p:txBody>
          <a:bodyPr wrap="square" rtlCol="0">
            <a:spAutoFit/>
          </a:bodyPr>
          <a:lstStyle/>
          <a:p>
            <a:pPr algn="ctr"/>
            <a:r>
              <a:rPr lang="en-GB" sz="3200" b="1" dirty="0" smtClean="0">
                <a:solidFill>
                  <a:schemeClr val="accent1"/>
                </a:solidFill>
              </a:rPr>
              <a:t>Human illness</a:t>
            </a:r>
            <a:endParaRPr lang="en-GB" sz="3200" b="1" dirty="0">
              <a:solidFill>
                <a:schemeClr val="accent1"/>
              </a:solidFill>
            </a:endParaRPr>
          </a:p>
        </p:txBody>
      </p:sp>
      <p:sp>
        <p:nvSpPr>
          <p:cNvPr id="15" name="TextBox 14"/>
          <p:cNvSpPr txBox="1"/>
          <p:nvPr/>
        </p:nvSpPr>
        <p:spPr>
          <a:xfrm>
            <a:off x="4788024" y="4640301"/>
            <a:ext cx="3600400" cy="584775"/>
          </a:xfrm>
          <a:prstGeom prst="rect">
            <a:avLst/>
          </a:prstGeom>
          <a:noFill/>
        </p:spPr>
        <p:txBody>
          <a:bodyPr wrap="square" rtlCol="0">
            <a:spAutoFit/>
          </a:bodyPr>
          <a:lstStyle/>
          <a:p>
            <a:pPr algn="ctr"/>
            <a:r>
              <a:rPr lang="en-GB" sz="3200" b="1" dirty="0" smtClean="0">
                <a:solidFill>
                  <a:schemeClr val="accent1"/>
                </a:solidFill>
              </a:rPr>
              <a:t>Animal disease</a:t>
            </a:r>
            <a:endParaRPr lang="en-GB" sz="3200" b="1" dirty="0">
              <a:solidFill>
                <a:schemeClr val="accent1"/>
              </a:solidFill>
            </a:endParaRPr>
          </a:p>
        </p:txBody>
      </p:sp>
      <p:sp>
        <p:nvSpPr>
          <p:cNvPr id="16" name="TextBox 15"/>
          <p:cNvSpPr txBox="1"/>
          <p:nvPr/>
        </p:nvSpPr>
        <p:spPr>
          <a:xfrm>
            <a:off x="5364088" y="3472229"/>
            <a:ext cx="3240360" cy="584775"/>
          </a:xfrm>
          <a:prstGeom prst="rect">
            <a:avLst/>
          </a:prstGeom>
          <a:noFill/>
        </p:spPr>
        <p:txBody>
          <a:bodyPr wrap="square" rtlCol="0">
            <a:spAutoFit/>
          </a:bodyPr>
          <a:lstStyle/>
          <a:p>
            <a:pPr algn="ctr"/>
            <a:r>
              <a:rPr lang="en-GB" sz="3200" b="1" dirty="0" smtClean="0">
                <a:solidFill>
                  <a:schemeClr val="accent1"/>
                </a:solidFill>
              </a:rPr>
              <a:t>Severe weather</a:t>
            </a:r>
            <a:endParaRPr lang="en-GB" sz="3200" b="1" dirty="0">
              <a:solidFill>
                <a:schemeClr val="accent1"/>
              </a:solidFill>
            </a:endParaRPr>
          </a:p>
        </p:txBody>
      </p:sp>
      <p:sp>
        <p:nvSpPr>
          <p:cNvPr id="17" name="TextBox 16"/>
          <p:cNvSpPr txBox="1"/>
          <p:nvPr/>
        </p:nvSpPr>
        <p:spPr>
          <a:xfrm>
            <a:off x="209019" y="2466707"/>
            <a:ext cx="2304256" cy="584775"/>
          </a:xfrm>
          <a:prstGeom prst="rect">
            <a:avLst/>
          </a:prstGeom>
          <a:noFill/>
        </p:spPr>
        <p:txBody>
          <a:bodyPr wrap="square" rtlCol="0">
            <a:spAutoFit/>
          </a:bodyPr>
          <a:lstStyle/>
          <a:p>
            <a:pPr algn="ctr"/>
            <a:r>
              <a:rPr lang="en-GB" sz="3200" b="1" dirty="0" smtClean="0">
                <a:solidFill>
                  <a:schemeClr val="accent1"/>
                </a:solidFill>
              </a:rPr>
              <a:t>Flooding</a:t>
            </a:r>
            <a:endParaRPr lang="en-GB" sz="3200" b="1" dirty="0">
              <a:solidFill>
                <a:schemeClr val="accent1"/>
              </a:solidFill>
            </a:endParaRPr>
          </a:p>
        </p:txBody>
      </p:sp>
      <p:sp>
        <p:nvSpPr>
          <p:cNvPr id="18" name="TextBox 17"/>
          <p:cNvSpPr txBox="1"/>
          <p:nvPr/>
        </p:nvSpPr>
        <p:spPr>
          <a:xfrm>
            <a:off x="359532" y="4466038"/>
            <a:ext cx="3240360" cy="584775"/>
          </a:xfrm>
          <a:prstGeom prst="rect">
            <a:avLst/>
          </a:prstGeom>
          <a:noFill/>
        </p:spPr>
        <p:txBody>
          <a:bodyPr wrap="square" rtlCol="0">
            <a:spAutoFit/>
          </a:bodyPr>
          <a:lstStyle/>
          <a:p>
            <a:pPr algn="ctr"/>
            <a:r>
              <a:rPr lang="en-GB" sz="3200" b="1" dirty="0" smtClean="0">
                <a:solidFill>
                  <a:schemeClr val="accent1"/>
                </a:solidFill>
              </a:rPr>
              <a:t>Tsunami wave</a:t>
            </a:r>
            <a:endParaRPr lang="en-GB" sz="3200" b="1" dirty="0">
              <a:solidFill>
                <a:schemeClr val="accent1"/>
              </a:solidFill>
            </a:endParaRPr>
          </a:p>
        </p:txBody>
      </p:sp>
      <p:sp>
        <p:nvSpPr>
          <p:cNvPr id="19" name="TextBox 18"/>
          <p:cNvSpPr txBox="1"/>
          <p:nvPr/>
        </p:nvSpPr>
        <p:spPr>
          <a:xfrm>
            <a:off x="2910880" y="5471560"/>
            <a:ext cx="3240360" cy="584775"/>
          </a:xfrm>
          <a:prstGeom prst="rect">
            <a:avLst/>
          </a:prstGeom>
          <a:noFill/>
        </p:spPr>
        <p:txBody>
          <a:bodyPr wrap="square" rtlCol="0">
            <a:spAutoFit/>
          </a:bodyPr>
          <a:lstStyle/>
          <a:p>
            <a:pPr algn="ctr"/>
            <a:r>
              <a:rPr lang="en-GB" sz="3200" b="1" dirty="0" smtClean="0">
                <a:solidFill>
                  <a:schemeClr val="accent1"/>
                </a:solidFill>
              </a:rPr>
              <a:t>Space weather</a:t>
            </a:r>
            <a:endParaRPr lang="en-GB" sz="3200" b="1" dirty="0">
              <a:solidFill>
                <a:schemeClr val="accent1"/>
              </a:solidFill>
            </a:endParaRPr>
          </a:p>
        </p:txBody>
      </p:sp>
    </p:spTree>
    <p:extLst>
      <p:ext uri="{BB962C8B-B14F-4D97-AF65-F5344CB8AC3E}">
        <p14:creationId xmlns:p14="http://schemas.microsoft.com/office/powerpoint/2010/main" val="326802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85"/>
            <a:ext cx="8229600" cy="779415"/>
          </a:xfrm>
        </p:spPr>
        <p:txBody>
          <a:bodyPr/>
          <a:lstStyle/>
          <a:p>
            <a:pPr>
              <a:defRPr/>
            </a:pPr>
            <a:r>
              <a:rPr lang="en-US" sz="4400" dirty="0" smtClean="0">
                <a:solidFill>
                  <a:schemeClr val="accent2"/>
                </a:solidFill>
              </a:rPr>
              <a:t>Step 2</a:t>
            </a:r>
            <a:endParaRPr lang="en-US" dirty="0"/>
          </a:p>
        </p:txBody>
      </p:sp>
      <p:sp>
        <p:nvSpPr>
          <p:cNvPr id="3" name="Content Placeholder 2"/>
          <p:cNvSpPr>
            <a:spLocks noGrp="1"/>
          </p:cNvSpPr>
          <p:nvPr>
            <p:ph idx="1"/>
          </p:nvPr>
        </p:nvSpPr>
        <p:spPr>
          <a:xfrm>
            <a:off x="1979712" y="107492"/>
            <a:ext cx="5976664" cy="723536"/>
          </a:xfrm>
        </p:spPr>
        <p:txBody>
          <a:bodyPr>
            <a:normAutofit/>
          </a:bodyPr>
          <a:lstStyle/>
          <a:p>
            <a:pPr marL="109728" indent="0">
              <a:buNone/>
              <a:defRPr/>
            </a:pPr>
            <a:r>
              <a:rPr lang="en-US" sz="3500" b="1" dirty="0" smtClean="0"/>
              <a:t>Identify potential risks</a:t>
            </a:r>
            <a:endParaRPr lang="en-US" sz="3500" dirty="0" smtClean="0"/>
          </a:p>
          <a:p>
            <a:pPr marL="109728" indent="0">
              <a:buNone/>
              <a:defRPr/>
            </a:pPr>
            <a:endParaRPr lang="en-US" sz="2800" dirty="0" smtClean="0"/>
          </a:p>
          <a:p>
            <a:pPr>
              <a:defRPr/>
            </a:pPr>
            <a:endParaRPr lang="en-US" sz="2800" dirty="0" smtClean="0"/>
          </a:p>
          <a:p>
            <a:pPr>
              <a:defRPr/>
            </a:pPr>
            <a:endParaRPr lang="en-US" sz="2800" dirty="0" smtClean="0"/>
          </a:p>
        </p:txBody>
      </p:sp>
      <p:sp>
        <p:nvSpPr>
          <p:cNvPr id="4" name="TextBox 3"/>
          <p:cNvSpPr txBox="1"/>
          <p:nvPr/>
        </p:nvSpPr>
        <p:spPr>
          <a:xfrm>
            <a:off x="0" y="735979"/>
            <a:ext cx="9144000" cy="1077218"/>
          </a:xfrm>
          <a:prstGeom prst="rect">
            <a:avLst/>
          </a:prstGeom>
          <a:noFill/>
        </p:spPr>
        <p:txBody>
          <a:bodyPr wrap="square" rtlCol="0">
            <a:spAutoFit/>
          </a:bodyPr>
          <a:lstStyle/>
          <a:p>
            <a:r>
              <a:rPr lang="en-GB" sz="3200" b="1" dirty="0" smtClean="0">
                <a:solidFill>
                  <a:schemeClr val="accent1"/>
                </a:solidFill>
              </a:rPr>
              <a:t>Start with the Local Resilience Forum Community Risk Register</a:t>
            </a:r>
            <a:endParaRPr lang="en-GB" sz="3200" dirty="0">
              <a:solidFill>
                <a:schemeClr val="accent1"/>
              </a:solidFill>
            </a:endParaRPr>
          </a:p>
        </p:txBody>
      </p:sp>
      <p:pic>
        <p:nvPicPr>
          <p:cNvPr id="5" name="Picture 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76650" y="2540000"/>
            <a:ext cx="5467350" cy="431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3691948" y="1761775"/>
            <a:ext cx="5488896" cy="787997"/>
          </a:xfrm>
          <a:prstGeom prst="rect">
            <a:avLst/>
          </a:prstGeom>
          <a:gradFill>
            <a:gsLst>
              <a:gs pos="50000">
                <a:srgbClr val="80B6F0"/>
              </a:gs>
              <a:gs pos="0">
                <a:schemeClr val="bg1"/>
              </a:gs>
            </a:gsLst>
          </a:gradFill>
        </p:spPr>
        <p:style>
          <a:lnRef idx="1">
            <a:schemeClr val="accent1"/>
          </a:lnRef>
          <a:fillRef idx="3">
            <a:schemeClr val="accent1"/>
          </a:fillRef>
          <a:effectRef idx="2">
            <a:schemeClr val="accent1"/>
          </a:effectRef>
          <a:fontRef idx="minor">
            <a:schemeClr val="lt1"/>
          </a:fontRef>
        </p:style>
        <p:txBody>
          <a:bodyPr anchor="ctr"/>
          <a:lstStyle/>
          <a:p>
            <a:pPr>
              <a:defRPr/>
            </a:pPr>
            <a:r>
              <a:rPr lang="en-GB" sz="3600" dirty="0" err="1">
                <a:solidFill>
                  <a:srgbClr val="000000"/>
                </a:solidFill>
              </a:rPr>
              <a:t>www.dcisprepared.org.uk</a:t>
            </a:r>
            <a:endParaRPr lang="en-GB" sz="3600" dirty="0">
              <a:solidFill>
                <a:srgbClr val="000000"/>
              </a:solidFill>
            </a:endParaRPr>
          </a:p>
        </p:txBody>
      </p:sp>
      <p:sp>
        <p:nvSpPr>
          <p:cNvPr id="8" name="Right Arrow 7"/>
          <p:cNvSpPr/>
          <p:nvPr/>
        </p:nvSpPr>
        <p:spPr>
          <a:xfrm>
            <a:off x="1487623" y="3559955"/>
            <a:ext cx="1374601" cy="463042"/>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9" name="Picture 8"/>
          <p:cNvPicPr>
            <a:picLocks noChangeAspect="1"/>
          </p:cNvPicPr>
          <p:nvPr/>
        </p:nvPicPr>
        <p:blipFill>
          <a:blip r:embed="rId3"/>
          <a:stretch>
            <a:fillRect/>
          </a:stretch>
        </p:blipFill>
        <p:spPr>
          <a:xfrm>
            <a:off x="2933700" y="1856824"/>
            <a:ext cx="1485900" cy="4867275"/>
          </a:xfrm>
          <a:prstGeom prst="rect">
            <a:avLst/>
          </a:prstGeom>
        </p:spPr>
      </p:pic>
      <p:sp>
        <p:nvSpPr>
          <p:cNvPr id="7" name="Oval 6"/>
          <p:cNvSpPr/>
          <p:nvPr/>
        </p:nvSpPr>
        <p:spPr>
          <a:xfrm>
            <a:off x="2933700" y="3524147"/>
            <a:ext cx="1067172" cy="548258"/>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10755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85"/>
            <a:ext cx="8229600" cy="779415"/>
          </a:xfrm>
        </p:spPr>
        <p:txBody>
          <a:bodyPr/>
          <a:lstStyle/>
          <a:p>
            <a:pPr>
              <a:defRPr/>
            </a:pPr>
            <a:r>
              <a:rPr lang="en-US" sz="4400" dirty="0" smtClean="0">
                <a:solidFill>
                  <a:schemeClr val="accent2"/>
                </a:solidFill>
              </a:rPr>
              <a:t>Step 2</a:t>
            </a:r>
            <a:endParaRPr lang="en-US" dirty="0"/>
          </a:p>
        </p:txBody>
      </p:sp>
      <p:sp>
        <p:nvSpPr>
          <p:cNvPr id="3" name="Content Placeholder 2"/>
          <p:cNvSpPr>
            <a:spLocks noGrp="1"/>
          </p:cNvSpPr>
          <p:nvPr>
            <p:ph idx="1"/>
          </p:nvPr>
        </p:nvSpPr>
        <p:spPr>
          <a:xfrm>
            <a:off x="1979712" y="107492"/>
            <a:ext cx="5976664" cy="723536"/>
          </a:xfrm>
        </p:spPr>
        <p:txBody>
          <a:bodyPr>
            <a:normAutofit/>
          </a:bodyPr>
          <a:lstStyle/>
          <a:p>
            <a:pPr marL="109728" indent="0">
              <a:buNone/>
              <a:defRPr/>
            </a:pPr>
            <a:r>
              <a:rPr lang="en-US" sz="3500" b="1" dirty="0" smtClean="0"/>
              <a:t>Identify potential risks</a:t>
            </a:r>
            <a:endParaRPr lang="en-US" sz="3500" dirty="0" smtClean="0"/>
          </a:p>
          <a:p>
            <a:pPr marL="109728" indent="0">
              <a:buNone/>
              <a:defRPr/>
            </a:pPr>
            <a:endParaRPr lang="en-US" sz="2800" dirty="0" smtClean="0"/>
          </a:p>
          <a:p>
            <a:pPr>
              <a:defRPr/>
            </a:pPr>
            <a:endParaRPr lang="en-US" sz="2800" dirty="0" smtClean="0"/>
          </a:p>
          <a:p>
            <a:pPr>
              <a:defRPr/>
            </a:pPr>
            <a:endParaRPr lang="en-US" sz="2800" dirty="0" smtClean="0"/>
          </a:p>
        </p:txBody>
      </p:sp>
      <p:pic>
        <p:nvPicPr>
          <p:cNvPr id="9" name="Picture 8"/>
          <p:cNvPicPr>
            <a:picLocks noChangeAspect="1"/>
          </p:cNvPicPr>
          <p:nvPr/>
        </p:nvPicPr>
        <p:blipFill>
          <a:blip r:embed="rId3"/>
          <a:stretch>
            <a:fillRect/>
          </a:stretch>
        </p:blipFill>
        <p:spPr>
          <a:xfrm>
            <a:off x="0" y="900067"/>
            <a:ext cx="11268744" cy="8335058"/>
          </a:xfrm>
          <a:prstGeom prst="rect">
            <a:avLst/>
          </a:prstGeom>
        </p:spPr>
      </p:pic>
    </p:spTree>
    <p:extLst>
      <p:ext uri="{BB962C8B-B14F-4D97-AF65-F5344CB8AC3E}">
        <p14:creationId xmlns:p14="http://schemas.microsoft.com/office/powerpoint/2010/main" val="1190774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85"/>
            <a:ext cx="8229600" cy="779415"/>
          </a:xfrm>
        </p:spPr>
        <p:txBody>
          <a:bodyPr/>
          <a:lstStyle/>
          <a:p>
            <a:pPr>
              <a:defRPr/>
            </a:pPr>
            <a:r>
              <a:rPr lang="en-US" sz="4400" dirty="0" smtClean="0">
                <a:solidFill>
                  <a:schemeClr val="accent2"/>
                </a:solidFill>
              </a:rPr>
              <a:t>Step 2</a:t>
            </a:r>
            <a:endParaRPr lang="en-US" dirty="0"/>
          </a:p>
        </p:txBody>
      </p:sp>
      <p:sp>
        <p:nvSpPr>
          <p:cNvPr id="3" name="Content Placeholder 2"/>
          <p:cNvSpPr>
            <a:spLocks noGrp="1"/>
          </p:cNvSpPr>
          <p:nvPr>
            <p:ph idx="1"/>
          </p:nvPr>
        </p:nvSpPr>
        <p:spPr>
          <a:xfrm>
            <a:off x="1979712" y="107492"/>
            <a:ext cx="5976664" cy="723536"/>
          </a:xfrm>
        </p:spPr>
        <p:txBody>
          <a:bodyPr>
            <a:normAutofit/>
          </a:bodyPr>
          <a:lstStyle/>
          <a:p>
            <a:pPr marL="109728" indent="0">
              <a:buNone/>
              <a:defRPr/>
            </a:pPr>
            <a:r>
              <a:rPr lang="en-US" sz="3500" b="1" dirty="0" smtClean="0"/>
              <a:t>Identify potential risks</a:t>
            </a:r>
            <a:endParaRPr lang="en-US" sz="3500" dirty="0" smtClean="0"/>
          </a:p>
          <a:p>
            <a:pPr marL="109728" indent="0">
              <a:buNone/>
              <a:defRPr/>
            </a:pPr>
            <a:endParaRPr lang="en-US" sz="2800" dirty="0" smtClean="0"/>
          </a:p>
          <a:p>
            <a:pPr>
              <a:defRPr/>
            </a:pPr>
            <a:endParaRPr lang="en-US" sz="2800" dirty="0" smtClean="0"/>
          </a:p>
          <a:p>
            <a:pPr>
              <a:defRPr/>
            </a:pPr>
            <a:endParaRPr lang="en-US" sz="2800" dirty="0" smtClean="0"/>
          </a:p>
        </p:txBody>
      </p:sp>
      <p:sp>
        <p:nvSpPr>
          <p:cNvPr id="4" name="TextBox 3"/>
          <p:cNvSpPr txBox="1"/>
          <p:nvPr/>
        </p:nvSpPr>
        <p:spPr>
          <a:xfrm>
            <a:off x="395536" y="1070723"/>
            <a:ext cx="8604448" cy="1569660"/>
          </a:xfrm>
          <a:prstGeom prst="rect">
            <a:avLst/>
          </a:prstGeom>
          <a:noFill/>
        </p:spPr>
        <p:txBody>
          <a:bodyPr wrap="square" rtlCol="0">
            <a:spAutoFit/>
          </a:bodyPr>
          <a:lstStyle/>
          <a:p>
            <a:r>
              <a:rPr lang="en-US" sz="3200" b="1" dirty="0" smtClean="0">
                <a:solidFill>
                  <a:schemeClr val="accent1"/>
                </a:solidFill>
              </a:rPr>
              <a:t>Other </a:t>
            </a:r>
            <a:r>
              <a:rPr lang="en-US" sz="3200" b="1" dirty="0">
                <a:solidFill>
                  <a:schemeClr val="accent1"/>
                </a:solidFill>
              </a:rPr>
              <a:t>aspects to consider when assessing the impact of incidents on your local area could include</a:t>
            </a:r>
            <a:r>
              <a:rPr lang="en-US" sz="3200" b="1" dirty="0" smtClean="0">
                <a:solidFill>
                  <a:schemeClr val="accent1"/>
                </a:solidFill>
              </a:rPr>
              <a:t>:</a:t>
            </a:r>
            <a:endParaRPr lang="en-US" sz="3200" b="1" dirty="0">
              <a:solidFill>
                <a:schemeClr val="accent1"/>
              </a:solidFill>
            </a:endParaRPr>
          </a:p>
        </p:txBody>
      </p:sp>
      <p:sp>
        <p:nvSpPr>
          <p:cNvPr id="9" name="Rectangle 8"/>
          <p:cNvSpPr/>
          <p:nvPr/>
        </p:nvSpPr>
        <p:spPr>
          <a:xfrm>
            <a:off x="1979712" y="3140968"/>
            <a:ext cx="4572000" cy="2308324"/>
          </a:xfrm>
          <a:prstGeom prst="rect">
            <a:avLst/>
          </a:prstGeom>
        </p:spPr>
        <p:txBody>
          <a:bodyPr>
            <a:spAutoFit/>
          </a:bodyPr>
          <a:lstStyle/>
          <a:p>
            <a:pPr>
              <a:defRPr/>
            </a:pPr>
            <a:r>
              <a:rPr lang="en-GB" sz="3600" dirty="0"/>
              <a:t>Social risks</a:t>
            </a:r>
          </a:p>
          <a:p>
            <a:pPr>
              <a:defRPr/>
            </a:pPr>
            <a:r>
              <a:rPr lang="en-GB" sz="3600" dirty="0"/>
              <a:t>Environmental risks</a:t>
            </a:r>
          </a:p>
          <a:p>
            <a:pPr>
              <a:defRPr/>
            </a:pPr>
            <a:r>
              <a:rPr lang="en-GB" sz="3600" dirty="0"/>
              <a:t>Infrastructure </a:t>
            </a:r>
            <a:r>
              <a:rPr lang="en-GB" sz="3600" dirty="0" smtClean="0"/>
              <a:t>risks</a:t>
            </a:r>
          </a:p>
          <a:p>
            <a:pPr>
              <a:defRPr/>
            </a:pPr>
            <a:r>
              <a:rPr lang="en-GB" sz="3600" dirty="0" smtClean="0"/>
              <a:t>Technical risks</a:t>
            </a:r>
            <a:endParaRPr lang="en-GB" sz="3600" dirty="0"/>
          </a:p>
        </p:txBody>
      </p:sp>
    </p:spTree>
    <p:extLst>
      <p:ext uri="{BB962C8B-B14F-4D97-AF65-F5344CB8AC3E}">
        <p14:creationId xmlns:p14="http://schemas.microsoft.com/office/powerpoint/2010/main" val="31588233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idx="1"/>
          </p:nvPr>
        </p:nvSpPr>
        <p:spPr/>
        <p:txBody>
          <a:bodyPr>
            <a:normAutofit/>
          </a:bodyPr>
          <a:lstStyle/>
          <a:p>
            <a:pPr marL="0" indent="0">
              <a:buFontTx/>
              <a:buNone/>
              <a:defRPr/>
            </a:pPr>
            <a:r>
              <a:rPr lang="en-US" sz="3600" dirty="0"/>
              <a:t>Provide an overview of how to approach risk assessments for Community Emergency Planning</a:t>
            </a:r>
            <a:r>
              <a:rPr lang="en-US" sz="3600" dirty="0" smtClean="0"/>
              <a:t>.</a:t>
            </a:r>
          </a:p>
          <a:p>
            <a:pPr marL="0" indent="0">
              <a:buFontTx/>
              <a:buNone/>
              <a:defRPr/>
            </a:pPr>
            <a:endParaRPr lang="en-US" sz="3600" dirty="0"/>
          </a:p>
          <a:p>
            <a:pPr marL="0" indent="0">
              <a:buFontTx/>
              <a:buNone/>
              <a:defRPr/>
            </a:pPr>
            <a:r>
              <a:rPr lang="en-US" sz="3600" dirty="0" smtClean="0"/>
              <a:t>Masters of risk?</a:t>
            </a:r>
            <a:endParaRPr lang="en-US" sz="3600" dirty="0"/>
          </a:p>
          <a:p>
            <a:pPr>
              <a:lnSpc>
                <a:spcPct val="110000"/>
              </a:lnSpc>
            </a:pPr>
            <a:endParaRPr lang="en-GB" sz="2400" dirty="0" smtClean="0"/>
          </a:p>
          <a:p>
            <a:pPr marL="355600" indent="-355600">
              <a:lnSpc>
                <a:spcPct val="80000"/>
              </a:lnSpc>
            </a:pPr>
            <a:endParaRPr lang="en-US" sz="2800" dirty="0">
              <a:solidFill>
                <a:schemeClr val="accent2"/>
              </a:solidFill>
            </a:endParaRPr>
          </a:p>
        </p:txBody>
      </p:sp>
      <p:sp>
        <p:nvSpPr>
          <p:cNvPr id="3" name="Title 2"/>
          <p:cNvSpPr>
            <a:spLocks noGrp="1"/>
          </p:cNvSpPr>
          <p:nvPr>
            <p:ph type="title"/>
          </p:nvPr>
        </p:nvSpPr>
        <p:spPr>
          <a:xfrm>
            <a:off x="500034" y="285728"/>
            <a:ext cx="8229600" cy="1143000"/>
          </a:xfrm>
        </p:spPr>
        <p:txBody>
          <a:bodyPr>
            <a:normAutofit/>
          </a:bodyPr>
          <a:lstStyle/>
          <a:p>
            <a:pPr>
              <a:lnSpc>
                <a:spcPct val="110000"/>
              </a:lnSpc>
            </a:pPr>
            <a:r>
              <a:rPr lang="en-GB" sz="3600" dirty="0" smtClean="0">
                <a:solidFill>
                  <a:schemeClr val="accent2"/>
                </a:solidFill>
              </a:rPr>
              <a:t>Aim</a:t>
            </a:r>
          </a:p>
        </p:txBody>
      </p:sp>
    </p:spTree>
    <p:extLst>
      <p:ext uri="{BB962C8B-B14F-4D97-AF65-F5344CB8AC3E}">
        <p14:creationId xmlns:p14="http://schemas.microsoft.com/office/powerpoint/2010/main" val="11620423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229600" cy="980728"/>
          </a:xfrm>
        </p:spPr>
        <p:txBody>
          <a:bodyPr>
            <a:normAutofit/>
          </a:bodyPr>
          <a:lstStyle/>
          <a:p>
            <a:r>
              <a:rPr lang="en-GB" sz="4400" dirty="0" smtClean="0">
                <a:solidFill>
                  <a:srgbClr val="009DD9"/>
                </a:solidFill>
              </a:rPr>
              <a:t>Can we identify every risk?</a:t>
            </a:r>
            <a:endParaRPr lang="en-US" sz="4400" dirty="0" smtClean="0">
              <a:solidFill>
                <a:srgbClr val="009DD9"/>
              </a:solidFill>
            </a:endParaRPr>
          </a:p>
        </p:txBody>
      </p:sp>
      <p:pic>
        <p:nvPicPr>
          <p:cNvPr id="8" name="Picture 1027"/>
          <p:cNvPicPr>
            <a:picLocks noChangeAspect="1" noChangeArrowheads="1"/>
          </p:cNvPicPr>
          <p:nvPr/>
        </p:nvPicPr>
        <p:blipFill>
          <a:blip r:embed="rId3" cstate="print"/>
          <a:srcRect/>
          <a:stretch>
            <a:fillRect/>
          </a:stretch>
        </p:blipFill>
        <p:spPr>
          <a:xfrm>
            <a:off x="-1" y="972088"/>
            <a:ext cx="9144001" cy="5885912"/>
          </a:xfrm>
          <a:prstGeom prst="rect">
            <a:avLst/>
          </a:prstGeom>
          <a:noFill/>
        </p:spPr>
      </p:pic>
      <p:sp>
        <p:nvSpPr>
          <p:cNvPr id="6" name="Content Placeholder 1"/>
          <p:cNvSpPr txBox="1">
            <a:spLocks/>
          </p:cNvSpPr>
          <p:nvPr/>
        </p:nvSpPr>
        <p:spPr>
          <a:xfrm>
            <a:off x="0" y="71438"/>
            <a:ext cx="9144000" cy="714356"/>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GB" sz="2800" b="0" i="0" u="none" strike="noStrike" kern="1200" cap="none" spc="0" normalizeH="0" baseline="0" noProof="0" dirty="0" smtClean="0">
              <a:ln>
                <a:noFill/>
              </a:ln>
              <a:solidFill>
                <a:schemeClr val="tx1"/>
              </a:solidFill>
              <a:effectLst/>
              <a:uLnTx/>
              <a:uFillTx/>
              <a:latin typeface="+mn-lt"/>
              <a:ea typeface="+mn-ea"/>
              <a:cs typeface="+mn-cs"/>
            </a:endParaRPr>
          </a:p>
          <a:p>
            <a:pPr marL="859536" marR="0" lvl="2" indent="-228600" algn="l" defTabSz="914400" rtl="0" eaLnBrk="1" fontAlgn="auto" latinLnBrk="0" hangingPunct="1">
              <a:lnSpc>
                <a:spcPct val="100000"/>
              </a:lnSpc>
              <a:spcBef>
                <a:spcPts val="350"/>
              </a:spcBef>
              <a:spcAft>
                <a:spcPts val="0"/>
              </a:spcAft>
              <a:buClr>
                <a:schemeClr val="accent2"/>
              </a:buClr>
              <a:buSzPct val="100000"/>
              <a:buFont typeface="Wingdings 2"/>
              <a:buNone/>
              <a:tabLst/>
              <a:defRPr/>
            </a:pPr>
            <a:endParaRPr kumimoji="0" lang="en-GB" sz="2400" b="0" i="0" u="none" strike="noStrike" kern="1200" cap="none" spc="0" normalizeH="0" baseline="0" noProof="0" dirty="0" smtClean="0">
              <a:ln>
                <a:noFill/>
              </a:ln>
              <a:solidFill>
                <a:srgbClr val="0070C0"/>
              </a:solidFill>
              <a:effectLst/>
              <a:uLnTx/>
              <a:uFillTx/>
              <a:latin typeface="+mn-lt"/>
              <a:ea typeface="+mn-ea"/>
              <a:cs typeface="+mn-cs"/>
            </a:endParaRPr>
          </a:p>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3779912" y="6350169"/>
            <a:ext cx="5364088" cy="507831"/>
          </a:xfrm>
          <a:prstGeom prst="rect">
            <a:avLst/>
          </a:prstGeom>
          <a:noFill/>
        </p:spPr>
        <p:txBody>
          <a:bodyPr wrap="square" rtlCol="0">
            <a:spAutoFit/>
          </a:bodyPr>
          <a:lstStyle/>
          <a:p>
            <a:pPr marL="365760" indent="-256032" algn="r">
              <a:spcBef>
                <a:spcPts val="400"/>
              </a:spcBef>
              <a:spcAft>
                <a:spcPts val="0"/>
              </a:spcAft>
              <a:buClr>
                <a:schemeClr val="accent1"/>
              </a:buClr>
              <a:buSzPct val="68000"/>
            </a:pPr>
            <a:r>
              <a:rPr lang="en-GB" sz="2700" dirty="0" smtClean="0">
                <a:solidFill>
                  <a:schemeClr val="bg1"/>
                </a:solidFill>
                <a:latin typeface="+mn-lt"/>
              </a:rPr>
              <a:t>Hailstorm: 2008 </a:t>
            </a:r>
            <a:r>
              <a:rPr lang="en-GB" sz="2700" dirty="0" err="1" smtClean="0">
                <a:solidFill>
                  <a:schemeClr val="bg1"/>
                </a:solidFill>
                <a:latin typeface="+mn-lt"/>
              </a:rPr>
              <a:t>Ottery</a:t>
            </a:r>
            <a:r>
              <a:rPr lang="en-GB" sz="2700" dirty="0" smtClean="0">
                <a:solidFill>
                  <a:schemeClr val="bg1"/>
                </a:solidFill>
                <a:latin typeface="+mn-lt"/>
              </a:rPr>
              <a:t> St Mary</a:t>
            </a:r>
          </a:p>
        </p:txBody>
      </p:sp>
    </p:spTree>
    <p:extLst>
      <p:ext uri="{BB962C8B-B14F-4D97-AF65-F5344CB8AC3E}">
        <p14:creationId xmlns:p14="http://schemas.microsoft.com/office/powerpoint/2010/main" val="38558953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0" y="0"/>
            <a:ext cx="9133758" cy="633330"/>
          </a:xfrm>
          <a:prstGeom prst="rect">
            <a:avLst/>
          </a:prstGeom>
        </p:spPr>
        <p:txBody>
          <a:bodyPr vert="horz" rtlCol="0" anchor="ctr">
            <a:normAutofit fontScale="925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defRPr/>
            </a:pPr>
            <a:r>
              <a:rPr lang="en-US" sz="4400" dirty="0" smtClean="0">
                <a:solidFill>
                  <a:schemeClr val="accent2"/>
                </a:solidFill>
              </a:rPr>
              <a:t>Step 3</a:t>
            </a:r>
            <a:endParaRPr lang="en-US" dirty="0"/>
          </a:p>
        </p:txBody>
      </p:sp>
      <p:sp>
        <p:nvSpPr>
          <p:cNvPr id="15" name="Content Placeholder 2"/>
          <p:cNvSpPr txBox="1">
            <a:spLocks/>
          </p:cNvSpPr>
          <p:nvPr/>
        </p:nvSpPr>
        <p:spPr>
          <a:xfrm>
            <a:off x="1043608" y="2348880"/>
            <a:ext cx="6851204" cy="1944216"/>
          </a:xfrm>
          <a:prstGeom prst="rect">
            <a:avLst/>
          </a:prstGeom>
        </p:spPr>
        <p:txBody>
          <a:bodyPr vert="horz">
            <a:normAutofit fontScale="2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fontAlgn="auto">
              <a:buFont typeface="Wingdings 3"/>
              <a:buNone/>
              <a:defRPr/>
            </a:pPr>
            <a:r>
              <a:rPr lang="en-US" sz="24000" b="1" dirty="0" smtClean="0"/>
              <a:t>Evaluate and classify the risks</a:t>
            </a:r>
          </a:p>
          <a:p>
            <a:pPr marL="109728" indent="0" fontAlgn="auto">
              <a:buFont typeface="Wingdings 3"/>
              <a:buNone/>
              <a:defRPr/>
            </a:pPr>
            <a:endParaRPr lang="en-US" sz="2800" dirty="0" smtClean="0"/>
          </a:p>
          <a:p>
            <a:pPr fontAlgn="auto">
              <a:defRPr/>
            </a:pPr>
            <a:endParaRPr lang="en-US" sz="2800" dirty="0" smtClean="0"/>
          </a:p>
          <a:p>
            <a:pPr fontAlgn="auto">
              <a:defRPr/>
            </a:pPr>
            <a:endParaRPr lang="en-US" sz="2800" dirty="0" smtClean="0"/>
          </a:p>
        </p:txBody>
      </p:sp>
    </p:spTree>
    <p:extLst>
      <p:ext uri="{BB962C8B-B14F-4D97-AF65-F5344CB8AC3E}">
        <p14:creationId xmlns:p14="http://schemas.microsoft.com/office/powerpoint/2010/main" val="6361603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idx="1"/>
          </p:nvPr>
        </p:nvSpPr>
        <p:spPr>
          <a:xfrm>
            <a:off x="361815" y="1901678"/>
            <a:ext cx="8229600" cy="2396708"/>
          </a:xfrm>
        </p:spPr>
        <p:txBody>
          <a:bodyPr>
            <a:normAutofit/>
          </a:bodyPr>
          <a:lstStyle/>
          <a:p>
            <a:pPr>
              <a:lnSpc>
                <a:spcPct val="110000"/>
              </a:lnSpc>
            </a:pPr>
            <a:endParaRPr lang="en-GB" sz="2400" dirty="0" smtClean="0"/>
          </a:p>
          <a:p>
            <a:pPr marL="355600" indent="-355600">
              <a:lnSpc>
                <a:spcPct val="80000"/>
              </a:lnSpc>
            </a:pPr>
            <a:endParaRPr lang="en-US" sz="2800" dirty="0">
              <a:solidFill>
                <a:schemeClr val="accent2"/>
              </a:solidFill>
            </a:endParaRPr>
          </a:p>
        </p:txBody>
      </p:sp>
      <p:sp>
        <p:nvSpPr>
          <p:cNvPr id="8" name="TextBox 7"/>
          <p:cNvSpPr txBox="1"/>
          <p:nvPr/>
        </p:nvSpPr>
        <p:spPr>
          <a:xfrm>
            <a:off x="686986" y="1571677"/>
            <a:ext cx="3888432" cy="707886"/>
          </a:xfrm>
          <a:prstGeom prst="rect">
            <a:avLst/>
          </a:prstGeom>
          <a:noFill/>
        </p:spPr>
        <p:txBody>
          <a:bodyPr wrap="square" rtlCol="0">
            <a:spAutoFit/>
          </a:bodyPr>
          <a:lstStyle/>
          <a:p>
            <a:pPr algn="ctr"/>
            <a:r>
              <a:rPr lang="en-US" sz="4000" b="1" dirty="0" smtClean="0">
                <a:solidFill>
                  <a:srgbClr val="0070C0"/>
                </a:solidFill>
              </a:rPr>
              <a:t>LIKELIHOOD</a:t>
            </a:r>
            <a:endParaRPr lang="en-US" sz="2800" b="1" dirty="0">
              <a:solidFill>
                <a:srgbClr val="0070C0"/>
              </a:solidFill>
            </a:endParaRPr>
          </a:p>
        </p:txBody>
      </p:sp>
      <p:sp>
        <p:nvSpPr>
          <p:cNvPr id="10" name="TextBox 9"/>
          <p:cNvSpPr txBox="1"/>
          <p:nvPr/>
        </p:nvSpPr>
        <p:spPr>
          <a:xfrm>
            <a:off x="5200618" y="1571677"/>
            <a:ext cx="3058778" cy="707886"/>
          </a:xfrm>
          <a:prstGeom prst="rect">
            <a:avLst/>
          </a:prstGeom>
          <a:noFill/>
        </p:spPr>
        <p:txBody>
          <a:bodyPr wrap="square" rtlCol="0">
            <a:spAutoFit/>
          </a:bodyPr>
          <a:lstStyle/>
          <a:p>
            <a:pPr algn="ctr"/>
            <a:r>
              <a:rPr lang="en-US" sz="4000" b="1" dirty="0">
                <a:solidFill>
                  <a:srgbClr val="0070C0"/>
                </a:solidFill>
              </a:rPr>
              <a:t>IMPACT</a:t>
            </a:r>
          </a:p>
        </p:txBody>
      </p:sp>
      <p:sp>
        <p:nvSpPr>
          <p:cNvPr id="4" name="TextBox 3"/>
          <p:cNvSpPr txBox="1"/>
          <p:nvPr/>
        </p:nvSpPr>
        <p:spPr>
          <a:xfrm>
            <a:off x="1043608" y="2869199"/>
            <a:ext cx="2754279" cy="461665"/>
          </a:xfrm>
          <a:prstGeom prst="rect">
            <a:avLst/>
          </a:prstGeom>
          <a:solidFill>
            <a:schemeClr val="tx1"/>
          </a:solidFill>
        </p:spPr>
        <p:txBody>
          <a:bodyPr wrap="square" rtlCol="0">
            <a:spAutoFit/>
          </a:bodyPr>
          <a:lstStyle/>
          <a:p>
            <a:pPr algn="ctr"/>
            <a:r>
              <a:rPr lang="en-US" sz="2400" b="1" dirty="0" smtClean="0">
                <a:solidFill>
                  <a:srgbClr val="FF0000"/>
                </a:solidFill>
              </a:rPr>
              <a:t>VERY HIGH</a:t>
            </a:r>
            <a:endParaRPr lang="en-US" sz="2400" b="1" dirty="0">
              <a:solidFill>
                <a:srgbClr val="FF0000"/>
              </a:solidFill>
            </a:endParaRPr>
          </a:p>
        </p:txBody>
      </p:sp>
      <p:sp>
        <p:nvSpPr>
          <p:cNvPr id="9" name="TextBox 8"/>
          <p:cNvSpPr txBox="1"/>
          <p:nvPr/>
        </p:nvSpPr>
        <p:spPr>
          <a:xfrm>
            <a:off x="3538945" y="3646849"/>
            <a:ext cx="2055867" cy="461665"/>
          </a:xfrm>
          <a:prstGeom prst="rect">
            <a:avLst/>
          </a:prstGeom>
          <a:solidFill>
            <a:schemeClr val="tx1"/>
          </a:solidFill>
        </p:spPr>
        <p:txBody>
          <a:bodyPr wrap="square" rtlCol="0">
            <a:spAutoFit/>
          </a:bodyPr>
          <a:lstStyle/>
          <a:p>
            <a:pPr algn="ctr"/>
            <a:r>
              <a:rPr lang="en-US" sz="2400" b="1" dirty="0" smtClean="0">
                <a:solidFill>
                  <a:srgbClr val="FF9900"/>
                </a:solidFill>
              </a:rPr>
              <a:t>HIGH</a:t>
            </a:r>
            <a:endParaRPr lang="en-US" sz="2400" b="1" dirty="0">
              <a:solidFill>
                <a:srgbClr val="FF9900"/>
              </a:solidFill>
            </a:endParaRPr>
          </a:p>
        </p:txBody>
      </p:sp>
      <p:sp>
        <p:nvSpPr>
          <p:cNvPr id="11" name="TextBox 10"/>
          <p:cNvSpPr txBox="1"/>
          <p:nvPr/>
        </p:nvSpPr>
        <p:spPr>
          <a:xfrm>
            <a:off x="5200618" y="4289631"/>
            <a:ext cx="1907138" cy="461665"/>
          </a:xfrm>
          <a:prstGeom prst="rect">
            <a:avLst/>
          </a:prstGeom>
          <a:solidFill>
            <a:schemeClr val="tx1"/>
          </a:solidFill>
        </p:spPr>
        <p:txBody>
          <a:bodyPr wrap="square" rtlCol="0">
            <a:spAutoFit/>
          </a:bodyPr>
          <a:lstStyle/>
          <a:p>
            <a:pPr algn="ctr"/>
            <a:r>
              <a:rPr lang="en-US" sz="2400" b="1" dirty="0" smtClean="0">
                <a:solidFill>
                  <a:srgbClr val="FFFF00"/>
                </a:solidFill>
              </a:rPr>
              <a:t>MEDIUM</a:t>
            </a:r>
            <a:endParaRPr lang="en-US" sz="2400" b="1" dirty="0">
              <a:solidFill>
                <a:srgbClr val="FFFF00"/>
              </a:solidFill>
            </a:endParaRPr>
          </a:p>
        </p:txBody>
      </p:sp>
      <p:sp>
        <p:nvSpPr>
          <p:cNvPr id="13" name="TextBox 12"/>
          <p:cNvSpPr txBox="1"/>
          <p:nvPr/>
        </p:nvSpPr>
        <p:spPr>
          <a:xfrm>
            <a:off x="7107756" y="5054002"/>
            <a:ext cx="1515141" cy="461665"/>
          </a:xfrm>
          <a:prstGeom prst="rect">
            <a:avLst/>
          </a:prstGeom>
          <a:solidFill>
            <a:schemeClr val="tx1"/>
          </a:solidFill>
        </p:spPr>
        <p:txBody>
          <a:bodyPr wrap="square" rtlCol="0">
            <a:spAutoFit/>
          </a:bodyPr>
          <a:lstStyle/>
          <a:p>
            <a:pPr algn="ctr"/>
            <a:r>
              <a:rPr lang="en-US" sz="2400" b="1" dirty="0" smtClean="0">
                <a:solidFill>
                  <a:srgbClr val="00B050"/>
                </a:solidFill>
              </a:rPr>
              <a:t>LOW</a:t>
            </a:r>
            <a:endParaRPr lang="en-US" sz="2400" b="1" dirty="0">
              <a:solidFill>
                <a:srgbClr val="00B050"/>
              </a:solidFill>
            </a:endParaRPr>
          </a:p>
        </p:txBody>
      </p:sp>
      <p:sp>
        <p:nvSpPr>
          <p:cNvPr id="14" name="Title 1"/>
          <p:cNvSpPr txBox="1">
            <a:spLocks/>
          </p:cNvSpPr>
          <p:nvPr/>
        </p:nvSpPr>
        <p:spPr>
          <a:xfrm>
            <a:off x="0" y="0"/>
            <a:ext cx="9133758" cy="633330"/>
          </a:xfrm>
          <a:prstGeom prst="rect">
            <a:avLst/>
          </a:prstGeom>
        </p:spPr>
        <p:txBody>
          <a:bodyPr vert="horz" rtlCol="0" anchor="ctr">
            <a:normAutofit fontScale="925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defRPr/>
            </a:pPr>
            <a:r>
              <a:rPr lang="en-US" sz="4400" dirty="0" smtClean="0">
                <a:solidFill>
                  <a:schemeClr val="accent2"/>
                </a:solidFill>
              </a:rPr>
              <a:t>Step 3</a:t>
            </a:r>
            <a:endParaRPr lang="en-US" dirty="0"/>
          </a:p>
        </p:txBody>
      </p:sp>
      <p:sp>
        <p:nvSpPr>
          <p:cNvPr id="15" name="Content Placeholder 2"/>
          <p:cNvSpPr txBox="1">
            <a:spLocks/>
          </p:cNvSpPr>
          <p:nvPr/>
        </p:nvSpPr>
        <p:spPr>
          <a:xfrm>
            <a:off x="1610638" y="86152"/>
            <a:ext cx="6851204" cy="400907"/>
          </a:xfrm>
          <a:prstGeom prst="rect">
            <a:avLst/>
          </a:prstGeom>
        </p:spPr>
        <p:txBody>
          <a:bodyPr vert="horz">
            <a:normAutofit fontScale="2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Font typeface="Wingdings 3"/>
              <a:buNone/>
              <a:defRPr/>
            </a:pPr>
            <a:r>
              <a:rPr lang="en-US" sz="12800" b="1" dirty="0" smtClean="0"/>
              <a:t>Evaluate and classify the risks</a:t>
            </a:r>
          </a:p>
          <a:p>
            <a:pPr marL="109728" indent="0" fontAlgn="auto">
              <a:buFont typeface="Wingdings 3"/>
              <a:buNone/>
              <a:defRPr/>
            </a:pPr>
            <a:endParaRPr lang="en-US" sz="2800" dirty="0" smtClean="0"/>
          </a:p>
          <a:p>
            <a:pPr fontAlgn="auto">
              <a:defRPr/>
            </a:pPr>
            <a:endParaRPr lang="en-US" sz="2800" dirty="0" smtClean="0"/>
          </a:p>
          <a:p>
            <a:pPr fontAlgn="auto">
              <a:defRPr/>
            </a:pPr>
            <a:endParaRPr lang="en-US" sz="2800" dirty="0" smtClean="0"/>
          </a:p>
        </p:txBody>
      </p:sp>
    </p:spTree>
    <p:extLst>
      <p:ext uri="{BB962C8B-B14F-4D97-AF65-F5344CB8AC3E}">
        <p14:creationId xmlns:p14="http://schemas.microsoft.com/office/powerpoint/2010/main" val="35197502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 presetClass="entr" presetSubtype="4"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4" grpId="0" animBg="1"/>
      <p:bldP spid="9" grpId="0" animBg="1"/>
      <p:bldP spid="11"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3" name="Rectangle 2"/>
          <p:cNvSpPr txBox="1">
            <a:spLocks noChangeArrowheads="1"/>
          </p:cNvSpPr>
          <p:nvPr/>
        </p:nvSpPr>
        <p:spPr>
          <a:xfrm>
            <a:off x="-35891" y="1916284"/>
            <a:ext cx="4071381" cy="1578277"/>
          </a:xfrm>
          <a:prstGeom prst="rect">
            <a:avLst/>
          </a:prstGeom>
        </p:spPr>
        <p:txBody>
          <a:bodyPr vert="horz">
            <a:noAutofit/>
          </a:bodyPr>
          <a:lstStyle/>
          <a:p>
            <a:pPr marR="0" lvl="0" algn="ctr" defTabSz="914400" rtl="0" eaLnBrk="1" fontAlgn="auto" latinLnBrk="0" hangingPunct="1">
              <a:lnSpc>
                <a:spcPct val="80000"/>
              </a:lnSpc>
              <a:spcBef>
                <a:spcPts val="400"/>
              </a:spcBef>
              <a:spcAft>
                <a:spcPts val="0"/>
              </a:spcAft>
              <a:buClr>
                <a:schemeClr val="accent1"/>
              </a:buClr>
              <a:buSzPct val="68000"/>
              <a:tabLst/>
              <a:defRPr/>
            </a:pPr>
            <a:r>
              <a:rPr lang="en-GB" sz="4000" dirty="0" smtClean="0"/>
              <a:t>As a community you need to do what feels right</a:t>
            </a:r>
          </a:p>
        </p:txBody>
      </p:sp>
      <p:sp>
        <p:nvSpPr>
          <p:cNvPr id="38914" name="Rectangle 2"/>
          <p:cNvSpPr>
            <a:spLocks noGrp="1" noChangeArrowheads="1"/>
          </p:cNvSpPr>
          <p:nvPr>
            <p:ph idx="1"/>
          </p:nvPr>
        </p:nvSpPr>
        <p:spPr>
          <a:xfrm>
            <a:off x="713792" y="0"/>
            <a:ext cx="8229600" cy="4525963"/>
          </a:xfrm>
        </p:spPr>
        <p:txBody>
          <a:bodyPr>
            <a:normAutofit/>
          </a:bodyPr>
          <a:lstStyle/>
          <a:p>
            <a:pPr>
              <a:lnSpc>
                <a:spcPct val="110000"/>
              </a:lnSpc>
            </a:pPr>
            <a:endParaRPr lang="en-GB" sz="2400" dirty="0" smtClean="0"/>
          </a:p>
          <a:p>
            <a:pPr marL="355600" indent="-355600">
              <a:lnSpc>
                <a:spcPct val="80000"/>
              </a:lnSpc>
            </a:pPr>
            <a:endParaRPr lang="en-US" sz="2800" dirty="0">
              <a:solidFill>
                <a:schemeClr val="accent2"/>
              </a:solidFill>
            </a:endParaRPr>
          </a:p>
        </p:txBody>
      </p:sp>
      <p:sp>
        <p:nvSpPr>
          <p:cNvPr id="6" name="Rectangle 2"/>
          <p:cNvSpPr txBox="1">
            <a:spLocks noChangeArrowheads="1"/>
          </p:cNvSpPr>
          <p:nvPr/>
        </p:nvSpPr>
        <p:spPr>
          <a:xfrm>
            <a:off x="65907" y="1202162"/>
            <a:ext cx="5403110" cy="1578277"/>
          </a:xfrm>
          <a:prstGeom prst="rect">
            <a:avLst/>
          </a:prstGeom>
        </p:spPr>
        <p:txBody>
          <a:bodyPr vert="horz">
            <a:noAutofit/>
          </a:bodyPr>
          <a:lstStyle/>
          <a:p>
            <a:pPr marR="0" lvl="0" algn="l" defTabSz="914400" rtl="0" eaLnBrk="1" fontAlgn="auto" latinLnBrk="0" hangingPunct="1">
              <a:lnSpc>
                <a:spcPct val="80000"/>
              </a:lnSpc>
              <a:spcBef>
                <a:spcPts val="400"/>
              </a:spcBef>
              <a:spcAft>
                <a:spcPts val="0"/>
              </a:spcAft>
              <a:buClr>
                <a:schemeClr val="accent1"/>
              </a:buClr>
              <a:buSzPct val="68000"/>
              <a:tabLst/>
              <a:defRPr/>
            </a:pPr>
            <a:r>
              <a:rPr lang="en-US" sz="2800" dirty="0" smtClean="0"/>
              <a:t>LRF look at the chance of it happening in</a:t>
            </a:r>
            <a:r>
              <a:rPr lang="en-GB" sz="2800" dirty="0" smtClean="0"/>
              <a:t> </a:t>
            </a:r>
            <a:r>
              <a:rPr lang="en-US" sz="2800" dirty="0" smtClean="0"/>
              <a:t>the </a:t>
            </a:r>
            <a:r>
              <a:rPr lang="en-GB" sz="2800" dirty="0" smtClean="0"/>
              <a:t>next 5 years…</a:t>
            </a:r>
          </a:p>
        </p:txBody>
      </p:sp>
      <p:sp>
        <p:nvSpPr>
          <p:cNvPr id="2" name="Title 2"/>
          <p:cNvSpPr txBox="1">
            <a:spLocks/>
          </p:cNvSpPr>
          <p:nvPr/>
        </p:nvSpPr>
        <p:spPr>
          <a:xfrm>
            <a:off x="0" y="0"/>
            <a:ext cx="9144000" cy="1143000"/>
          </a:xfrm>
          <a:prstGeom prst="rect">
            <a:avLst/>
          </a:prstGeom>
        </p:spPr>
        <p:txBody>
          <a:bodyPr vert="horz" rtlCol="0" anchor="ctr">
            <a:normAutofit fontScale="925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lnSpc>
                <a:spcPct val="110000"/>
              </a:lnSpc>
              <a:spcAft>
                <a:spcPts val="0"/>
              </a:spcAft>
            </a:pPr>
            <a:r>
              <a:rPr lang="en-US" sz="3600" dirty="0">
                <a:solidFill>
                  <a:schemeClr val="accent2"/>
                </a:solidFill>
              </a:rPr>
              <a:t>Step </a:t>
            </a:r>
            <a:r>
              <a:rPr lang="en-US" sz="3600" dirty="0" smtClean="0">
                <a:solidFill>
                  <a:schemeClr val="accent2"/>
                </a:solidFill>
              </a:rPr>
              <a:t>3    </a:t>
            </a:r>
          </a:p>
          <a:p>
            <a:pPr fontAlgn="auto">
              <a:lnSpc>
                <a:spcPct val="110000"/>
              </a:lnSpc>
              <a:spcAft>
                <a:spcPts val="0"/>
              </a:spcAft>
            </a:pPr>
            <a:r>
              <a:rPr lang="en-GB" sz="3600" dirty="0" smtClean="0">
                <a:solidFill>
                  <a:schemeClr val="accent2"/>
                </a:solidFill>
              </a:rPr>
              <a:t>Assess the </a:t>
            </a:r>
            <a:r>
              <a:rPr lang="en-US" sz="3600" dirty="0" smtClean="0">
                <a:solidFill>
                  <a:schemeClr val="accent2"/>
                </a:solidFill>
              </a:rPr>
              <a:t>likelihood of</a:t>
            </a:r>
            <a:r>
              <a:rPr lang="en-GB" sz="3600" dirty="0" smtClean="0">
                <a:solidFill>
                  <a:schemeClr val="accent2"/>
                </a:solidFill>
              </a:rPr>
              <a:t> the risk</a:t>
            </a:r>
            <a:r>
              <a:rPr lang="en-US" sz="3600" dirty="0" smtClean="0">
                <a:solidFill>
                  <a:schemeClr val="accent2"/>
                </a:solidFill>
              </a:rPr>
              <a:t> happening</a:t>
            </a:r>
            <a:endParaRPr lang="en-GB" sz="3600" dirty="0" smtClean="0">
              <a:solidFill>
                <a:schemeClr val="accent2"/>
              </a:solidFill>
            </a:endParaRPr>
          </a:p>
        </p:txBody>
      </p:sp>
      <p:graphicFrame>
        <p:nvGraphicFramePr>
          <p:cNvPr id="9" name="Table 3"/>
          <p:cNvGraphicFramePr>
            <a:graphicFrameLocks noGrp="1"/>
          </p:cNvGraphicFramePr>
          <p:nvPr>
            <p:extLst/>
          </p:nvPr>
        </p:nvGraphicFramePr>
        <p:xfrm>
          <a:off x="1489398" y="4922314"/>
          <a:ext cx="7654602" cy="760268"/>
        </p:xfrm>
        <a:graphic>
          <a:graphicData uri="http://schemas.openxmlformats.org/drawingml/2006/table">
            <a:tbl>
              <a:tblPr firstCol="1" lastRow="1">
                <a:tableStyleId>{5C22544A-7EE6-4342-B048-85BDC9FD1C3A}</a:tableStyleId>
              </a:tblPr>
              <a:tblGrid>
                <a:gridCol w="1275767">
                  <a:extLst>
                    <a:ext uri="{9D8B030D-6E8A-4147-A177-3AD203B41FA5}">
                      <a16:colId xmlns:a16="http://schemas.microsoft.com/office/drawing/2014/main" xmlns="" val="769266219"/>
                    </a:ext>
                  </a:extLst>
                </a:gridCol>
                <a:gridCol w="1275767">
                  <a:extLst>
                    <a:ext uri="{9D8B030D-6E8A-4147-A177-3AD203B41FA5}">
                      <a16:colId xmlns:a16="http://schemas.microsoft.com/office/drawing/2014/main" xmlns="" val="3316683330"/>
                    </a:ext>
                  </a:extLst>
                </a:gridCol>
                <a:gridCol w="1275767">
                  <a:extLst>
                    <a:ext uri="{9D8B030D-6E8A-4147-A177-3AD203B41FA5}">
                      <a16:colId xmlns:a16="http://schemas.microsoft.com/office/drawing/2014/main" xmlns="" val="929840085"/>
                    </a:ext>
                  </a:extLst>
                </a:gridCol>
                <a:gridCol w="1275767">
                  <a:extLst>
                    <a:ext uri="{9D8B030D-6E8A-4147-A177-3AD203B41FA5}">
                      <a16:colId xmlns:a16="http://schemas.microsoft.com/office/drawing/2014/main" xmlns="" val="1109722006"/>
                    </a:ext>
                  </a:extLst>
                </a:gridCol>
                <a:gridCol w="1275767">
                  <a:extLst>
                    <a:ext uri="{9D8B030D-6E8A-4147-A177-3AD203B41FA5}">
                      <a16:colId xmlns:a16="http://schemas.microsoft.com/office/drawing/2014/main" xmlns="" val="134858985"/>
                    </a:ext>
                  </a:extLst>
                </a:gridCol>
                <a:gridCol w="1275767">
                  <a:extLst>
                    <a:ext uri="{9D8B030D-6E8A-4147-A177-3AD203B41FA5}">
                      <a16:colId xmlns:a16="http://schemas.microsoft.com/office/drawing/2014/main" xmlns="" val="3006805512"/>
                    </a:ext>
                  </a:extLst>
                </a:gridCol>
              </a:tblGrid>
              <a:tr h="760268">
                <a:tc>
                  <a:txBody>
                    <a:bodyPr/>
                    <a:lstStyle/>
                    <a:p>
                      <a:endParaRPr lang="en-US"/>
                    </a:p>
                  </a:txBody>
                  <a:tcPr/>
                </a:tc>
                <a:tc>
                  <a:txBody>
                    <a:bodyPr/>
                    <a:lstStyle/>
                    <a:p>
                      <a:r>
                        <a:rPr lang="en-US" smtClean="0"/>
                        <a:t>Low</a:t>
                      </a:r>
                      <a:endParaRPr lang="en-US"/>
                    </a:p>
                  </a:txBody>
                  <a:tcPr/>
                </a:tc>
                <a:tc>
                  <a:txBody>
                    <a:bodyPr/>
                    <a:lstStyle/>
                    <a:p>
                      <a:r>
                        <a:rPr lang="en-US" smtClean="0"/>
                        <a:t>Medium Low</a:t>
                      </a:r>
                      <a:endParaRPr lang="en-US"/>
                    </a:p>
                  </a:txBody>
                  <a:tcPr/>
                </a:tc>
                <a:tc>
                  <a:txBody>
                    <a:bodyPr/>
                    <a:lstStyle/>
                    <a:p>
                      <a:r>
                        <a:rPr lang="en-US" smtClean="0"/>
                        <a:t>Medium</a:t>
                      </a:r>
                      <a:endParaRPr lang="en-US"/>
                    </a:p>
                  </a:txBody>
                  <a:tcPr/>
                </a:tc>
                <a:tc>
                  <a:txBody>
                    <a:bodyPr/>
                    <a:lstStyle/>
                    <a:p>
                      <a:r>
                        <a:rPr lang="en-US" smtClean="0"/>
                        <a:t>Medium High</a:t>
                      </a:r>
                      <a:endParaRPr lang="en-US"/>
                    </a:p>
                  </a:txBody>
                  <a:tcPr/>
                </a:tc>
                <a:tc>
                  <a:txBody>
                    <a:bodyPr/>
                    <a:lstStyle/>
                    <a:p>
                      <a:r>
                        <a:rPr lang="en-US" smtClean="0"/>
                        <a:t>High</a:t>
                      </a:r>
                      <a:endParaRPr lang="en-US"/>
                    </a:p>
                  </a:txBody>
                  <a:tcPr/>
                </a:tc>
                <a:extLst>
                  <a:ext uri="{0D108BD9-81ED-4DB2-BD59-A6C34878D82A}">
                    <a16:rowId xmlns:a16="http://schemas.microsoft.com/office/drawing/2014/main" xmlns="" val="4210270369"/>
                  </a:ext>
                </a:extLst>
              </a:tr>
            </a:tbl>
          </a:graphicData>
        </a:graphic>
      </p:graphicFrame>
      <p:sp>
        <p:nvSpPr>
          <p:cNvPr id="11" name="12-Point Star 10"/>
          <p:cNvSpPr/>
          <p:nvPr/>
        </p:nvSpPr>
        <p:spPr>
          <a:xfrm>
            <a:off x="1701088" y="3649665"/>
            <a:ext cx="2334402" cy="998147"/>
          </a:xfrm>
          <a:prstGeom prst="star1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r>
              <a:rPr lang="en-US" dirty="0"/>
              <a:t> :</a:t>
            </a:r>
            <a:r>
              <a:rPr lang="en-US" dirty="0" smtClean="0"/>
              <a:t> 20,000</a:t>
            </a:r>
            <a:endParaRPr lang="en-US" dirty="0"/>
          </a:p>
        </p:txBody>
      </p:sp>
      <p:sp>
        <p:nvSpPr>
          <p:cNvPr id="13" name="12-Point Star 12"/>
          <p:cNvSpPr/>
          <p:nvPr/>
        </p:nvSpPr>
        <p:spPr>
          <a:xfrm>
            <a:off x="3421752" y="3090646"/>
            <a:ext cx="2113689" cy="1186256"/>
          </a:xfrm>
          <a:prstGeom prst="star1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1</a:t>
            </a:r>
            <a:r>
              <a:rPr lang="en-US"/>
              <a:t> :</a:t>
            </a:r>
            <a:r>
              <a:rPr lang="en-US" smtClean="0"/>
              <a:t> 2,000</a:t>
            </a:r>
            <a:endParaRPr lang="en-US"/>
          </a:p>
        </p:txBody>
      </p:sp>
      <p:sp>
        <p:nvSpPr>
          <p:cNvPr id="14" name="12-Point Star 13"/>
          <p:cNvSpPr/>
          <p:nvPr/>
        </p:nvSpPr>
        <p:spPr>
          <a:xfrm>
            <a:off x="4526221" y="2518340"/>
            <a:ext cx="2334402" cy="1267256"/>
          </a:xfrm>
          <a:prstGeom prst="star1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r>
              <a:rPr lang="en-US" dirty="0">
                <a:solidFill>
                  <a:schemeClr val="tx1"/>
                </a:solidFill>
              </a:rPr>
              <a:t> :</a:t>
            </a:r>
            <a:r>
              <a:rPr lang="en-US" dirty="0" smtClean="0">
                <a:solidFill>
                  <a:schemeClr val="tx1"/>
                </a:solidFill>
              </a:rPr>
              <a:t> 200</a:t>
            </a:r>
            <a:endParaRPr lang="en-US" dirty="0">
              <a:solidFill>
                <a:schemeClr val="tx1"/>
              </a:solidFill>
            </a:endParaRPr>
          </a:p>
        </p:txBody>
      </p:sp>
      <p:sp>
        <p:nvSpPr>
          <p:cNvPr id="17" name="Explosion 2 16"/>
          <p:cNvSpPr/>
          <p:nvPr/>
        </p:nvSpPr>
        <p:spPr>
          <a:xfrm>
            <a:off x="5994736" y="1478277"/>
            <a:ext cx="1828800" cy="1828800"/>
          </a:xfrm>
          <a:prstGeom prst="irregularSeal2">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1 : 20</a:t>
            </a:r>
            <a:endParaRPr lang="en-US"/>
          </a:p>
        </p:txBody>
      </p:sp>
      <p:sp>
        <p:nvSpPr>
          <p:cNvPr id="16" name="Explosion 1 15"/>
          <p:cNvSpPr/>
          <p:nvPr/>
        </p:nvSpPr>
        <p:spPr>
          <a:xfrm>
            <a:off x="7386342" y="919861"/>
            <a:ext cx="1965262" cy="1959645"/>
          </a:xfrm>
          <a:prstGeom prst="irregularSeal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1 : 2</a:t>
            </a:r>
            <a:endParaRPr lang="en-US"/>
          </a:p>
        </p:txBody>
      </p:sp>
      <p:sp>
        <p:nvSpPr>
          <p:cNvPr id="18" name="TextBox 17"/>
          <p:cNvSpPr txBox="1"/>
          <p:nvPr/>
        </p:nvSpPr>
        <p:spPr>
          <a:xfrm>
            <a:off x="4114800" y="5653783"/>
            <a:ext cx="2850502" cy="523220"/>
          </a:xfrm>
          <a:prstGeom prst="rect">
            <a:avLst/>
          </a:prstGeom>
          <a:noFill/>
        </p:spPr>
        <p:txBody>
          <a:bodyPr wrap="square" rtlCol="0">
            <a:spAutoFit/>
          </a:bodyPr>
          <a:lstStyle/>
          <a:p>
            <a:pPr algn="ctr"/>
            <a:r>
              <a:rPr lang="en-US" sz="2800" b="1" smtClean="0"/>
              <a:t>LIKELIHOOD</a:t>
            </a:r>
            <a:endParaRPr lang="en-US" sz="2800" b="1"/>
          </a:p>
        </p:txBody>
      </p:sp>
      <p:sp>
        <p:nvSpPr>
          <p:cNvPr id="3" name="Oval 2"/>
          <p:cNvSpPr/>
          <p:nvPr/>
        </p:nvSpPr>
        <p:spPr>
          <a:xfrm>
            <a:off x="3621625" y="5248943"/>
            <a:ext cx="367212" cy="37257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a:t>
            </a:r>
            <a:endParaRPr lang="en-US" b="1" dirty="0"/>
          </a:p>
        </p:txBody>
      </p:sp>
      <p:sp>
        <p:nvSpPr>
          <p:cNvPr id="15" name="Oval 14"/>
          <p:cNvSpPr/>
          <p:nvPr/>
        </p:nvSpPr>
        <p:spPr>
          <a:xfrm>
            <a:off x="4893698" y="5269322"/>
            <a:ext cx="367212" cy="37257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a:t>
            </a:r>
          </a:p>
        </p:txBody>
      </p:sp>
      <p:sp>
        <p:nvSpPr>
          <p:cNvPr id="19" name="Oval 18"/>
          <p:cNvSpPr/>
          <p:nvPr/>
        </p:nvSpPr>
        <p:spPr>
          <a:xfrm>
            <a:off x="6199206" y="5286076"/>
            <a:ext cx="367212" cy="37257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20" name="Oval 19"/>
          <p:cNvSpPr/>
          <p:nvPr/>
        </p:nvSpPr>
        <p:spPr>
          <a:xfrm>
            <a:off x="7456324" y="5275200"/>
            <a:ext cx="367212" cy="37257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a:t>
            </a:r>
          </a:p>
        </p:txBody>
      </p:sp>
      <p:sp>
        <p:nvSpPr>
          <p:cNvPr id="21" name="Oval 20"/>
          <p:cNvSpPr/>
          <p:nvPr/>
        </p:nvSpPr>
        <p:spPr>
          <a:xfrm>
            <a:off x="8698645" y="5259538"/>
            <a:ext cx="367212" cy="37257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5</a:t>
            </a:r>
          </a:p>
        </p:txBody>
      </p:sp>
      <p:sp>
        <p:nvSpPr>
          <p:cNvPr id="22" name="Content Placeholder 2"/>
          <p:cNvSpPr txBox="1">
            <a:spLocks/>
          </p:cNvSpPr>
          <p:nvPr/>
        </p:nvSpPr>
        <p:spPr>
          <a:xfrm>
            <a:off x="1422207" y="132998"/>
            <a:ext cx="6851204" cy="400907"/>
          </a:xfrm>
          <a:prstGeom prst="rect">
            <a:avLst/>
          </a:prstGeom>
        </p:spPr>
        <p:txBody>
          <a:bodyPr vert="horz">
            <a:normAutofit fontScale="2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Font typeface="Wingdings 3"/>
              <a:buNone/>
              <a:defRPr/>
            </a:pPr>
            <a:r>
              <a:rPr lang="en-US" sz="12800" b="1" dirty="0" smtClean="0"/>
              <a:t>Evaluate and classify the risks</a:t>
            </a:r>
          </a:p>
          <a:p>
            <a:pPr marL="109728" indent="0" fontAlgn="auto">
              <a:buFont typeface="Wingdings 3"/>
              <a:buNone/>
              <a:defRPr/>
            </a:pPr>
            <a:endParaRPr lang="en-US" sz="2800" dirty="0" smtClean="0"/>
          </a:p>
          <a:p>
            <a:pPr fontAlgn="auto">
              <a:defRPr/>
            </a:pPr>
            <a:endParaRPr lang="en-US" sz="2800" dirty="0" smtClean="0"/>
          </a:p>
          <a:p>
            <a:pPr fontAlgn="auto">
              <a:defRPr/>
            </a:pPr>
            <a:endParaRPr lang="en-US" sz="2800" dirty="0" smtClean="0"/>
          </a:p>
        </p:txBody>
      </p:sp>
    </p:spTree>
    <p:extLst>
      <p:ext uri="{BB962C8B-B14F-4D97-AF65-F5344CB8AC3E}">
        <p14:creationId xmlns:p14="http://schemas.microsoft.com/office/powerpoint/2010/main" val="3729326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subTnLst>
                                    <p:set>
                                      <p:cBhvr override="childStyle">
                                        <p:cTn dur="1" fill="hold" display="0" masterRel="nextClick" afterEffect="1"/>
                                        <p:tgtEl>
                                          <p:spTgt spid="6">
                                            <p:txEl>
                                              <p:pRg st="0" end="0"/>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7" grpId="0" animBg="1"/>
      <p:bldP spid="16" grpId="0" animBg="1"/>
      <p:bldP spid="3" grpId="0" animBg="1"/>
      <p:bldP spid="15" grpId="0" animBg="1"/>
      <p:bldP spid="19" grpId="0" animBg="1"/>
      <p:bldP spid="20"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0" y="-1"/>
            <a:ext cx="9144000" cy="1295573"/>
          </a:xfrm>
          <a:prstGeom prst="rect">
            <a:avLst/>
          </a:prstGeom>
        </p:spPr>
        <p:txBody>
          <a:bodyPr vert="horz" rtlCol="0" anchor="ctr">
            <a:normAutofit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lnSpc>
                <a:spcPct val="110000"/>
              </a:lnSpc>
              <a:spcAft>
                <a:spcPts val="0"/>
              </a:spcAft>
            </a:pPr>
            <a:r>
              <a:rPr lang="en-US" sz="3600" dirty="0">
                <a:solidFill>
                  <a:schemeClr val="accent2"/>
                </a:solidFill>
              </a:rPr>
              <a:t>Step 3 </a:t>
            </a:r>
            <a:r>
              <a:rPr lang="en-US" sz="3600" dirty="0" smtClean="0">
                <a:solidFill>
                  <a:schemeClr val="accent2"/>
                </a:solidFill>
              </a:rPr>
              <a:t> </a:t>
            </a:r>
          </a:p>
          <a:p>
            <a:pPr fontAlgn="auto">
              <a:lnSpc>
                <a:spcPct val="110000"/>
              </a:lnSpc>
              <a:spcAft>
                <a:spcPts val="0"/>
              </a:spcAft>
            </a:pPr>
            <a:r>
              <a:rPr lang="en-GB" sz="3600" dirty="0" smtClean="0">
                <a:solidFill>
                  <a:schemeClr val="accent2"/>
                </a:solidFill>
              </a:rPr>
              <a:t>Assess the impact </a:t>
            </a:r>
            <a:r>
              <a:rPr lang="en-US" sz="3600" dirty="0" smtClean="0">
                <a:solidFill>
                  <a:schemeClr val="accent2"/>
                </a:solidFill>
              </a:rPr>
              <a:t>of</a:t>
            </a:r>
            <a:r>
              <a:rPr lang="en-GB" sz="3600" dirty="0" smtClean="0">
                <a:solidFill>
                  <a:schemeClr val="accent2"/>
                </a:solidFill>
              </a:rPr>
              <a:t> the risk</a:t>
            </a:r>
          </a:p>
        </p:txBody>
      </p:sp>
      <p:graphicFrame>
        <p:nvGraphicFramePr>
          <p:cNvPr id="2" name="Table 3"/>
          <p:cNvGraphicFramePr>
            <a:graphicFrameLocks noGrp="1"/>
          </p:cNvGraphicFramePr>
          <p:nvPr>
            <p:extLst>
              <p:ext uri="{D42A27DB-BD31-4B8C-83A1-F6EECF244321}">
                <p14:modId xmlns:p14="http://schemas.microsoft.com/office/powerpoint/2010/main" val="2341036861"/>
              </p:ext>
            </p:extLst>
          </p:nvPr>
        </p:nvGraphicFramePr>
        <p:xfrm>
          <a:off x="1574541" y="1459680"/>
          <a:ext cx="1275767" cy="4561608"/>
        </p:xfrm>
        <a:graphic>
          <a:graphicData uri="http://schemas.openxmlformats.org/drawingml/2006/table">
            <a:tbl>
              <a:tblPr firstCol="1" lastRow="1">
                <a:tableStyleId>{5C22544A-7EE6-4342-B048-85BDC9FD1C3A}</a:tableStyleId>
              </a:tblPr>
              <a:tblGrid>
                <a:gridCol w="1275767">
                  <a:extLst>
                    <a:ext uri="{9D8B030D-6E8A-4147-A177-3AD203B41FA5}">
                      <a16:colId xmlns:a16="http://schemas.microsoft.com/office/drawing/2014/main" xmlns="" val="769266219"/>
                    </a:ext>
                  </a:extLst>
                </a:gridCol>
              </a:tblGrid>
              <a:tr h="760268">
                <a:tc>
                  <a:txBody>
                    <a:bodyPr/>
                    <a:lstStyle/>
                    <a:p>
                      <a:r>
                        <a:rPr lang="en-US" sz="1400" smtClean="0"/>
                        <a:t>Catastrophic</a:t>
                      </a:r>
                      <a:endParaRPr lang="en-US" sz="1400"/>
                    </a:p>
                  </a:txBody>
                  <a:tcPr/>
                </a:tc>
                <a:extLst>
                  <a:ext uri="{0D108BD9-81ED-4DB2-BD59-A6C34878D82A}">
                    <a16:rowId xmlns:a16="http://schemas.microsoft.com/office/drawing/2014/main" xmlns="" val="2587718123"/>
                  </a:ext>
                </a:extLst>
              </a:tr>
              <a:tr h="760268">
                <a:tc>
                  <a:txBody>
                    <a:bodyPr/>
                    <a:lstStyle/>
                    <a:p>
                      <a:r>
                        <a:rPr lang="en-US" sz="1600" smtClean="0"/>
                        <a:t>Significant</a:t>
                      </a:r>
                      <a:endParaRPr lang="en-US" sz="1600"/>
                    </a:p>
                  </a:txBody>
                  <a:tcPr/>
                </a:tc>
                <a:extLst>
                  <a:ext uri="{0D108BD9-81ED-4DB2-BD59-A6C34878D82A}">
                    <a16:rowId xmlns:a16="http://schemas.microsoft.com/office/drawing/2014/main" xmlns="" val="2570962353"/>
                  </a:ext>
                </a:extLst>
              </a:tr>
              <a:tr h="760268">
                <a:tc>
                  <a:txBody>
                    <a:bodyPr/>
                    <a:lstStyle/>
                    <a:p>
                      <a:r>
                        <a:rPr lang="en-US" smtClean="0"/>
                        <a:t>Moderate</a:t>
                      </a:r>
                      <a:endParaRPr lang="en-US"/>
                    </a:p>
                  </a:txBody>
                  <a:tcPr/>
                </a:tc>
                <a:extLst>
                  <a:ext uri="{0D108BD9-81ED-4DB2-BD59-A6C34878D82A}">
                    <a16:rowId xmlns:a16="http://schemas.microsoft.com/office/drawing/2014/main" xmlns="" val="1703657810"/>
                  </a:ext>
                </a:extLst>
              </a:tr>
              <a:tr h="760268">
                <a:tc>
                  <a:txBody>
                    <a:bodyPr/>
                    <a:lstStyle/>
                    <a:p>
                      <a:r>
                        <a:rPr lang="en-US" smtClean="0"/>
                        <a:t>Minor</a:t>
                      </a:r>
                      <a:endParaRPr lang="en-US"/>
                    </a:p>
                  </a:txBody>
                  <a:tcPr/>
                </a:tc>
                <a:extLst>
                  <a:ext uri="{0D108BD9-81ED-4DB2-BD59-A6C34878D82A}">
                    <a16:rowId xmlns:a16="http://schemas.microsoft.com/office/drawing/2014/main" xmlns="" val="2429290304"/>
                  </a:ext>
                </a:extLst>
              </a:tr>
              <a:tr h="760268">
                <a:tc>
                  <a:txBody>
                    <a:bodyPr/>
                    <a:lstStyle/>
                    <a:p>
                      <a:r>
                        <a:rPr lang="en-US" smtClean="0"/>
                        <a:t>Limited</a:t>
                      </a:r>
                      <a:endParaRPr lang="en-US"/>
                    </a:p>
                  </a:txBody>
                  <a:tcPr/>
                </a:tc>
                <a:extLst>
                  <a:ext uri="{0D108BD9-81ED-4DB2-BD59-A6C34878D82A}">
                    <a16:rowId xmlns:a16="http://schemas.microsoft.com/office/drawing/2014/main" xmlns="" val="1156921902"/>
                  </a:ext>
                </a:extLst>
              </a:tr>
              <a:tr h="760268">
                <a:tc>
                  <a:txBody>
                    <a:bodyPr/>
                    <a:lstStyle/>
                    <a:p>
                      <a:endParaRPr lang="en-US"/>
                    </a:p>
                  </a:txBody>
                  <a:tcPr/>
                </a:tc>
                <a:extLst>
                  <a:ext uri="{0D108BD9-81ED-4DB2-BD59-A6C34878D82A}">
                    <a16:rowId xmlns:a16="http://schemas.microsoft.com/office/drawing/2014/main" xmlns="" val="4210270369"/>
                  </a:ext>
                </a:extLst>
              </a:tr>
            </a:tbl>
          </a:graphicData>
        </a:graphic>
      </p:graphicFrame>
      <p:sp>
        <p:nvSpPr>
          <p:cNvPr id="4" name="TextBox 3"/>
          <p:cNvSpPr txBox="1"/>
          <p:nvPr/>
        </p:nvSpPr>
        <p:spPr>
          <a:xfrm>
            <a:off x="-85143" y="3322858"/>
            <a:ext cx="1775926" cy="524847"/>
          </a:xfrm>
          <a:prstGeom prst="rect">
            <a:avLst/>
          </a:prstGeom>
          <a:noFill/>
        </p:spPr>
        <p:txBody>
          <a:bodyPr wrap="square" rtlCol="0">
            <a:spAutoFit/>
          </a:bodyPr>
          <a:lstStyle/>
          <a:p>
            <a:pPr algn="ctr"/>
            <a:r>
              <a:rPr lang="en-US" sz="2800" b="1" smtClean="0"/>
              <a:t>IMPACT</a:t>
            </a:r>
            <a:endParaRPr lang="en-US" sz="2800" b="1"/>
          </a:p>
        </p:txBody>
      </p:sp>
      <p:sp>
        <p:nvSpPr>
          <p:cNvPr id="7" name="TextBox 6"/>
          <p:cNvSpPr txBox="1"/>
          <p:nvPr/>
        </p:nvSpPr>
        <p:spPr>
          <a:xfrm>
            <a:off x="3736326" y="1426778"/>
            <a:ext cx="4322989" cy="584775"/>
          </a:xfrm>
          <a:prstGeom prst="rect">
            <a:avLst/>
          </a:prstGeom>
          <a:noFill/>
        </p:spPr>
        <p:txBody>
          <a:bodyPr wrap="square" rtlCol="0">
            <a:spAutoFit/>
          </a:bodyPr>
          <a:lstStyle/>
          <a:p>
            <a:pPr algn="ctr"/>
            <a:r>
              <a:rPr lang="en-US" sz="3200" b="1" dirty="0" smtClean="0"/>
              <a:t>Take into account….</a:t>
            </a:r>
            <a:endParaRPr lang="en-US" b="1" dirty="0"/>
          </a:p>
        </p:txBody>
      </p:sp>
      <p:sp>
        <p:nvSpPr>
          <p:cNvPr id="3" name="Cross 2"/>
          <p:cNvSpPr/>
          <p:nvPr/>
        </p:nvSpPr>
        <p:spPr>
          <a:xfrm>
            <a:off x="3584219" y="2142758"/>
            <a:ext cx="1681259" cy="940643"/>
          </a:xfrm>
          <a:prstGeom prst="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Fatalities</a:t>
            </a:r>
            <a:endParaRPr lang="en-US"/>
          </a:p>
        </p:txBody>
      </p:sp>
      <p:sp>
        <p:nvSpPr>
          <p:cNvPr id="8" name="Cross 7"/>
          <p:cNvSpPr/>
          <p:nvPr/>
        </p:nvSpPr>
        <p:spPr>
          <a:xfrm>
            <a:off x="5806849" y="2142757"/>
            <a:ext cx="1681259" cy="940643"/>
          </a:xfrm>
          <a:prstGeom prst="pl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Casualties</a:t>
            </a:r>
            <a:endParaRPr lang="en-US" dirty="0">
              <a:solidFill>
                <a:schemeClr val="tx1"/>
              </a:solidFill>
            </a:endParaRPr>
          </a:p>
        </p:txBody>
      </p:sp>
      <p:sp>
        <p:nvSpPr>
          <p:cNvPr id="6" name="10-Point Star 5"/>
          <p:cNvSpPr/>
          <p:nvPr/>
        </p:nvSpPr>
        <p:spPr>
          <a:xfrm>
            <a:off x="3487070" y="3439837"/>
            <a:ext cx="1651615" cy="1567761"/>
          </a:xfrm>
          <a:prstGeom prst="star1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Social disruption</a:t>
            </a:r>
            <a:endParaRPr lang="en-US"/>
          </a:p>
        </p:txBody>
      </p:sp>
      <p:sp>
        <p:nvSpPr>
          <p:cNvPr id="12" name="Oval 11"/>
          <p:cNvSpPr/>
          <p:nvPr/>
        </p:nvSpPr>
        <p:spPr>
          <a:xfrm>
            <a:off x="5794493" y="3213403"/>
            <a:ext cx="1705970" cy="1664192"/>
          </a:xfrm>
          <a:prstGeom prst="ellipse">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a:t>
            </a:r>
            <a:endParaRPr lang="en-US" dirty="0" smtClean="0"/>
          </a:p>
          <a:p>
            <a:pPr algn="ctr"/>
            <a:r>
              <a:rPr lang="en-US" dirty="0" smtClean="0">
                <a:solidFill>
                  <a:schemeClr val="tx1"/>
                </a:solidFill>
              </a:rPr>
              <a:t>Economic</a:t>
            </a:r>
            <a:endParaRPr lang="en-US" dirty="0">
              <a:solidFill>
                <a:schemeClr val="tx1"/>
              </a:solidFill>
            </a:endParaRPr>
          </a:p>
        </p:txBody>
      </p:sp>
      <p:sp>
        <p:nvSpPr>
          <p:cNvPr id="14" name="Cloud 13"/>
          <p:cNvSpPr/>
          <p:nvPr/>
        </p:nvSpPr>
        <p:spPr>
          <a:xfrm>
            <a:off x="3230070" y="5354147"/>
            <a:ext cx="2287989" cy="1184687"/>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Environment</a:t>
            </a:r>
            <a:endParaRPr lang="en-US"/>
          </a:p>
        </p:txBody>
      </p:sp>
      <p:sp>
        <p:nvSpPr>
          <p:cNvPr id="18" name="Smiley Face 17"/>
          <p:cNvSpPr/>
          <p:nvPr/>
        </p:nvSpPr>
        <p:spPr>
          <a:xfrm>
            <a:off x="5897821" y="5007598"/>
            <a:ext cx="1883617" cy="1877786"/>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Psychological</a:t>
            </a:r>
            <a:endParaRPr lang="en-US" sz="1400" dirty="0"/>
          </a:p>
        </p:txBody>
      </p:sp>
      <p:sp>
        <p:nvSpPr>
          <p:cNvPr id="9" name="Oval 8"/>
          <p:cNvSpPr/>
          <p:nvPr/>
        </p:nvSpPr>
        <p:spPr>
          <a:xfrm>
            <a:off x="1642303" y="4876030"/>
            <a:ext cx="367212" cy="37257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t>1</a:t>
            </a:r>
            <a:endParaRPr lang="en-US" b="1"/>
          </a:p>
        </p:txBody>
      </p:sp>
      <p:sp>
        <p:nvSpPr>
          <p:cNvPr id="10" name="Oval 9"/>
          <p:cNvSpPr/>
          <p:nvPr/>
        </p:nvSpPr>
        <p:spPr>
          <a:xfrm>
            <a:off x="1642303" y="4103344"/>
            <a:ext cx="367212" cy="37257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2</a:t>
            </a:r>
          </a:p>
        </p:txBody>
      </p:sp>
      <p:sp>
        <p:nvSpPr>
          <p:cNvPr id="11" name="Oval 10"/>
          <p:cNvSpPr/>
          <p:nvPr/>
        </p:nvSpPr>
        <p:spPr>
          <a:xfrm>
            <a:off x="1636100" y="3316230"/>
            <a:ext cx="367212" cy="37257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3</a:t>
            </a:r>
          </a:p>
        </p:txBody>
      </p:sp>
      <p:sp>
        <p:nvSpPr>
          <p:cNvPr id="13" name="Oval 12"/>
          <p:cNvSpPr/>
          <p:nvPr/>
        </p:nvSpPr>
        <p:spPr>
          <a:xfrm>
            <a:off x="1618896" y="2563943"/>
            <a:ext cx="367212" cy="37257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4</a:t>
            </a:r>
          </a:p>
        </p:txBody>
      </p:sp>
      <p:sp>
        <p:nvSpPr>
          <p:cNvPr id="23" name="Oval 22"/>
          <p:cNvSpPr/>
          <p:nvPr/>
        </p:nvSpPr>
        <p:spPr>
          <a:xfrm>
            <a:off x="1618896" y="1805028"/>
            <a:ext cx="367212" cy="37257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5</a:t>
            </a:r>
          </a:p>
        </p:txBody>
      </p:sp>
      <p:sp>
        <p:nvSpPr>
          <p:cNvPr id="17" name="Content Placeholder 2"/>
          <p:cNvSpPr txBox="1">
            <a:spLocks/>
          </p:cNvSpPr>
          <p:nvPr/>
        </p:nvSpPr>
        <p:spPr>
          <a:xfrm>
            <a:off x="1574541" y="161249"/>
            <a:ext cx="6851204" cy="400907"/>
          </a:xfrm>
          <a:prstGeom prst="rect">
            <a:avLst/>
          </a:prstGeom>
        </p:spPr>
        <p:txBody>
          <a:bodyPr vert="horz">
            <a:normAutofit fontScale="2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Font typeface="Wingdings 3"/>
              <a:buNone/>
              <a:defRPr/>
            </a:pPr>
            <a:r>
              <a:rPr lang="en-US" sz="12800" b="1" dirty="0" smtClean="0"/>
              <a:t>Evaluate and classify the risks</a:t>
            </a:r>
          </a:p>
          <a:p>
            <a:pPr marL="109728" indent="0" fontAlgn="auto">
              <a:buFont typeface="Wingdings 3"/>
              <a:buNone/>
              <a:defRPr/>
            </a:pPr>
            <a:endParaRPr lang="en-US" sz="2800" dirty="0" smtClean="0"/>
          </a:p>
          <a:p>
            <a:pPr fontAlgn="auto">
              <a:defRPr/>
            </a:pPr>
            <a:endParaRPr lang="en-US" sz="2800" dirty="0" smtClean="0"/>
          </a:p>
          <a:p>
            <a:pPr fontAlgn="auto">
              <a:defRPr/>
            </a:pPr>
            <a:endParaRPr lang="en-US" sz="2800" dirty="0" smtClean="0"/>
          </a:p>
        </p:txBody>
      </p:sp>
    </p:spTree>
    <p:extLst>
      <p:ext uri="{BB962C8B-B14F-4D97-AF65-F5344CB8AC3E}">
        <p14:creationId xmlns:p14="http://schemas.microsoft.com/office/powerpoint/2010/main" val="149841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8" grpId="0" animBg="1"/>
      <p:bldP spid="6" grpId="0" animBg="1"/>
      <p:bldP spid="12" grpId="0" animBg="1"/>
      <p:bldP spid="14"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idx="1"/>
          </p:nvPr>
        </p:nvSpPr>
        <p:spPr>
          <a:xfrm>
            <a:off x="352217" y="1724737"/>
            <a:ext cx="8229600" cy="2396708"/>
          </a:xfrm>
        </p:spPr>
        <p:txBody>
          <a:bodyPr>
            <a:normAutofit/>
          </a:bodyPr>
          <a:lstStyle/>
          <a:p>
            <a:pPr>
              <a:lnSpc>
                <a:spcPct val="110000"/>
              </a:lnSpc>
            </a:pPr>
            <a:endParaRPr lang="en-GB" sz="2400" dirty="0" smtClean="0"/>
          </a:p>
          <a:p>
            <a:pPr marL="355600" indent="-355600">
              <a:lnSpc>
                <a:spcPct val="80000"/>
              </a:lnSpc>
            </a:pPr>
            <a:endParaRPr lang="en-US" sz="2800" dirty="0">
              <a:solidFill>
                <a:schemeClr val="accent2"/>
              </a:solidFill>
            </a:endParaRPr>
          </a:p>
        </p:txBody>
      </p:sp>
      <p:sp>
        <p:nvSpPr>
          <p:cNvPr id="3" name="Title 2"/>
          <p:cNvSpPr>
            <a:spLocks noGrp="1"/>
          </p:cNvSpPr>
          <p:nvPr>
            <p:ph type="title"/>
          </p:nvPr>
        </p:nvSpPr>
        <p:spPr>
          <a:xfrm>
            <a:off x="0" y="-138497"/>
            <a:ext cx="8229600" cy="939766"/>
          </a:xfrm>
        </p:spPr>
        <p:txBody>
          <a:bodyPr>
            <a:normAutofit/>
          </a:bodyPr>
          <a:lstStyle/>
          <a:p>
            <a:pPr>
              <a:lnSpc>
                <a:spcPct val="110000"/>
              </a:lnSpc>
            </a:pPr>
            <a:r>
              <a:rPr lang="en-US" sz="3600" dirty="0">
                <a:solidFill>
                  <a:schemeClr val="accent2"/>
                </a:solidFill>
              </a:rPr>
              <a:t>Step 3</a:t>
            </a:r>
            <a:endParaRPr lang="en-GB" sz="3600" dirty="0" smtClean="0">
              <a:solidFill>
                <a:schemeClr val="accent2"/>
              </a:solidFill>
            </a:endParaRPr>
          </a:p>
        </p:txBody>
      </p:sp>
      <p:graphicFrame>
        <p:nvGraphicFramePr>
          <p:cNvPr id="2" name="Table 3"/>
          <p:cNvGraphicFramePr>
            <a:graphicFrameLocks noGrp="1"/>
          </p:cNvGraphicFramePr>
          <p:nvPr>
            <p:extLst>
              <p:ext uri="{D42A27DB-BD31-4B8C-83A1-F6EECF244321}">
                <p14:modId xmlns:p14="http://schemas.microsoft.com/office/powerpoint/2010/main" val="2996745553"/>
              </p:ext>
            </p:extLst>
          </p:nvPr>
        </p:nvGraphicFramePr>
        <p:xfrm>
          <a:off x="1469558" y="1266888"/>
          <a:ext cx="7654602" cy="4561608"/>
        </p:xfrm>
        <a:graphic>
          <a:graphicData uri="http://schemas.openxmlformats.org/drawingml/2006/table">
            <a:tbl>
              <a:tblPr firstCol="1" lastRow="1">
                <a:tableStyleId>{5C22544A-7EE6-4342-B048-85BDC9FD1C3A}</a:tableStyleId>
              </a:tblPr>
              <a:tblGrid>
                <a:gridCol w="1275767">
                  <a:extLst>
                    <a:ext uri="{9D8B030D-6E8A-4147-A177-3AD203B41FA5}">
                      <a16:colId xmlns:a16="http://schemas.microsoft.com/office/drawing/2014/main" xmlns="" val="769266219"/>
                    </a:ext>
                  </a:extLst>
                </a:gridCol>
                <a:gridCol w="1275767">
                  <a:extLst>
                    <a:ext uri="{9D8B030D-6E8A-4147-A177-3AD203B41FA5}">
                      <a16:colId xmlns:a16="http://schemas.microsoft.com/office/drawing/2014/main" xmlns="" val="3316683330"/>
                    </a:ext>
                  </a:extLst>
                </a:gridCol>
                <a:gridCol w="1275767">
                  <a:extLst>
                    <a:ext uri="{9D8B030D-6E8A-4147-A177-3AD203B41FA5}">
                      <a16:colId xmlns:a16="http://schemas.microsoft.com/office/drawing/2014/main" xmlns="" val="929840085"/>
                    </a:ext>
                  </a:extLst>
                </a:gridCol>
                <a:gridCol w="1275767">
                  <a:extLst>
                    <a:ext uri="{9D8B030D-6E8A-4147-A177-3AD203B41FA5}">
                      <a16:colId xmlns:a16="http://schemas.microsoft.com/office/drawing/2014/main" xmlns="" val="1109722006"/>
                    </a:ext>
                  </a:extLst>
                </a:gridCol>
                <a:gridCol w="1275767">
                  <a:extLst>
                    <a:ext uri="{9D8B030D-6E8A-4147-A177-3AD203B41FA5}">
                      <a16:colId xmlns:a16="http://schemas.microsoft.com/office/drawing/2014/main" xmlns="" val="134858985"/>
                    </a:ext>
                  </a:extLst>
                </a:gridCol>
                <a:gridCol w="1275767">
                  <a:extLst>
                    <a:ext uri="{9D8B030D-6E8A-4147-A177-3AD203B41FA5}">
                      <a16:colId xmlns:a16="http://schemas.microsoft.com/office/drawing/2014/main" xmlns="" val="3006805512"/>
                    </a:ext>
                  </a:extLst>
                </a:gridCol>
              </a:tblGrid>
              <a:tr h="760268">
                <a:tc>
                  <a:txBody>
                    <a:bodyPr/>
                    <a:lstStyle/>
                    <a:p>
                      <a:r>
                        <a:rPr lang="en-US" sz="1400" dirty="0" smtClean="0"/>
                        <a:t>Catastrophic</a:t>
                      </a:r>
                      <a:endParaRPr lang="en-US" sz="1400" dirty="0"/>
                    </a:p>
                  </a:txBody>
                  <a:tcPr/>
                </a:tc>
                <a:tc>
                  <a:txBody>
                    <a:bodyPr/>
                    <a:lstStyle/>
                    <a:p>
                      <a:endParaRPr lang="en-US"/>
                    </a:p>
                  </a:txBody>
                  <a:tcPr>
                    <a:lnR w="12700" cmpd="sng">
                      <a:solidFill>
                        <a:schemeClr val="lt1"/>
                      </a:solidFill>
                    </a:lnR>
                    <a:lnT w="12700" cmpd="sng">
                      <a:solidFill>
                        <a:schemeClr val="lt1"/>
                      </a:solidFill>
                    </a:lnT>
                    <a:lnB w="12700" cmpd="sng">
                      <a:solidFill>
                        <a:schemeClr val="lt1"/>
                      </a:solidFill>
                    </a:lnB>
                    <a:lnTlToBr w="12700" cmpd="sng">
                      <a:noFill/>
                      <a:prstDash val="solid"/>
                    </a:lnTlToBr>
                    <a:lnBlToTr w="12700" cmpd="sng">
                      <a:noFill/>
                      <a:prstDash val="solid"/>
                    </a:lnBlToTr>
                    <a:solidFill>
                      <a:srgbClr val="FF9900"/>
                    </a:solidFill>
                  </a:tcPr>
                </a:tc>
                <a:tc>
                  <a:txBody>
                    <a:bodyPr/>
                    <a:lstStyle/>
                    <a:p>
                      <a:endParaRPr lang="en-US"/>
                    </a:p>
                  </a:txBody>
                  <a:tcPr>
                    <a:lnL w="12700" cmpd="sng">
                      <a:solidFill>
                        <a:schemeClr val="lt1"/>
                      </a:solidFill>
                    </a:lnL>
                    <a:lnR w="12700" cmpd="sng">
                      <a:solidFill>
                        <a:schemeClr val="lt1"/>
                      </a:solidFill>
                    </a:lnR>
                    <a:lnT w="12700" cmpd="sng">
                      <a:solidFill>
                        <a:schemeClr val="lt1"/>
                      </a:solidFill>
                    </a:lnT>
                    <a:lnB w="12700" cmpd="sng">
                      <a:solidFill>
                        <a:schemeClr val="lt1"/>
                      </a:solidFill>
                    </a:lnB>
                    <a:lnTlToBr w="12700" cmpd="sng">
                      <a:noFill/>
                      <a:prstDash val="solid"/>
                    </a:lnTlToBr>
                    <a:lnBlToTr w="12700" cmpd="sng">
                      <a:noFill/>
                      <a:prstDash val="solid"/>
                    </a:lnBlToTr>
                    <a:solidFill>
                      <a:srgbClr val="FF0000"/>
                    </a:solidFill>
                  </a:tcPr>
                </a:tc>
                <a:tc>
                  <a:txBody>
                    <a:bodyPr/>
                    <a:lstStyle/>
                    <a:p>
                      <a:endParaRPr lang="en-US" dirty="0">
                        <a:solidFill>
                          <a:schemeClr val="tx1"/>
                        </a:solidFill>
                      </a:endParaRPr>
                    </a:p>
                  </a:txBody>
                  <a:tcPr>
                    <a:lnL w="12700" cmpd="sng">
                      <a:solidFill>
                        <a:schemeClr val="lt1"/>
                      </a:solidFill>
                    </a:lnL>
                    <a:lnR w="12700" cmpd="sng">
                      <a:solidFill>
                        <a:schemeClr val="lt1"/>
                      </a:solidFill>
                    </a:lnR>
                    <a:lnT w="12700" cmpd="sng">
                      <a:solidFill>
                        <a:schemeClr val="lt1"/>
                      </a:solidFill>
                    </a:lnT>
                    <a:lnB w="12700" cmpd="sng">
                      <a:solidFill>
                        <a:schemeClr val="lt1"/>
                      </a:solidFill>
                    </a:lnB>
                    <a:lnTlToBr w="12700" cmpd="sng">
                      <a:noFill/>
                      <a:prstDash val="solid"/>
                    </a:lnTlToBr>
                    <a:lnBlToTr w="12700" cmpd="sng">
                      <a:noFill/>
                      <a:prstDash val="solid"/>
                    </a:lnBlToTr>
                    <a:solidFill>
                      <a:srgbClr val="FF0000"/>
                    </a:solidFill>
                  </a:tcPr>
                </a:tc>
                <a:tc>
                  <a:txBody>
                    <a:bodyPr/>
                    <a:lstStyle/>
                    <a:p>
                      <a:endParaRPr lang="en-US"/>
                    </a:p>
                  </a:txBody>
                  <a:tcPr>
                    <a:lnL w="12700" cmpd="sng">
                      <a:solidFill>
                        <a:schemeClr val="lt1"/>
                      </a:solidFill>
                    </a:lnL>
                    <a:lnR w="12700" cmpd="sng">
                      <a:solidFill>
                        <a:schemeClr val="lt1"/>
                      </a:solidFill>
                    </a:lnR>
                    <a:lnT w="12700" cmpd="sng">
                      <a:solidFill>
                        <a:schemeClr val="lt1"/>
                      </a:solidFill>
                    </a:lnT>
                    <a:lnB w="12700" cmpd="sng">
                      <a:solidFill>
                        <a:schemeClr val="lt1"/>
                      </a:solidFill>
                    </a:lnB>
                    <a:lnTlToBr w="12700" cmpd="sng">
                      <a:noFill/>
                      <a:prstDash val="solid"/>
                    </a:lnTlToBr>
                    <a:lnBlToTr w="12700" cmpd="sng">
                      <a:noFill/>
                      <a:prstDash val="solid"/>
                    </a:lnBlToTr>
                    <a:solidFill>
                      <a:srgbClr val="FF0000"/>
                    </a:solidFill>
                  </a:tcPr>
                </a:tc>
                <a:tc>
                  <a:txBody>
                    <a:bodyPr/>
                    <a:lstStyle/>
                    <a:p>
                      <a:endParaRPr lang="en-US"/>
                    </a:p>
                  </a:txBody>
                  <a:tcPr>
                    <a:lnL w="12700" cmpd="sng">
                      <a:solidFill>
                        <a:schemeClr val="lt1"/>
                      </a:solidFill>
                    </a:lnL>
                    <a:lnR w="12700" cmpd="sng">
                      <a:solidFill>
                        <a:schemeClr val="lt1"/>
                      </a:solidFill>
                    </a:lnR>
                    <a:lnT w="12700" cmpd="sng">
                      <a:solidFill>
                        <a:schemeClr val="lt1"/>
                      </a:solidFill>
                    </a:lnT>
                    <a:lnB w="12700" cmpd="sng">
                      <a:solidFill>
                        <a:schemeClr val="lt1"/>
                      </a:solid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2587718123"/>
                  </a:ext>
                </a:extLst>
              </a:tr>
              <a:tr h="760268">
                <a:tc>
                  <a:txBody>
                    <a:bodyPr/>
                    <a:lstStyle/>
                    <a:p>
                      <a:r>
                        <a:rPr lang="en-US" sz="1600" smtClean="0"/>
                        <a:t>Significant</a:t>
                      </a:r>
                      <a:endParaRPr lang="en-US" sz="1600"/>
                    </a:p>
                  </a:txBody>
                  <a:tcPr/>
                </a:tc>
                <a:tc>
                  <a:txBody>
                    <a:bodyPr/>
                    <a:lstStyle/>
                    <a:p>
                      <a:endParaRPr lang="en-US"/>
                    </a:p>
                  </a:txBody>
                  <a:tcPr>
                    <a:lnR w="12700" cmpd="sng">
                      <a:solidFill>
                        <a:schemeClr val="lt1"/>
                      </a:solidFill>
                    </a:lnR>
                    <a:lnT w="12700" cmpd="sng">
                      <a:solidFill>
                        <a:schemeClr val="lt1"/>
                      </a:solidFill>
                    </a:lnT>
                    <a:lnB w="12700" cmpd="sng">
                      <a:solidFill>
                        <a:schemeClr val="lt1"/>
                      </a:solidFill>
                    </a:lnB>
                    <a:lnTlToBr w="12700" cmpd="sng">
                      <a:noFill/>
                      <a:prstDash val="solid"/>
                    </a:lnTlToBr>
                    <a:lnBlToTr w="12700" cmpd="sng">
                      <a:noFill/>
                      <a:prstDash val="solid"/>
                    </a:lnBlToTr>
                    <a:solidFill>
                      <a:srgbClr val="FFFF00"/>
                    </a:solidFill>
                  </a:tcPr>
                </a:tc>
                <a:tc>
                  <a:txBody>
                    <a:bodyPr/>
                    <a:lstStyle/>
                    <a:p>
                      <a:endParaRPr lang="en-US"/>
                    </a:p>
                  </a:txBody>
                  <a:tcPr>
                    <a:lnL w="12700" cmpd="sng">
                      <a:solidFill>
                        <a:schemeClr val="lt1"/>
                      </a:solidFill>
                    </a:lnL>
                    <a:lnR w="12700" cmpd="sng">
                      <a:solidFill>
                        <a:schemeClr val="lt1"/>
                      </a:solidFill>
                    </a:lnR>
                    <a:lnT w="12700" cmpd="sng">
                      <a:solidFill>
                        <a:schemeClr val="lt1"/>
                      </a:solidFill>
                    </a:lnT>
                    <a:lnB w="12700" cmpd="sng">
                      <a:solidFill>
                        <a:schemeClr val="lt1"/>
                      </a:solidFill>
                    </a:lnB>
                    <a:lnTlToBr w="12700" cmpd="sng">
                      <a:noFill/>
                      <a:prstDash val="solid"/>
                    </a:lnTlToBr>
                    <a:lnBlToTr w="12700" cmpd="sng">
                      <a:noFill/>
                      <a:prstDash val="solid"/>
                    </a:lnBlToTr>
                    <a:solidFill>
                      <a:srgbClr val="FF9900"/>
                    </a:solidFill>
                  </a:tcPr>
                </a:tc>
                <a:tc>
                  <a:txBody>
                    <a:bodyPr/>
                    <a:lstStyle/>
                    <a:p>
                      <a:endParaRPr lang="en-US"/>
                    </a:p>
                  </a:txBody>
                  <a:tcPr>
                    <a:lnL w="12700" cmpd="sng">
                      <a:solidFill>
                        <a:schemeClr val="lt1"/>
                      </a:solidFill>
                    </a:lnL>
                    <a:lnR w="12700" cmpd="sng">
                      <a:solidFill>
                        <a:schemeClr val="lt1"/>
                      </a:solidFill>
                    </a:lnR>
                    <a:lnT w="12700" cmpd="sng">
                      <a:solidFill>
                        <a:schemeClr val="lt1"/>
                      </a:solidFill>
                    </a:lnT>
                    <a:lnB w="12700" cmpd="sng">
                      <a:solidFill>
                        <a:schemeClr val="lt1"/>
                      </a:solidFill>
                    </a:lnB>
                    <a:lnTlToBr w="12700" cmpd="sng">
                      <a:noFill/>
                      <a:prstDash val="solid"/>
                    </a:lnTlToBr>
                    <a:lnBlToTr w="12700" cmpd="sng">
                      <a:noFill/>
                      <a:prstDash val="solid"/>
                    </a:lnBlToTr>
                    <a:solidFill>
                      <a:srgbClr val="FF0000"/>
                    </a:solidFill>
                  </a:tcPr>
                </a:tc>
                <a:tc>
                  <a:txBody>
                    <a:bodyPr/>
                    <a:lstStyle/>
                    <a:p>
                      <a:endParaRPr lang="en-US"/>
                    </a:p>
                  </a:txBody>
                  <a:tcPr>
                    <a:lnL w="12700" cmpd="sng">
                      <a:solidFill>
                        <a:schemeClr val="lt1"/>
                      </a:solidFill>
                    </a:lnL>
                    <a:lnR w="12700" cmpd="sng">
                      <a:solidFill>
                        <a:schemeClr val="lt1"/>
                      </a:solidFill>
                    </a:lnR>
                    <a:lnT w="12700" cmpd="sng">
                      <a:solidFill>
                        <a:schemeClr val="lt1"/>
                      </a:solidFill>
                    </a:lnT>
                    <a:lnB w="12700" cmpd="sng">
                      <a:solidFill>
                        <a:schemeClr val="lt1"/>
                      </a:solidFill>
                    </a:lnB>
                    <a:lnTlToBr w="12700" cmpd="sng">
                      <a:noFill/>
                      <a:prstDash val="solid"/>
                    </a:lnTlToBr>
                    <a:lnBlToTr w="12700" cmpd="sng">
                      <a:noFill/>
                      <a:prstDash val="solid"/>
                    </a:lnBlToTr>
                    <a:solidFill>
                      <a:srgbClr val="FF0000"/>
                    </a:solidFill>
                  </a:tcPr>
                </a:tc>
                <a:tc>
                  <a:txBody>
                    <a:bodyPr/>
                    <a:lstStyle/>
                    <a:p>
                      <a:endParaRPr lang="en-US"/>
                    </a:p>
                  </a:txBody>
                  <a:tcPr>
                    <a:lnL w="12700" cmpd="sng">
                      <a:solidFill>
                        <a:schemeClr val="lt1"/>
                      </a:solidFill>
                    </a:lnL>
                    <a:lnR w="12700" cmpd="sng">
                      <a:solidFill>
                        <a:schemeClr val="lt1"/>
                      </a:solidFill>
                    </a:lnR>
                    <a:lnT w="12700" cmpd="sng">
                      <a:solidFill>
                        <a:schemeClr val="lt1"/>
                      </a:solidFill>
                    </a:lnT>
                    <a:lnB w="12700" cmpd="sng">
                      <a:solidFill>
                        <a:schemeClr val="lt1"/>
                      </a:solid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xmlns="" val="2570962353"/>
                  </a:ext>
                </a:extLst>
              </a:tr>
              <a:tr h="760268">
                <a:tc>
                  <a:txBody>
                    <a:bodyPr/>
                    <a:lstStyle/>
                    <a:p>
                      <a:r>
                        <a:rPr lang="en-US" smtClean="0"/>
                        <a:t>Moderate</a:t>
                      </a:r>
                      <a:endParaRPr lang="en-US"/>
                    </a:p>
                  </a:txBody>
                  <a:tcPr/>
                </a:tc>
                <a:tc>
                  <a:txBody>
                    <a:bodyPr/>
                    <a:lstStyle/>
                    <a:p>
                      <a:endParaRPr lang="en-US"/>
                    </a:p>
                  </a:txBody>
                  <a:tcPr>
                    <a:lnR w="12700" cmpd="sng">
                      <a:solidFill>
                        <a:schemeClr val="lt1"/>
                      </a:solidFill>
                    </a:lnR>
                    <a:lnT w="12700" cmpd="sng">
                      <a:solidFill>
                        <a:schemeClr val="lt1"/>
                      </a:solidFill>
                    </a:lnT>
                    <a:lnB w="12700" cmpd="sng">
                      <a:solidFill>
                        <a:schemeClr val="lt1"/>
                      </a:solidFill>
                    </a:lnB>
                    <a:lnTlToBr w="12700" cmpd="sng">
                      <a:noFill/>
                      <a:prstDash val="solid"/>
                    </a:lnTlToBr>
                    <a:lnBlToTr w="12700" cmpd="sng">
                      <a:noFill/>
                      <a:prstDash val="solid"/>
                    </a:lnBlToTr>
                    <a:solidFill>
                      <a:srgbClr val="FFFF00"/>
                    </a:solidFill>
                  </a:tcPr>
                </a:tc>
                <a:tc>
                  <a:txBody>
                    <a:bodyPr/>
                    <a:lstStyle/>
                    <a:p>
                      <a:endParaRPr lang="en-US"/>
                    </a:p>
                  </a:txBody>
                  <a:tcPr>
                    <a:lnL w="12700" cmpd="sng">
                      <a:solidFill>
                        <a:schemeClr val="lt1"/>
                      </a:solidFill>
                    </a:lnL>
                    <a:lnR w="12700" cmpd="sng">
                      <a:solidFill>
                        <a:schemeClr val="lt1"/>
                      </a:solidFill>
                    </a:lnR>
                    <a:lnT w="12700" cmpd="sng">
                      <a:solidFill>
                        <a:schemeClr val="lt1"/>
                      </a:solidFill>
                    </a:lnT>
                    <a:lnB w="12700" cmpd="sng">
                      <a:solidFill>
                        <a:schemeClr val="lt1"/>
                      </a:solidFill>
                    </a:lnB>
                    <a:lnTlToBr w="12700" cmpd="sng">
                      <a:noFill/>
                      <a:prstDash val="solid"/>
                    </a:lnTlToBr>
                    <a:lnBlToTr w="12700" cmpd="sng">
                      <a:noFill/>
                      <a:prstDash val="solid"/>
                    </a:lnBlToTr>
                    <a:solidFill>
                      <a:srgbClr val="FFFF00"/>
                    </a:solidFill>
                  </a:tcPr>
                </a:tc>
                <a:tc>
                  <a:txBody>
                    <a:bodyPr/>
                    <a:lstStyle/>
                    <a:p>
                      <a:endParaRPr lang="en-US"/>
                    </a:p>
                  </a:txBody>
                  <a:tcPr>
                    <a:lnL w="12700" cmpd="sng">
                      <a:solidFill>
                        <a:schemeClr val="lt1"/>
                      </a:solidFill>
                    </a:lnL>
                    <a:lnR w="12700" cmpd="sng">
                      <a:solidFill>
                        <a:schemeClr val="lt1"/>
                      </a:solidFill>
                    </a:lnR>
                    <a:lnT w="12700" cmpd="sng">
                      <a:solidFill>
                        <a:schemeClr val="lt1"/>
                      </a:solidFill>
                    </a:lnT>
                    <a:lnB w="12700" cmpd="sng">
                      <a:solidFill>
                        <a:schemeClr val="lt1"/>
                      </a:solidFill>
                    </a:lnB>
                    <a:lnTlToBr w="12700" cmpd="sng">
                      <a:noFill/>
                      <a:prstDash val="solid"/>
                    </a:lnTlToBr>
                    <a:lnBlToTr w="12700" cmpd="sng">
                      <a:noFill/>
                      <a:prstDash val="solid"/>
                    </a:lnBlToTr>
                    <a:solidFill>
                      <a:srgbClr val="FF9900"/>
                    </a:solidFill>
                  </a:tcPr>
                </a:tc>
                <a:tc>
                  <a:txBody>
                    <a:bodyPr/>
                    <a:lstStyle/>
                    <a:p>
                      <a:endParaRPr lang="en-US"/>
                    </a:p>
                  </a:txBody>
                  <a:tcPr>
                    <a:lnL w="12700" cmpd="sng">
                      <a:solidFill>
                        <a:schemeClr val="lt1"/>
                      </a:solidFill>
                    </a:lnL>
                    <a:lnR w="12700" cmpd="sng">
                      <a:solidFill>
                        <a:schemeClr val="lt1"/>
                      </a:solidFill>
                    </a:lnR>
                    <a:lnT w="12700" cmpd="sng">
                      <a:solidFill>
                        <a:schemeClr val="lt1"/>
                      </a:solidFill>
                    </a:lnT>
                    <a:lnB w="12700" cmpd="sng">
                      <a:solidFill>
                        <a:schemeClr val="lt1"/>
                      </a:solidFill>
                    </a:lnB>
                    <a:lnTlToBr w="12700" cmpd="sng">
                      <a:noFill/>
                      <a:prstDash val="solid"/>
                    </a:lnTlToBr>
                    <a:lnBlToTr w="12700" cmpd="sng">
                      <a:noFill/>
                      <a:prstDash val="solid"/>
                    </a:lnBlToTr>
                    <a:solidFill>
                      <a:srgbClr val="FF9900"/>
                    </a:solidFill>
                  </a:tcPr>
                </a:tc>
                <a:tc>
                  <a:txBody>
                    <a:bodyPr/>
                    <a:lstStyle/>
                    <a:p>
                      <a:endParaRPr lang="en-US"/>
                    </a:p>
                  </a:txBody>
                  <a:tcPr>
                    <a:lnL w="12700" cmpd="sng">
                      <a:solidFill>
                        <a:schemeClr val="lt1"/>
                      </a:solidFill>
                    </a:lnL>
                    <a:lnR w="12700" cmpd="sng">
                      <a:solidFill>
                        <a:schemeClr val="lt1"/>
                      </a:solidFill>
                    </a:lnR>
                    <a:lnT w="12700" cmpd="sng">
                      <a:solidFill>
                        <a:schemeClr val="lt1"/>
                      </a:solidFill>
                    </a:lnT>
                    <a:lnB w="12700" cmpd="sng">
                      <a:solidFill>
                        <a:schemeClr val="lt1"/>
                      </a:solidFill>
                    </a:lnB>
                    <a:lnTlToBr w="12700" cmpd="sng">
                      <a:noFill/>
                      <a:prstDash val="solid"/>
                    </a:lnTlToBr>
                    <a:lnBlToTr w="12700" cmpd="sng">
                      <a:noFill/>
                      <a:prstDash val="solid"/>
                    </a:lnBlToTr>
                    <a:solidFill>
                      <a:srgbClr val="FF9900"/>
                    </a:solidFill>
                  </a:tcPr>
                </a:tc>
                <a:extLst>
                  <a:ext uri="{0D108BD9-81ED-4DB2-BD59-A6C34878D82A}">
                    <a16:rowId xmlns:a16="http://schemas.microsoft.com/office/drawing/2014/main" xmlns="" val="1703657810"/>
                  </a:ext>
                </a:extLst>
              </a:tr>
              <a:tr h="760268">
                <a:tc>
                  <a:txBody>
                    <a:bodyPr/>
                    <a:lstStyle/>
                    <a:p>
                      <a:r>
                        <a:rPr lang="en-US" smtClean="0"/>
                        <a:t>Minor</a:t>
                      </a:r>
                      <a:endParaRPr lang="en-US"/>
                    </a:p>
                  </a:txBody>
                  <a:tcPr/>
                </a:tc>
                <a:tc>
                  <a:txBody>
                    <a:bodyPr/>
                    <a:lstStyle/>
                    <a:p>
                      <a:endParaRPr lang="en-US"/>
                    </a:p>
                  </a:txBody>
                  <a:tcPr>
                    <a:lnR w="12700" cmpd="sng">
                      <a:solidFill>
                        <a:schemeClr val="lt1"/>
                      </a:solidFill>
                    </a:lnR>
                    <a:lnT w="12700" cmpd="sng">
                      <a:solidFill>
                        <a:schemeClr val="lt1"/>
                      </a:solidFill>
                    </a:lnT>
                    <a:lnB w="12700" cmpd="sng">
                      <a:solidFill>
                        <a:schemeClr val="lt1"/>
                      </a:solidFill>
                    </a:lnB>
                    <a:lnTlToBr w="12700" cmpd="sng">
                      <a:noFill/>
                      <a:prstDash val="solid"/>
                    </a:lnTlToBr>
                    <a:lnBlToTr w="12700" cmpd="sng">
                      <a:noFill/>
                      <a:prstDash val="solid"/>
                    </a:lnBlToTr>
                    <a:solidFill>
                      <a:srgbClr val="00B050"/>
                    </a:solidFill>
                  </a:tcPr>
                </a:tc>
                <a:tc>
                  <a:txBody>
                    <a:bodyPr/>
                    <a:lstStyle/>
                    <a:p>
                      <a:endParaRPr lang="en-US"/>
                    </a:p>
                  </a:txBody>
                  <a:tcPr>
                    <a:lnL w="12700" cmpd="sng">
                      <a:solidFill>
                        <a:schemeClr val="lt1"/>
                      </a:solidFill>
                    </a:lnL>
                    <a:lnR w="12700" cmpd="sng">
                      <a:solidFill>
                        <a:schemeClr val="lt1"/>
                      </a:solidFill>
                    </a:lnR>
                    <a:lnT w="12700" cmpd="sng">
                      <a:solidFill>
                        <a:schemeClr val="lt1"/>
                      </a:solidFill>
                    </a:lnT>
                    <a:lnB w="12700" cmpd="sng">
                      <a:solidFill>
                        <a:schemeClr val="lt1"/>
                      </a:solidFill>
                    </a:lnB>
                    <a:lnTlToBr w="12700" cmpd="sng">
                      <a:noFill/>
                      <a:prstDash val="solid"/>
                    </a:lnTlToBr>
                    <a:lnBlToTr w="12700" cmpd="sng">
                      <a:noFill/>
                      <a:prstDash val="solid"/>
                    </a:lnBlToTr>
                    <a:solidFill>
                      <a:srgbClr val="FFFF00"/>
                    </a:solidFill>
                  </a:tcPr>
                </a:tc>
                <a:tc>
                  <a:txBody>
                    <a:bodyPr/>
                    <a:lstStyle/>
                    <a:p>
                      <a:endParaRPr lang="en-US"/>
                    </a:p>
                  </a:txBody>
                  <a:tcPr>
                    <a:lnL w="12700" cmpd="sng">
                      <a:solidFill>
                        <a:schemeClr val="lt1"/>
                      </a:solidFill>
                    </a:lnL>
                    <a:lnR w="12700" cmpd="sng">
                      <a:solidFill>
                        <a:schemeClr val="lt1"/>
                      </a:solidFill>
                    </a:lnR>
                    <a:lnT w="12700" cmpd="sng">
                      <a:solidFill>
                        <a:schemeClr val="lt1"/>
                      </a:solidFill>
                    </a:lnT>
                    <a:lnB w="12700" cmpd="sng">
                      <a:solidFill>
                        <a:schemeClr val="lt1"/>
                      </a:solidFill>
                    </a:lnB>
                    <a:lnTlToBr w="12700" cmpd="sng">
                      <a:noFill/>
                      <a:prstDash val="solid"/>
                    </a:lnTlToBr>
                    <a:lnBlToTr w="12700" cmpd="sng">
                      <a:noFill/>
                      <a:prstDash val="solid"/>
                    </a:lnBlToTr>
                    <a:solidFill>
                      <a:srgbClr val="FFFF00"/>
                    </a:solidFill>
                  </a:tcPr>
                </a:tc>
                <a:tc>
                  <a:txBody>
                    <a:bodyPr/>
                    <a:lstStyle/>
                    <a:p>
                      <a:endParaRPr lang="en-US"/>
                    </a:p>
                  </a:txBody>
                  <a:tcPr>
                    <a:lnL w="12700" cmpd="sng">
                      <a:solidFill>
                        <a:schemeClr val="lt1"/>
                      </a:solidFill>
                    </a:lnL>
                    <a:lnR w="12700" cmpd="sng">
                      <a:solidFill>
                        <a:schemeClr val="lt1"/>
                      </a:solidFill>
                    </a:lnR>
                    <a:lnT w="12700" cmpd="sng">
                      <a:solidFill>
                        <a:schemeClr val="lt1"/>
                      </a:solidFill>
                    </a:lnT>
                    <a:lnB w="12700" cmpd="sng">
                      <a:solidFill>
                        <a:schemeClr val="lt1"/>
                      </a:solidFill>
                    </a:lnB>
                    <a:lnTlToBr w="12700" cmpd="sng">
                      <a:noFill/>
                      <a:prstDash val="solid"/>
                    </a:lnTlToBr>
                    <a:lnBlToTr w="12700" cmpd="sng">
                      <a:noFill/>
                      <a:prstDash val="solid"/>
                    </a:lnBlToTr>
                    <a:solidFill>
                      <a:srgbClr val="FFFF00"/>
                    </a:solidFill>
                  </a:tcPr>
                </a:tc>
                <a:tc>
                  <a:txBody>
                    <a:bodyPr/>
                    <a:lstStyle/>
                    <a:p>
                      <a:endParaRPr lang="en-US"/>
                    </a:p>
                  </a:txBody>
                  <a:tcPr>
                    <a:lnL w="12700" cmpd="sng">
                      <a:solidFill>
                        <a:schemeClr val="lt1"/>
                      </a:solidFill>
                    </a:lnL>
                    <a:lnR w="12700" cmpd="sng">
                      <a:solidFill>
                        <a:schemeClr val="lt1"/>
                      </a:solidFill>
                    </a:lnR>
                    <a:lnT w="12700" cmpd="sng">
                      <a:solidFill>
                        <a:schemeClr val="lt1"/>
                      </a:solidFill>
                    </a:lnT>
                    <a:lnB w="12700" cmpd="sng">
                      <a:solidFill>
                        <a:schemeClr val="lt1"/>
                      </a:solid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xmlns="" val="2429290304"/>
                  </a:ext>
                </a:extLst>
              </a:tr>
              <a:tr h="760268">
                <a:tc>
                  <a:txBody>
                    <a:bodyPr/>
                    <a:lstStyle/>
                    <a:p>
                      <a:r>
                        <a:rPr lang="en-US" smtClean="0"/>
                        <a:t>Limited</a:t>
                      </a:r>
                      <a:endParaRPr lang="en-US"/>
                    </a:p>
                  </a:txBody>
                  <a:tcPr/>
                </a:tc>
                <a:tc>
                  <a:txBody>
                    <a:bodyPr/>
                    <a:lstStyle/>
                    <a:p>
                      <a:endParaRPr lang="en-US"/>
                    </a:p>
                  </a:txBody>
                  <a:tcPr>
                    <a:lnR w="12700" cmpd="sng">
                      <a:solidFill>
                        <a:schemeClr val="lt1"/>
                      </a:solidFill>
                    </a:lnR>
                    <a:lnT w="12700" cmpd="sng">
                      <a:solidFill>
                        <a:schemeClr val="lt1"/>
                      </a:solidFill>
                    </a:lnT>
                    <a:lnB w="38100" cmpd="sng">
                      <a:solidFill>
                        <a:schemeClr val="lt1"/>
                      </a:solidFill>
                    </a:lnB>
                    <a:lnTlToBr w="12700" cmpd="sng">
                      <a:noFill/>
                      <a:prstDash val="solid"/>
                    </a:lnTlToBr>
                    <a:lnBlToTr w="12700" cmpd="sng">
                      <a:noFill/>
                      <a:prstDash val="solid"/>
                    </a:lnBlToTr>
                    <a:solidFill>
                      <a:srgbClr val="00B050"/>
                    </a:solidFill>
                  </a:tcPr>
                </a:tc>
                <a:tc>
                  <a:txBody>
                    <a:bodyPr/>
                    <a:lstStyle/>
                    <a:p>
                      <a:endParaRPr lang="en-US"/>
                    </a:p>
                  </a:txBody>
                  <a:tcPr>
                    <a:lnL w="12700" cmpd="sng">
                      <a:solidFill>
                        <a:schemeClr val="lt1"/>
                      </a:solidFill>
                    </a:lnL>
                    <a:lnR w="12700" cmpd="sng">
                      <a:solidFill>
                        <a:schemeClr val="lt1"/>
                      </a:solidFill>
                    </a:lnR>
                    <a:lnT w="12700" cmpd="sng">
                      <a:solidFill>
                        <a:schemeClr val="lt1"/>
                      </a:solidFill>
                    </a:lnT>
                    <a:lnB w="38100" cmpd="sng">
                      <a:solidFill>
                        <a:schemeClr val="lt1"/>
                      </a:solidFill>
                    </a:lnB>
                    <a:lnTlToBr w="12700" cmpd="sng">
                      <a:noFill/>
                      <a:prstDash val="solid"/>
                    </a:lnTlToBr>
                    <a:lnBlToTr w="12700" cmpd="sng">
                      <a:noFill/>
                      <a:prstDash val="solid"/>
                    </a:lnBlToTr>
                    <a:solidFill>
                      <a:srgbClr val="00B050"/>
                    </a:solidFill>
                  </a:tcPr>
                </a:tc>
                <a:tc>
                  <a:txBody>
                    <a:bodyPr/>
                    <a:lstStyle/>
                    <a:p>
                      <a:endParaRPr lang="en-US"/>
                    </a:p>
                  </a:txBody>
                  <a:tcPr>
                    <a:lnL w="12700" cmpd="sng">
                      <a:solidFill>
                        <a:schemeClr val="lt1"/>
                      </a:solidFill>
                    </a:lnL>
                    <a:lnR w="12700" cmpd="sng">
                      <a:solidFill>
                        <a:schemeClr val="lt1"/>
                      </a:solidFill>
                    </a:lnR>
                    <a:lnT w="12700" cmpd="sng">
                      <a:solidFill>
                        <a:schemeClr val="lt1"/>
                      </a:solidFill>
                    </a:lnT>
                    <a:lnB w="38100" cmpd="sng">
                      <a:solidFill>
                        <a:schemeClr val="lt1"/>
                      </a:solidFill>
                    </a:lnB>
                    <a:lnTlToBr w="12700" cmpd="sng">
                      <a:noFill/>
                      <a:prstDash val="solid"/>
                    </a:lnTlToBr>
                    <a:lnBlToTr w="12700" cmpd="sng">
                      <a:noFill/>
                      <a:prstDash val="solid"/>
                    </a:lnBlToTr>
                    <a:solidFill>
                      <a:srgbClr val="00B050"/>
                    </a:solidFill>
                  </a:tcPr>
                </a:tc>
                <a:tc>
                  <a:txBody>
                    <a:bodyPr/>
                    <a:lstStyle/>
                    <a:p>
                      <a:endParaRPr lang="en-US"/>
                    </a:p>
                  </a:txBody>
                  <a:tcPr>
                    <a:lnL w="12700" cmpd="sng">
                      <a:solidFill>
                        <a:schemeClr val="lt1"/>
                      </a:solidFill>
                    </a:lnL>
                    <a:lnR w="12700" cmpd="sng">
                      <a:solidFill>
                        <a:schemeClr val="lt1"/>
                      </a:solidFill>
                    </a:lnR>
                    <a:lnT w="12700" cmpd="sng">
                      <a:solidFill>
                        <a:schemeClr val="lt1"/>
                      </a:solidFill>
                    </a:lnT>
                    <a:lnB w="38100" cmpd="sng">
                      <a:solidFill>
                        <a:schemeClr val="lt1"/>
                      </a:solidFill>
                    </a:lnB>
                    <a:lnTlToBr w="12700" cmpd="sng">
                      <a:noFill/>
                      <a:prstDash val="solid"/>
                    </a:lnTlToBr>
                    <a:lnBlToTr w="12700" cmpd="sng">
                      <a:noFill/>
                      <a:prstDash val="solid"/>
                    </a:lnBlToTr>
                    <a:solidFill>
                      <a:srgbClr val="00B050"/>
                    </a:solidFill>
                  </a:tcPr>
                </a:tc>
                <a:tc>
                  <a:txBody>
                    <a:bodyPr/>
                    <a:lstStyle/>
                    <a:p>
                      <a:endParaRPr lang="en-US"/>
                    </a:p>
                  </a:txBody>
                  <a:tcPr>
                    <a:lnL w="12700" cmpd="sng">
                      <a:solidFill>
                        <a:schemeClr val="lt1"/>
                      </a:solidFill>
                    </a:lnL>
                    <a:lnR w="12700" cmpd="sng">
                      <a:solidFill>
                        <a:schemeClr val="lt1"/>
                      </a:solidFill>
                    </a:lnR>
                    <a:lnT w="12700" cmpd="sng">
                      <a:solidFill>
                        <a:schemeClr val="lt1"/>
                      </a:solidFill>
                    </a:lnT>
                    <a:lnB w="38100" cmpd="sng">
                      <a:solidFill>
                        <a:schemeClr val="lt1"/>
                      </a:solid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xmlns="" val="1156921902"/>
                  </a:ext>
                </a:extLst>
              </a:tr>
              <a:tr h="760268">
                <a:tc>
                  <a:txBody>
                    <a:bodyPr/>
                    <a:lstStyle/>
                    <a:p>
                      <a:endParaRPr lang="en-US"/>
                    </a:p>
                  </a:txBody>
                  <a:tcPr/>
                </a:tc>
                <a:tc>
                  <a:txBody>
                    <a:bodyPr/>
                    <a:lstStyle/>
                    <a:p>
                      <a:r>
                        <a:rPr lang="en-US" smtClean="0"/>
                        <a:t>Low</a:t>
                      </a:r>
                      <a:endParaRPr lang="en-US"/>
                    </a:p>
                  </a:txBody>
                  <a:tcPr>
                    <a:lnT w="38100" cap="flat" cmpd="sng" algn="ctr">
                      <a:solidFill>
                        <a:schemeClr val="lt1"/>
                      </a:solidFill>
                      <a:prstDash val="solid"/>
                      <a:round/>
                      <a:headEnd type="none" w="med" len="med"/>
                      <a:tailEnd type="none" w="med" len="med"/>
                    </a:lnT>
                  </a:tcPr>
                </a:tc>
                <a:tc>
                  <a:txBody>
                    <a:bodyPr/>
                    <a:lstStyle/>
                    <a:p>
                      <a:r>
                        <a:rPr lang="en-US" smtClean="0"/>
                        <a:t>Medium Low</a:t>
                      </a:r>
                      <a:endParaRPr lang="en-US"/>
                    </a:p>
                  </a:txBody>
                  <a:tcPr>
                    <a:lnT w="38100" cap="flat" cmpd="sng" algn="ctr">
                      <a:solidFill>
                        <a:schemeClr val="lt1"/>
                      </a:solidFill>
                      <a:prstDash val="solid"/>
                      <a:round/>
                      <a:headEnd type="none" w="med" len="med"/>
                      <a:tailEnd type="none" w="med" len="med"/>
                    </a:lnT>
                  </a:tcPr>
                </a:tc>
                <a:tc>
                  <a:txBody>
                    <a:bodyPr/>
                    <a:lstStyle/>
                    <a:p>
                      <a:r>
                        <a:rPr lang="en-US" smtClean="0"/>
                        <a:t>Medium</a:t>
                      </a:r>
                      <a:endParaRPr lang="en-US"/>
                    </a:p>
                  </a:txBody>
                  <a:tcPr>
                    <a:lnT w="38100" cap="flat" cmpd="sng" algn="ctr">
                      <a:solidFill>
                        <a:schemeClr val="lt1"/>
                      </a:solidFill>
                      <a:prstDash val="solid"/>
                      <a:round/>
                      <a:headEnd type="none" w="med" len="med"/>
                      <a:tailEnd type="none" w="med" len="med"/>
                    </a:lnT>
                  </a:tcPr>
                </a:tc>
                <a:tc>
                  <a:txBody>
                    <a:bodyPr/>
                    <a:lstStyle/>
                    <a:p>
                      <a:r>
                        <a:rPr lang="en-US" smtClean="0"/>
                        <a:t>Medium High</a:t>
                      </a:r>
                      <a:endParaRPr lang="en-US"/>
                    </a:p>
                  </a:txBody>
                  <a:tcPr>
                    <a:lnT w="38100" cap="flat" cmpd="sng" algn="ctr">
                      <a:solidFill>
                        <a:schemeClr val="lt1"/>
                      </a:solidFill>
                      <a:prstDash val="solid"/>
                      <a:round/>
                      <a:headEnd type="none" w="med" len="med"/>
                      <a:tailEnd type="none" w="med" len="med"/>
                    </a:lnT>
                  </a:tcPr>
                </a:tc>
                <a:tc>
                  <a:txBody>
                    <a:bodyPr/>
                    <a:lstStyle/>
                    <a:p>
                      <a:r>
                        <a:rPr lang="en-US" dirty="0" smtClean="0"/>
                        <a:t>High</a:t>
                      </a:r>
                      <a:endParaRPr lang="en-US" dirty="0"/>
                    </a:p>
                  </a:txBody>
                  <a:tcPr>
                    <a:lnT w="38100" cap="flat" cmpd="sng" algn="ctr">
                      <a:solidFill>
                        <a:schemeClr val="lt1"/>
                      </a:solidFill>
                      <a:prstDash val="solid"/>
                      <a:round/>
                      <a:headEnd type="none" w="med" len="med"/>
                      <a:tailEnd type="none" w="med" len="med"/>
                    </a:lnT>
                  </a:tcPr>
                </a:tc>
                <a:extLst>
                  <a:ext uri="{0D108BD9-81ED-4DB2-BD59-A6C34878D82A}">
                    <a16:rowId xmlns:a16="http://schemas.microsoft.com/office/drawing/2014/main" xmlns="" val="4210270369"/>
                  </a:ext>
                </a:extLst>
              </a:tr>
            </a:tbl>
          </a:graphicData>
        </a:graphic>
      </p:graphicFrame>
      <p:sp>
        <p:nvSpPr>
          <p:cNvPr id="8" name="TextBox 7"/>
          <p:cNvSpPr txBox="1"/>
          <p:nvPr/>
        </p:nvSpPr>
        <p:spPr>
          <a:xfrm>
            <a:off x="4009817" y="5905215"/>
            <a:ext cx="2850502" cy="523220"/>
          </a:xfrm>
          <a:prstGeom prst="rect">
            <a:avLst/>
          </a:prstGeom>
          <a:noFill/>
        </p:spPr>
        <p:txBody>
          <a:bodyPr wrap="square" rtlCol="0">
            <a:spAutoFit/>
          </a:bodyPr>
          <a:lstStyle/>
          <a:p>
            <a:pPr algn="ctr"/>
            <a:r>
              <a:rPr lang="en-US" sz="2800" b="1" dirty="0" smtClean="0"/>
              <a:t>LIKELIHOOD</a:t>
            </a:r>
            <a:endParaRPr lang="en-US" sz="2800" b="1" dirty="0"/>
          </a:p>
        </p:txBody>
      </p:sp>
      <p:sp>
        <p:nvSpPr>
          <p:cNvPr id="10" name="TextBox 9"/>
          <p:cNvSpPr txBox="1"/>
          <p:nvPr/>
        </p:nvSpPr>
        <p:spPr>
          <a:xfrm>
            <a:off x="-180528" y="2203247"/>
            <a:ext cx="1775926" cy="524847"/>
          </a:xfrm>
          <a:prstGeom prst="rect">
            <a:avLst/>
          </a:prstGeom>
          <a:noFill/>
        </p:spPr>
        <p:txBody>
          <a:bodyPr wrap="square" rtlCol="0">
            <a:spAutoFit/>
          </a:bodyPr>
          <a:lstStyle/>
          <a:p>
            <a:pPr algn="ctr"/>
            <a:r>
              <a:rPr lang="en-US" sz="2800" b="1" dirty="0" smtClean="0"/>
              <a:t>IMPACT</a:t>
            </a:r>
            <a:endParaRPr lang="en-US" sz="2800" b="1" dirty="0"/>
          </a:p>
        </p:txBody>
      </p:sp>
      <p:sp>
        <p:nvSpPr>
          <p:cNvPr id="9" name="TextBox 8"/>
          <p:cNvSpPr txBox="1"/>
          <p:nvPr/>
        </p:nvSpPr>
        <p:spPr>
          <a:xfrm>
            <a:off x="4581900" y="2909771"/>
            <a:ext cx="2754279" cy="461665"/>
          </a:xfrm>
          <a:prstGeom prst="rect">
            <a:avLst/>
          </a:prstGeom>
          <a:noFill/>
        </p:spPr>
        <p:txBody>
          <a:bodyPr wrap="square" rtlCol="0">
            <a:spAutoFit/>
          </a:bodyPr>
          <a:lstStyle/>
          <a:p>
            <a:pPr algn="ctr"/>
            <a:r>
              <a:rPr lang="en-US" sz="2400" b="1" dirty="0" smtClean="0"/>
              <a:t>HIGH</a:t>
            </a:r>
            <a:endParaRPr lang="en-US" sz="2400" b="1" dirty="0"/>
          </a:p>
        </p:txBody>
      </p:sp>
      <p:sp>
        <p:nvSpPr>
          <p:cNvPr id="5" name="Right Arrow 4"/>
          <p:cNvSpPr/>
          <p:nvPr/>
        </p:nvSpPr>
        <p:spPr>
          <a:xfrm>
            <a:off x="-11535" y="2836307"/>
            <a:ext cx="1437940" cy="652078"/>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6200000">
            <a:off x="6528859" y="6056399"/>
            <a:ext cx="1437940" cy="652078"/>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y 5"/>
          <p:cNvSpPr/>
          <p:nvPr/>
        </p:nvSpPr>
        <p:spPr>
          <a:xfrm>
            <a:off x="6633209" y="2677670"/>
            <a:ext cx="1066722" cy="927819"/>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
          <p:cNvSpPr txBox="1">
            <a:spLocks noChangeArrowheads="1"/>
          </p:cNvSpPr>
          <p:nvPr/>
        </p:nvSpPr>
        <p:spPr>
          <a:xfrm>
            <a:off x="1259632" y="730702"/>
            <a:ext cx="7697755" cy="549077"/>
          </a:xfrm>
          <a:prstGeom prst="rect">
            <a:avLst/>
          </a:prstGeom>
        </p:spPr>
        <p:txBody>
          <a:bodyPr vert="horz">
            <a:noAutofit/>
          </a:bodyPr>
          <a:lstStyle/>
          <a:p>
            <a:pPr marL="109728" marR="0" lvl="0" algn="l" defTabSz="914400" rtl="0" eaLnBrk="1" fontAlgn="auto" latinLnBrk="0" hangingPunct="1">
              <a:lnSpc>
                <a:spcPct val="110000"/>
              </a:lnSpc>
              <a:spcBef>
                <a:spcPts val="400"/>
              </a:spcBef>
              <a:spcAft>
                <a:spcPts val="0"/>
              </a:spcAft>
              <a:buClr>
                <a:schemeClr val="accent1"/>
              </a:buClr>
              <a:buSzPct val="68000"/>
              <a:tabLst/>
              <a:defRPr/>
            </a:pPr>
            <a:r>
              <a:rPr lang="en-US" sz="3200" b="1" dirty="0" smtClean="0">
                <a:latin typeface="+mn-lt"/>
              </a:rPr>
              <a:t>The Risk Matrix…</a:t>
            </a:r>
            <a:endParaRPr kumimoji="0" lang="en-US" sz="3600" b="1" i="0" u="none" strike="noStrike" kern="1200" cap="none" spc="0" normalizeH="0" baseline="0" noProof="0" dirty="0">
              <a:ln>
                <a:noFill/>
              </a:ln>
              <a:solidFill>
                <a:schemeClr val="accent2"/>
              </a:solidFill>
              <a:effectLst/>
              <a:uLnTx/>
              <a:uFillTx/>
              <a:latin typeface="+mn-lt"/>
            </a:endParaRPr>
          </a:p>
        </p:txBody>
      </p:sp>
      <p:sp>
        <p:nvSpPr>
          <p:cNvPr id="12" name="Oval 11"/>
          <p:cNvSpPr/>
          <p:nvPr/>
        </p:nvSpPr>
        <p:spPr>
          <a:xfrm>
            <a:off x="7412173" y="5400600"/>
            <a:ext cx="367212" cy="37257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4</a:t>
            </a:r>
          </a:p>
        </p:txBody>
      </p:sp>
      <p:sp>
        <p:nvSpPr>
          <p:cNvPr id="13" name="Oval 12"/>
          <p:cNvSpPr/>
          <p:nvPr/>
        </p:nvSpPr>
        <p:spPr>
          <a:xfrm>
            <a:off x="1531117" y="3123438"/>
            <a:ext cx="367212" cy="372572"/>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3</a:t>
            </a:r>
          </a:p>
        </p:txBody>
      </p:sp>
      <p:sp>
        <p:nvSpPr>
          <p:cNvPr id="15" name="Content Placeholder 2"/>
          <p:cNvSpPr txBox="1">
            <a:spLocks/>
          </p:cNvSpPr>
          <p:nvPr/>
        </p:nvSpPr>
        <p:spPr>
          <a:xfrm>
            <a:off x="1531117" y="131872"/>
            <a:ext cx="6851204" cy="400907"/>
          </a:xfrm>
          <a:prstGeom prst="rect">
            <a:avLst/>
          </a:prstGeom>
        </p:spPr>
        <p:txBody>
          <a:bodyPr vert="horz">
            <a:normAutofit fontScale="2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Font typeface="Wingdings 3"/>
              <a:buNone/>
              <a:defRPr/>
            </a:pPr>
            <a:r>
              <a:rPr lang="en-US" sz="12800" b="1" dirty="0" smtClean="0"/>
              <a:t>Evaluate and classify the risks</a:t>
            </a:r>
          </a:p>
          <a:p>
            <a:pPr marL="109728" indent="0" fontAlgn="auto">
              <a:buFont typeface="Wingdings 3"/>
              <a:buNone/>
              <a:defRPr/>
            </a:pPr>
            <a:endParaRPr lang="en-US" sz="2800" dirty="0" smtClean="0"/>
          </a:p>
          <a:p>
            <a:pPr fontAlgn="auto">
              <a:defRPr/>
            </a:pPr>
            <a:endParaRPr lang="en-US" sz="2800" dirty="0" smtClean="0"/>
          </a:p>
          <a:p>
            <a:pPr fontAlgn="auto">
              <a:defRPr/>
            </a:pPr>
            <a:endParaRPr lang="en-US" sz="2800" dirty="0" smtClean="0"/>
          </a:p>
        </p:txBody>
      </p:sp>
    </p:spTree>
    <p:extLst>
      <p:ext uri="{BB962C8B-B14F-4D97-AF65-F5344CB8AC3E}">
        <p14:creationId xmlns:p14="http://schemas.microsoft.com/office/powerpoint/2010/main" val="3752296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80">
                                          <p:stCondLst>
                                            <p:cond delay="0"/>
                                          </p:stCondLst>
                                        </p:cTn>
                                        <p:tgtEl>
                                          <p:spTgt spid="6"/>
                                        </p:tgtEl>
                                      </p:cBhvr>
                                    </p:animEffect>
                                    <p:anim calcmode="lin" valueType="num">
                                      <p:cBhvr>
                                        <p:cTn id="4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7" dur="26">
                                          <p:stCondLst>
                                            <p:cond delay="650"/>
                                          </p:stCondLst>
                                        </p:cTn>
                                        <p:tgtEl>
                                          <p:spTgt spid="6"/>
                                        </p:tgtEl>
                                      </p:cBhvr>
                                      <p:to x="100000" y="60000"/>
                                    </p:animScale>
                                    <p:animScale>
                                      <p:cBhvr>
                                        <p:cTn id="48" dur="166" decel="50000">
                                          <p:stCondLst>
                                            <p:cond delay="676"/>
                                          </p:stCondLst>
                                        </p:cTn>
                                        <p:tgtEl>
                                          <p:spTgt spid="6"/>
                                        </p:tgtEl>
                                      </p:cBhvr>
                                      <p:to x="100000" y="100000"/>
                                    </p:animScale>
                                    <p:animScale>
                                      <p:cBhvr>
                                        <p:cTn id="49" dur="26">
                                          <p:stCondLst>
                                            <p:cond delay="1312"/>
                                          </p:stCondLst>
                                        </p:cTn>
                                        <p:tgtEl>
                                          <p:spTgt spid="6"/>
                                        </p:tgtEl>
                                      </p:cBhvr>
                                      <p:to x="100000" y="80000"/>
                                    </p:animScale>
                                    <p:animScale>
                                      <p:cBhvr>
                                        <p:cTn id="50" dur="166" decel="50000">
                                          <p:stCondLst>
                                            <p:cond delay="1338"/>
                                          </p:stCondLst>
                                        </p:cTn>
                                        <p:tgtEl>
                                          <p:spTgt spid="6"/>
                                        </p:tgtEl>
                                      </p:cBhvr>
                                      <p:to x="100000" y="100000"/>
                                    </p:animScale>
                                    <p:animScale>
                                      <p:cBhvr>
                                        <p:cTn id="51" dur="26">
                                          <p:stCondLst>
                                            <p:cond delay="1642"/>
                                          </p:stCondLst>
                                        </p:cTn>
                                        <p:tgtEl>
                                          <p:spTgt spid="6"/>
                                        </p:tgtEl>
                                      </p:cBhvr>
                                      <p:to x="100000" y="90000"/>
                                    </p:animScale>
                                    <p:animScale>
                                      <p:cBhvr>
                                        <p:cTn id="52" dur="166" decel="50000">
                                          <p:stCondLst>
                                            <p:cond delay="1668"/>
                                          </p:stCondLst>
                                        </p:cTn>
                                        <p:tgtEl>
                                          <p:spTgt spid="6"/>
                                        </p:tgtEl>
                                      </p:cBhvr>
                                      <p:to x="100000" y="100000"/>
                                    </p:animScale>
                                    <p:animScale>
                                      <p:cBhvr>
                                        <p:cTn id="53" dur="26">
                                          <p:stCondLst>
                                            <p:cond delay="1808"/>
                                          </p:stCondLst>
                                        </p:cTn>
                                        <p:tgtEl>
                                          <p:spTgt spid="6"/>
                                        </p:tgtEl>
                                      </p:cBhvr>
                                      <p:to x="100000" y="95000"/>
                                    </p:animScale>
                                    <p:animScale>
                                      <p:cBhvr>
                                        <p:cTn id="54" dur="166" decel="50000">
                                          <p:stCondLst>
                                            <p:cond delay="1834"/>
                                          </p:stCondLst>
                                        </p:cTn>
                                        <p:tgtEl>
                                          <p:spTgt spid="6"/>
                                        </p:tgtEl>
                                      </p:cBhvr>
                                      <p:to x="100000" y="100000"/>
                                    </p:animScale>
                                  </p:childTnLst>
                                </p:cTn>
                              </p:par>
                            </p:childTnLst>
                          </p:cTn>
                        </p:par>
                        <p:par>
                          <p:cTn id="55" fill="hold">
                            <p:stCondLst>
                              <p:cond delay="2000"/>
                            </p:stCondLst>
                            <p:childTnLst>
                              <p:par>
                                <p:cTn id="56" presetID="1" presetClass="entr" presetSubtype="0" fill="hold" grpId="0" nodeType="afterEffect">
                                  <p:stCondLst>
                                    <p:cond delay="500"/>
                                  </p:stCondLst>
                                  <p:childTnLst>
                                    <p:set>
                                      <p:cBhvr>
                                        <p:cTn id="5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9" grpId="0"/>
      <p:bldP spid="5" grpId="0" animBg="1"/>
      <p:bldP spid="14" grpId="0" animBg="1"/>
      <p:bldP spid="6"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0" y="-138497"/>
            <a:ext cx="8229600" cy="939766"/>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lnSpc>
                <a:spcPct val="110000"/>
              </a:lnSpc>
              <a:spcAft>
                <a:spcPts val="0"/>
              </a:spcAft>
            </a:pPr>
            <a:r>
              <a:rPr lang="en-US" sz="3600" smtClean="0">
                <a:solidFill>
                  <a:schemeClr val="accent2"/>
                </a:solidFill>
              </a:rPr>
              <a:t>Step 3</a:t>
            </a:r>
            <a:endParaRPr lang="en-GB" sz="3600" dirty="0" smtClean="0">
              <a:solidFill>
                <a:schemeClr val="accent2"/>
              </a:solidFill>
            </a:endParaRPr>
          </a:p>
        </p:txBody>
      </p:sp>
      <p:sp>
        <p:nvSpPr>
          <p:cNvPr id="7" name="Content Placeholder 2"/>
          <p:cNvSpPr txBox="1">
            <a:spLocks/>
          </p:cNvSpPr>
          <p:nvPr/>
        </p:nvSpPr>
        <p:spPr>
          <a:xfrm>
            <a:off x="1531117" y="131872"/>
            <a:ext cx="6851204" cy="400907"/>
          </a:xfrm>
          <a:prstGeom prst="rect">
            <a:avLst/>
          </a:prstGeom>
        </p:spPr>
        <p:txBody>
          <a:bodyPr vert="horz">
            <a:normAutofit fontScale="2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fontAlgn="auto">
              <a:buFont typeface="Wingdings 3"/>
              <a:buNone/>
              <a:defRPr/>
            </a:pPr>
            <a:r>
              <a:rPr lang="en-US" sz="12800" b="1" dirty="0" smtClean="0"/>
              <a:t>Evaluate and classify the risks</a:t>
            </a:r>
          </a:p>
          <a:p>
            <a:pPr marL="109728" indent="0" fontAlgn="auto">
              <a:buFont typeface="Wingdings 3"/>
              <a:buNone/>
              <a:defRPr/>
            </a:pPr>
            <a:endParaRPr lang="en-US" sz="2800" dirty="0" smtClean="0"/>
          </a:p>
          <a:p>
            <a:pPr fontAlgn="auto">
              <a:defRPr/>
            </a:pPr>
            <a:endParaRPr lang="en-US" sz="2800" dirty="0" smtClean="0"/>
          </a:p>
          <a:p>
            <a:pPr fontAlgn="auto">
              <a:defRPr/>
            </a:pPr>
            <a:endParaRPr lang="en-US" sz="12800" b="1" dirty="0"/>
          </a:p>
        </p:txBody>
      </p:sp>
      <p:pic>
        <p:nvPicPr>
          <p:cNvPr id="4" name="Picture 3"/>
          <p:cNvPicPr>
            <a:picLocks noChangeAspect="1"/>
          </p:cNvPicPr>
          <p:nvPr/>
        </p:nvPicPr>
        <p:blipFill>
          <a:blip r:embed="rId3"/>
          <a:stretch>
            <a:fillRect/>
          </a:stretch>
        </p:blipFill>
        <p:spPr>
          <a:xfrm>
            <a:off x="1531117" y="1140131"/>
            <a:ext cx="6264796" cy="5717869"/>
          </a:xfrm>
          <a:prstGeom prst="rect">
            <a:avLst/>
          </a:prstGeom>
        </p:spPr>
      </p:pic>
      <p:sp>
        <p:nvSpPr>
          <p:cNvPr id="5" name="Rectangle 2"/>
          <p:cNvSpPr txBox="1">
            <a:spLocks noChangeArrowheads="1"/>
          </p:cNvSpPr>
          <p:nvPr/>
        </p:nvSpPr>
        <p:spPr>
          <a:xfrm>
            <a:off x="1531117" y="584463"/>
            <a:ext cx="7601547" cy="864096"/>
          </a:xfrm>
          <a:prstGeom prst="rect">
            <a:avLst/>
          </a:prstGeom>
        </p:spPr>
        <p:txBody>
          <a:bodyPr vert="horz">
            <a:normAutofit fontScale="92500"/>
          </a:bodyPr>
          <a:lstStyle/>
          <a:p>
            <a:pPr marL="109728" lvl="0" fontAlgn="auto">
              <a:lnSpc>
                <a:spcPct val="110000"/>
              </a:lnSpc>
              <a:spcBef>
                <a:spcPts val="400"/>
              </a:spcBef>
              <a:spcAft>
                <a:spcPts val="0"/>
              </a:spcAft>
              <a:buClr>
                <a:schemeClr val="accent1"/>
              </a:buClr>
              <a:buSzPct val="68000"/>
              <a:defRPr/>
            </a:pPr>
            <a:r>
              <a:rPr lang="en-GB" sz="3500" b="1" dirty="0">
                <a:latin typeface="+mn-lt"/>
              </a:rPr>
              <a:t>Plot </a:t>
            </a:r>
            <a:r>
              <a:rPr lang="en-GB" sz="3500" b="1" dirty="0" smtClean="0">
                <a:latin typeface="+mn-lt"/>
              </a:rPr>
              <a:t>all your risks on one </a:t>
            </a:r>
            <a:r>
              <a:rPr lang="en-GB" sz="3500" b="1" dirty="0">
                <a:latin typeface="+mn-lt"/>
              </a:rPr>
              <a:t>matrix table</a:t>
            </a:r>
          </a:p>
          <a:p>
            <a:pPr lvl="1"/>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a:p>
            <a:pPr marL="355600" marR="0" lvl="0" indent="-355600" algn="l" defTabSz="914400" rtl="0" eaLnBrk="1" fontAlgn="auto" latinLnBrk="0" hangingPunct="1">
              <a:lnSpc>
                <a:spcPct val="80000"/>
              </a:lnSpc>
              <a:spcBef>
                <a:spcPts val="400"/>
              </a:spcBef>
              <a:spcAft>
                <a:spcPts val="0"/>
              </a:spcAft>
              <a:buClr>
                <a:schemeClr val="accent1"/>
              </a:buClr>
              <a:buSzPct val="68000"/>
              <a:buFont typeface="Wingdings 3"/>
              <a:buChar char=""/>
              <a:tabLst/>
              <a:defRPr/>
            </a:pPr>
            <a:endParaRPr kumimoji="0" lang="en-US" sz="2800" b="0" i="0" u="none" strike="noStrike" kern="1200" cap="none" spc="0" normalizeH="0" baseline="0" noProof="0" dirty="0">
              <a:ln>
                <a:noFill/>
              </a:ln>
              <a:solidFill>
                <a:schemeClr val="accent2"/>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71438"/>
            <a:ext cx="9144000" cy="714356"/>
          </a:xfrm>
        </p:spPr>
        <p:txBody>
          <a:bodyPr>
            <a:normAutofit/>
          </a:bodyPr>
          <a:lstStyle/>
          <a:p>
            <a:pPr marL="9525" indent="-9525" algn="ctr">
              <a:buNone/>
            </a:pPr>
            <a:r>
              <a:rPr lang="en-GB" sz="2800" dirty="0" smtClean="0"/>
              <a:t>Main rail route flooded at Exeter, no trains for 11 days</a:t>
            </a:r>
          </a:p>
          <a:p>
            <a:endParaRPr lang="en-GB" sz="2800" dirty="0" smtClean="0"/>
          </a:p>
          <a:p>
            <a:pPr lvl="2">
              <a:buNone/>
            </a:pPr>
            <a:endParaRPr lang="en-GB" sz="2400" dirty="0" smtClean="0">
              <a:solidFill>
                <a:srgbClr val="0070C0"/>
              </a:solidFill>
            </a:endParaRPr>
          </a:p>
          <a:p>
            <a:endParaRPr lang="en-US" dirty="0"/>
          </a:p>
        </p:txBody>
      </p:sp>
      <p:pic>
        <p:nvPicPr>
          <p:cNvPr id="3074" name="Picture 2" descr="G:\Contingency Planning\Photos DVDs\Pictures\Flooding_ Severe Weather\Cowley Bridge Railway Exeter\Cowley Bridge flooding 2012.jpg"/>
          <p:cNvPicPr>
            <a:picLocks noChangeAspect="1" noChangeArrowheads="1"/>
          </p:cNvPicPr>
          <p:nvPr/>
        </p:nvPicPr>
        <p:blipFill>
          <a:blip r:embed="rId3" cstate="print"/>
          <a:srcRect/>
          <a:stretch>
            <a:fillRect/>
          </a:stretch>
        </p:blipFill>
        <p:spPr bwMode="auto">
          <a:xfrm>
            <a:off x="0" y="1714488"/>
            <a:ext cx="9144064" cy="5143536"/>
          </a:xfrm>
          <a:prstGeom prst="rect">
            <a:avLst/>
          </a:prstGeom>
          <a:noFill/>
        </p:spPr>
      </p:pic>
      <p:sp>
        <p:nvSpPr>
          <p:cNvPr id="4" name="TextBox 3"/>
          <p:cNvSpPr txBox="1"/>
          <p:nvPr/>
        </p:nvSpPr>
        <p:spPr>
          <a:xfrm>
            <a:off x="3779912" y="6350169"/>
            <a:ext cx="5364088" cy="507831"/>
          </a:xfrm>
          <a:prstGeom prst="rect">
            <a:avLst/>
          </a:prstGeom>
          <a:noFill/>
        </p:spPr>
        <p:txBody>
          <a:bodyPr wrap="square" rtlCol="0">
            <a:spAutoFit/>
          </a:bodyPr>
          <a:lstStyle/>
          <a:p>
            <a:pPr marL="365760" indent="-256032" algn="r">
              <a:spcBef>
                <a:spcPts val="400"/>
              </a:spcBef>
              <a:spcAft>
                <a:spcPts val="0"/>
              </a:spcAft>
              <a:buClr>
                <a:schemeClr val="accent1"/>
              </a:buClr>
              <a:buSzPct val="68000"/>
            </a:pPr>
            <a:r>
              <a:rPr lang="en-GB" sz="2700" dirty="0" smtClean="0">
                <a:solidFill>
                  <a:schemeClr val="bg1"/>
                </a:solidFill>
                <a:latin typeface="+mn-lt"/>
              </a:rPr>
              <a:t>2012 </a:t>
            </a:r>
            <a:r>
              <a:rPr lang="en-GB" sz="2700" dirty="0" err="1" smtClean="0">
                <a:solidFill>
                  <a:schemeClr val="bg1"/>
                </a:solidFill>
                <a:latin typeface="+mn-lt"/>
              </a:rPr>
              <a:t>Cowley</a:t>
            </a:r>
            <a:r>
              <a:rPr lang="en-GB" sz="2700" dirty="0" smtClean="0">
                <a:solidFill>
                  <a:schemeClr val="bg1"/>
                </a:solidFill>
                <a:latin typeface="+mn-lt"/>
              </a:rPr>
              <a:t> Bridge, Exeter</a:t>
            </a:r>
          </a:p>
        </p:txBody>
      </p:sp>
    </p:spTree>
    <p:extLst>
      <p:ext uri="{BB962C8B-B14F-4D97-AF65-F5344CB8AC3E}">
        <p14:creationId xmlns:p14="http://schemas.microsoft.com/office/powerpoint/2010/main" val="5536279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0"/>
            <a:ext cx="8229600" cy="4525963"/>
          </a:xfrm>
        </p:spPr>
        <p:txBody>
          <a:bodyPr>
            <a:normAutofit/>
          </a:bodyPr>
          <a:lstStyle/>
          <a:p>
            <a:endParaRPr lang="en-GB" sz="2800" dirty="0" smtClean="0"/>
          </a:p>
          <a:p>
            <a:endParaRPr lang="en-GB" sz="2800" dirty="0" smtClean="0"/>
          </a:p>
          <a:p>
            <a:pPr lvl="2">
              <a:buNone/>
            </a:pPr>
            <a:endParaRPr lang="en-GB" sz="2400" dirty="0" smtClean="0">
              <a:solidFill>
                <a:srgbClr val="0070C0"/>
              </a:solidFill>
            </a:endParaRPr>
          </a:p>
          <a:p>
            <a:endParaRPr lang="en-US" dirty="0"/>
          </a:p>
        </p:txBody>
      </p:sp>
      <p:pic>
        <p:nvPicPr>
          <p:cNvPr id="2051" name="Picture 3" descr="G:\Contingency Planning\Photos DVDs\Pictures\2013.02.05 Dawlish rail break\aerial of broken rail.JPG"/>
          <p:cNvPicPr>
            <a:picLocks noChangeAspect="1" noChangeArrowheads="1"/>
          </p:cNvPicPr>
          <p:nvPr/>
        </p:nvPicPr>
        <p:blipFill>
          <a:blip r:embed="rId3" cstate="print"/>
          <a:srcRect/>
          <a:stretch>
            <a:fillRect/>
          </a:stretch>
        </p:blipFill>
        <p:spPr bwMode="auto">
          <a:xfrm>
            <a:off x="-1" y="785795"/>
            <a:ext cx="9144001" cy="6072206"/>
          </a:xfrm>
          <a:prstGeom prst="rect">
            <a:avLst/>
          </a:prstGeom>
          <a:noFill/>
        </p:spPr>
      </p:pic>
      <p:sp>
        <p:nvSpPr>
          <p:cNvPr id="8" name="TextBox 7"/>
          <p:cNvSpPr txBox="1"/>
          <p:nvPr/>
        </p:nvSpPr>
        <p:spPr>
          <a:xfrm>
            <a:off x="4357686" y="6350169"/>
            <a:ext cx="4786314" cy="507831"/>
          </a:xfrm>
          <a:prstGeom prst="rect">
            <a:avLst/>
          </a:prstGeom>
          <a:noFill/>
        </p:spPr>
        <p:txBody>
          <a:bodyPr wrap="square" rtlCol="0">
            <a:spAutoFit/>
          </a:bodyPr>
          <a:lstStyle/>
          <a:p>
            <a:pPr marL="365760" indent="-256032" algn="r">
              <a:spcBef>
                <a:spcPts val="400"/>
              </a:spcBef>
              <a:spcAft>
                <a:spcPts val="0"/>
              </a:spcAft>
              <a:buClr>
                <a:schemeClr val="accent1"/>
              </a:buClr>
              <a:buSzPct val="68000"/>
            </a:pPr>
            <a:r>
              <a:rPr lang="en-GB" sz="2700" dirty="0" smtClean="0">
                <a:solidFill>
                  <a:schemeClr val="bg1"/>
                </a:solidFill>
                <a:latin typeface="+mn-lt"/>
              </a:rPr>
              <a:t>Feb 2014 Dawlish, Devon</a:t>
            </a:r>
          </a:p>
        </p:txBody>
      </p:sp>
      <p:sp>
        <p:nvSpPr>
          <p:cNvPr id="7" name="Rectangle 6"/>
          <p:cNvSpPr/>
          <p:nvPr/>
        </p:nvSpPr>
        <p:spPr>
          <a:xfrm>
            <a:off x="0" y="0"/>
            <a:ext cx="9144000" cy="584775"/>
          </a:xfrm>
          <a:prstGeom prst="rect">
            <a:avLst/>
          </a:prstGeom>
        </p:spPr>
        <p:txBody>
          <a:bodyPr wrap="square">
            <a:spAutoFit/>
          </a:bodyPr>
          <a:lstStyle/>
          <a:p>
            <a:pPr algn="ctr"/>
            <a:r>
              <a:rPr lang="en-GB" sz="3200" dirty="0" smtClean="0"/>
              <a:t>Railway collapse: 6 weeks no train connection</a:t>
            </a:r>
          </a:p>
        </p:txBody>
      </p:sp>
      <p:pic>
        <p:nvPicPr>
          <p:cNvPr id="6" name="Picture 5"/>
          <p:cNvPicPr/>
          <p:nvPr/>
        </p:nvPicPr>
        <p:blipFill>
          <a:blip r:embed="rId4" cstate="print"/>
          <a:srcRect/>
          <a:stretch>
            <a:fillRect/>
          </a:stretch>
        </p:blipFill>
        <p:spPr bwMode="auto">
          <a:xfrm>
            <a:off x="0" y="4643446"/>
            <a:ext cx="3444176" cy="2214554"/>
          </a:xfrm>
          <a:prstGeom prst="rect">
            <a:avLst/>
          </a:prstGeom>
          <a:noFill/>
          <a:ln w="9525">
            <a:noFill/>
            <a:miter lim="800000"/>
            <a:headEnd/>
            <a:tailEnd/>
          </a:ln>
        </p:spPr>
      </p:pic>
    </p:spTree>
    <p:extLst>
      <p:ext uri="{BB962C8B-B14F-4D97-AF65-F5344CB8AC3E}">
        <p14:creationId xmlns:p14="http://schemas.microsoft.com/office/powerpoint/2010/main" val="16879732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0" y="0"/>
            <a:ext cx="9133758" cy="633330"/>
          </a:xfrm>
          <a:prstGeom prst="rect">
            <a:avLst/>
          </a:prstGeom>
        </p:spPr>
        <p:txBody>
          <a:bodyPr vert="horz" rtlCol="0" anchor="ctr">
            <a:normAutofit fontScale="925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defRPr/>
            </a:pPr>
            <a:r>
              <a:rPr lang="en-US" sz="4400" dirty="0" smtClean="0">
                <a:solidFill>
                  <a:schemeClr val="accent2"/>
                </a:solidFill>
              </a:rPr>
              <a:t>Step 4</a:t>
            </a:r>
            <a:endParaRPr lang="en-US" dirty="0"/>
          </a:p>
        </p:txBody>
      </p:sp>
      <p:sp>
        <p:nvSpPr>
          <p:cNvPr id="15" name="Content Placeholder 2"/>
          <p:cNvSpPr txBox="1">
            <a:spLocks/>
          </p:cNvSpPr>
          <p:nvPr/>
        </p:nvSpPr>
        <p:spPr>
          <a:xfrm>
            <a:off x="0" y="2708920"/>
            <a:ext cx="9133758" cy="1080120"/>
          </a:xfrm>
          <a:prstGeom prst="rect">
            <a:avLst/>
          </a:prstGeom>
        </p:spPr>
        <p:txBody>
          <a:bodyPr vert="horz">
            <a:normAutofit fontScale="2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fontAlgn="auto">
              <a:buNone/>
              <a:defRPr/>
            </a:pPr>
            <a:r>
              <a:rPr lang="en-US" sz="24000" b="1" dirty="0"/>
              <a:t>Decide on </a:t>
            </a:r>
            <a:r>
              <a:rPr lang="en-US" sz="24000" b="1" dirty="0" smtClean="0"/>
              <a:t>mitigation</a:t>
            </a:r>
            <a:endParaRPr lang="en-US" sz="2800" dirty="0" smtClean="0"/>
          </a:p>
        </p:txBody>
      </p:sp>
    </p:spTree>
    <p:extLst>
      <p:ext uri="{BB962C8B-B14F-4D97-AF65-F5344CB8AC3E}">
        <p14:creationId xmlns:p14="http://schemas.microsoft.com/office/powerpoint/2010/main" val="383875936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4282" y="1357298"/>
            <a:ext cx="8229600" cy="4525963"/>
          </a:xfrm>
        </p:spPr>
        <p:txBody>
          <a:bodyPr>
            <a:normAutofit lnSpcReduction="10000"/>
          </a:bodyPr>
          <a:lstStyle/>
          <a:p>
            <a:pPr indent="0" algn="just">
              <a:buNone/>
            </a:pPr>
            <a:r>
              <a:rPr lang="en-GB" sz="3200" dirty="0" smtClean="0"/>
              <a:t>“Planning is an unnatural process – it is much more fun to do something else. And the nicest thing about not planning is that failure comes as a complete surprise rather than being preceded by a period of worry and depression”</a:t>
            </a:r>
          </a:p>
          <a:p>
            <a:endParaRPr lang="en-GB" sz="3200" dirty="0" smtClean="0"/>
          </a:p>
          <a:p>
            <a:pPr algn="r">
              <a:buNone/>
            </a:pPr>
            <a:r>
              <a:rPr lang="en-GB" sz="3200" i="1" dirty="0" smtClean="0"/>
              <a:t>Sir Harvey Jones </a:t>
            </a:r>
          </a:p>
          <a:p>
            <a:pPr algn="r">
              <a:buNone/>
            </a:pPr>
            <a:r>
              <a:rPr lang="en-GB" sz="3200" i="1" dirty="0" smtClean="0"/>
              <a:t>(former Head of ICI)</a:t>
            </a:r>
            <a:endParaRPr lang="en-US" sz="3200" i="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8"/>
            <a:ext cx="8229600" cy="1143000"/>
          </a:xfrm>
        </p:spPr>
        <p:txBody>
          <a:bodyPr/>
          <a:lstStyle/>
          <a:p>
            <a:pPr>
              <a:defRPr/>
            </a:pPr>
            <a:r>
              <a:rPr lang="en-US" sz="4400" dirty="0" smtClean="0">
                <a:solidFill>
                  <a:schemeClr val="accent2"/>
                </a:solidFill>
              </a:rPr>
              <a:t>Step 4</a:t>
            </a:r>
            <a:endParaRPr lang="en-US" dirty="0"/>
          </a:p>
        </p:txBody>
      </p:sp>
      <p:sp>
        <p:nvSpPr>
          <p:cNvPr id="3" name="Content Placeholder 2"/>
          <p:cNvSpPr>
            <a:spLocks noGrp="1"/>
          </p:cNvSpPr>
          <p:nvPr>
            <p:ph idx="1"/>
          </p:nvPr>
        </p:nvSpPr>
        <p:spPr>
          <a:xfrm>
            <a:off x="1907704" y="306368"/>
            <a:ext cx="6752928" cy="651528"/>
          </a:xfrm>
        </p:spPr>
        <p:txBody>
          <a:bodyPr/>
          <a:lstStyle/>
          <a:p>
            <a:pPr marL="109728" indent="0">
              <a:buNone/>
              <a:defRPr/>
            </a:pPr>
            <a:r>
              <a:rPr lang="en-US" sz="3600" b="1" dirty="0" smtClean="0"/>
              <a:t>Decide </a:t>
            </a:r>
            <a:r>
              <a:rPr lang="en-US" sz="3600" b="1" dirty="0"/>
              <a:t>on mitigation</a:t>
            </a:r>
          </a:p>
          <a:p>
            <a:pPr marL="109728" indent="0">
              <a:buNone/>
              <a:defRPr/>
            </a:pPr>
            <a:endParaRPr lang="en-US" sz="2800" dirty="0" smtClean="0"/>
          </a:p>
          <a:p>
            <a:pPr>
              <a:defRPr/>
            </a:pPr>
            <a:endParaRPr lang="en-US" sz="2800" dirty="0" smtClean="0"/>
          </a:p>
          <a:p>
            <a:pPr>
              <a:defRPr/>
            </a:pPr>
            <a:endParaRPr lang="en-US" sz="2800" dirty="0" smtClean="0"/>
          </a:p>
        </p:txBody>
      </p:sp>
      <p:sp>
        <p:nvSpPr>
          <p:cNvPr id="4" name="TextBox 3"/>
          <p:cNvSpPr txBox="1"/>
          <p:nvPr/>
        </p:nvSpPr>
        <p:spPr>
          <a:xfrm>
            <a:off x="372622" y="1133168"/>
            <a:ext cx="8072494" cy="5880071"/>
          </a:xfrm>
          <a:prstGeom prst="rect">
            <a:avLst/>
          </a:prstGeom>
          <a:noFill/>
        </p:spPr>
        <p:txBody>
          <a:bodyPr wrap="square" rtlCol="0">
            <a:spAutoFit/>
          </a:bodyPr>
          <a:lstStyle/>
          <a:p>
            <a:pPr marL="109728">
              <a:spcBef>
                <a:spcPts val="400"/>
              </a:spcBef>
              <a:spcAft>
                <a:spcPts val="0"/>
              </a:spcAft>
              <a:buClr>
                <a:schemeClr val="accent1"/>
              </a:buClr>
              <a:buSzPct val="68000"/>
            </a:pPr>
            <a:r>
              <a:rPr lang="en-GB" sz="2700" dirty="0" smtClean="0">
                <a:latin typeface="+mn-lt"/>
              </a:rPr>
              <a:t>All your local risks in one matrix table/document</a:t>
            </a:r>
          </a:p>
          <a:p>
            <a:pPr marL="365760" indent="-256032">
              <a:spcBef>
                <a:spcPts val="400"/>
              </a:spcBef>
              <a:spcAft>
                <a:spcPts val="0"/>
              </a:spcAft>
              <a:buClr>
                <a:schemeClr val="accent1"/>
              </a:buClr>
              <a:buSzPct val="68000"/>
              <a:buFont typeface="Wingdings 3"/>
              <a:buChar char=""/>
            </a:pPr>
            <a:endParaRPr lang="en-GB" sz="2700" dirty="0" smtClean="0"/>
          </a:p>
          <a:p>
            <a:pPr marL="109728">
              <a:spcBef>
                <a:spcPts val="400"/>
              </a:spcBef>
              <a:spcAft>
                <a:spcPts val="0"/>
              </a:spcAft>
              <a:buClr>
                <a:schemeClr val="accent1"/>
              </a:buClr>
              <a:buSzPct val="68000"/>
            </a:pPr>
            <a:r>
              <a:rPr lang="en-GB" sz="2700" dirty="0" smtClean="0"/>
              <a:t>Prioritised by rating:</a:t>
            </a:r>
          </a:p>
          <a:p>
            <a:pPr marL="109728">
              <a:spcBef>
                <a:spcPts val="400"/>
              </a:spcBef>
              <a:spcAft>
                <a:spcPts val="0"/>
              </a:spcAft>
              <a:buClr>
                <a:schemeClr val="accent1"/>
              </a:buClr>
              <a:buSzPct val="68000"/>
            </a:pPr>
            <a:endParaRPr lang="en-GB" sz="2400" dirty="0" smtClean="0"/>
          </a:p>
          <a:p>
            <a:pPr marL="109728" lvl="0" fontAlgn="auto">
              <a:lnSpc>
                <a:spcPct val="110000"/>
              </a:lnSpc>
              <a:spcBef>
                <a:spcPts val="400"/>
              </a:spcBef>
              <a:spcAft>
                <a:spcPts val="0"/>
              </a:spcAft>
              <a:buClr>
                <a:schemeClr val="accent1"/>
              </a:buClr>
              <a:buSzPct val="68000"/>
            </a:pPr>
            <a:endParaRPr lang="en-GB" sz="2700" dirty="0" smtClean="0"/>
          </a:p>
          <a:p>
            <a:pPr marL="109728" lvl="0" fontAlgn="auto">
              <a:lnSpc>
                <a:spcPct val="110000"/>
              </a:lnSpc>
              <a:spcBef>
                <a:spcPts val="400"/>
              </a:spcBef>
              <a:spcAft>
                <a:spcPts val="0"/>
              </a:spcAft>
              <a:buClr>
                <a:schemeClr val="accent1"/>
              </a:buClr>
              <a:buSzPct val="68000"/>
            </a:pPr>
            <a:r>
              <a:rPr lang="en-GB" sz="2700" dirty="0" smtClean="0"/>
              <a:t>Focus on the highest risks, then we can consider…</a:t>
            </a:r>
            <a:endParaRPr lang="en-GB" sz="2700" dirty="0"/>
          </a:p>
          <a:p>
            <a:pPr marL="109728" lvl="0" fontAlgn="auto">
              <a:lnSpc>
                <a:spcPct val="110000"/>
              </a:lnSpc>
              <a:spcBef>
                <a:spcPts val="400"/>
              </a:spcBef>
              <a:spcAft>
                <a:spcPts val="0"/>
              </a:spcAft>
              <a:buClr>
                <a:schemeClr val="accent1"/>
              </a:buClr>
              <a:buSzPct val="68000"/>
            </a:pPr>
            <a:r>
              <a:rPr lang="en-GB" sz="2700" dirty="0" smtClean="0"/>
              <a:t>…mitigation </a:t>
            </a:r>
            <a:r>
              <a:rPr lang="en-GB" sz="2700" dirty="0"/>
              <a:t>of the </a:t>
            </a:r>
            <a:r>
              <a:rPr lang="en-GB" sz="2700" dirty="0" smtClean="0"/>
              <a:t>risk</a:t>
            </a:r>
            <a:r>
              <a:rPr lang="en-GB" sz="2700" dirty="0"/>
              <a:t>:</a:t>
            </a:r>
            <a:r>
              <a:rPr lang="en-GB" sz="2700" dirty="0" smtClean="0"/>
              <a:t> </a:t>
            </a:r>
            <a:endParaRPr lang="en-GB" sz="2700" dirty="0"/>
          </a:p>
          <a:p>
            <a:pPr marL="109728" lvl="0" fontAlgn="auto">
              <a:lnSpc>
                <a:spcPct val="110000"/>
              </a:lnSpc>
              <a:spcBef>
                <a:spcPts val="400"/>
              </a:spcBef>
              <a:spcAft>
                <a:spcPts val="0"/>
              </a:spcAft>
              <a:buClr>
                <a:schemeClr val="accent1"/>
              </a:buClr>
              <a:buSzPct val="68000"/>
            </a:pPr>
            <a:r>
              <a:rPr lang="en-GB" sz="2000" dirty="0" smtClean="0">
                <a:solidFill>
                  <a:srgbClr val="FF0000"/>
                </a:solidFill>
              </a:rPr>
              <a:t>do </a:t>
            </a:r>
            <a:r>
              <a:rPr lang="en-GB" sz="2000" dirty="0">
                <a:solidFill>
                  <a:srgbClr val="FF0000"/>
                </a:solidFill>
              </a:rPr>
              <a:t>we tolerate it? </a:t>
            </a:r>
            <a:r>
              <a:rPr lang="en-GB" sz="2000" b="1" dirty="0"/>
              <a:t>Do </a:t>
            </a:r>
            <a:r>
              <a:rPr lang="en-GB" sz="2000" b="1" dirty="0" smtClean="0"/>
              <a:t>nothing</a:t>
            </a:r>
          </a:p>
          <a:p>
            <a:pPr marL="109728" lvl="0" fontAlgn="auto">
              <a:lnSpc>
                <a:spcPct val="110000"/>
              </a:lnSpc>
              <a:spcBef>
                <a:spcPts val="400"/>
              </a:spcBef>
              <a:spcAft>
                <a:spcPts val="0"/>
              </a:spcAft>
              <a:buClr>
                <a:schemeClr val="accent1"/>
              </a:buClr>
              <a:buSzPct val="68000"/>
            </a:pPr>
            <a:r>
              <a:rPr lang="en-GB" sz="2000" dirty="0" smtClean="0">
                <a:solidFill>
                  <a:srgbClr val="FF0000"/>
                </a:solidFill>
              </a:rPr>
              <a:t>do </a:t>
            </a:r>
            <a:r>
              <a:rPr lang="en-GB" sz="2000" dirty="0">
                <a:solidFill>
                  <a:srgbClr val="FF0000"/>
                </a:solidFill>
              </a:rPr>
              <a:t>we treat it? </a:t>
            </a:r>
            <a:r>
              <a:rPr lang="en-GB" sz="2000" b="1" dirty="0"/>
              <a:t>Put in place a </a:t>
            </a:r>
            <a:r>
              <a:rPr lang="en-GB" sz="2000" b="1" dirty="0" smtClean="0"/>
              <a:t>plan/training/testing</a:t>
            </a:r>
          </a:p>
          <a:p>
            <a:pPr marL="109728" lvl="0" fontAlgn="auto">
              <a:lnSpc>
                <a:spcPct val="110000"/>
              </a:lnSpc>
              <a:spcBef>
                <a:spcPts val="400"/>
              </a:spcBef>
              <a:spcAft>
                <a:spcPts val="0"/>
              </a:spcAft>
              <a:buClr>
                <a:schemeClr val="accent1"/>
              </a:buClr>
              <a:buSzPct val="68000"/>
            </a:pPr>
            <a:r>
              <a:rPr lang="en-GB" sz="2000" dirty="0" smtClean="0">
                <a:solidFill>
                  <a:srgbClr val="FF0000"/>
                </a:solidFill>
              </a:rPr>
              <a:t>do </a:t>
            </a:r>
            <a:r>
              <a:rPr lang="en-GB" sz="2000" dirty="0">
                <a:solidFill>
                  <a:srgbClr val="FF0000"/>
                </a:solidFill>
              </a:rPr>
              <a:t>we transfer it? </a:t>
            </a:r>
            <a:r>
              <a:rPr lang="en-GB" sz="2000" b="1" dirty="0"/>
              <a:t>Give it to somebody else to deal </a:t>
            </a:r>
            <a:r>
              <a:rPr lang="en-GB" sz="2000" b="1" dirty="0" smtClean="0"/>
              <a:t>with/insurance</a:t>
            </a:r>
          </a:p>
          <a:p>
            <a:pPr marL="109728" lvl="0" fontAlgn="auto">
              <a:lnSpc>
                <a:spcPct val="110000"/>
              </a:lnSpc>
              <a:spcBef>
                <a:spcPts val="400"/>
              </a:spcBef>
              <a:spcAft>
                <a:spcPts val="0"/>
              </a:spcAft>
              <a:buClr>
                <a:schemeClr val="accent1"/>
              </a:buClr>
              <a:buSzPct val="68000"/>
            </a:pPr>
            <a:r>
              <a:rPr lang="en-GB" sz="2000" dirty="0" smtClean="0">
                <a:solidFill>
                  <a:srgbClr val="FF0000"/>
                </a:solidFill>
              </a:rPr>
              <a:t>do </a:t>
            </a:r>
            <a:r>
              <a:rPr lang="en-GB" sz="2000" dirty="0">
                <a:solidFill>
                  <a:srgbClr val="FF0000"/>
                </a:solidFill>
              </a:rPr>
              <a:t>we terminate it? </a:t>
            </a:r>
            <a:r>
              <a:rPr lang="en-GB" sz="2000" b="1" dirty="0"/>
              <a:t>Agree to remove as no longer a risk to us</a:t>
            </a:r>
          </a:p>
          <a:p>
            <a:pPr marL="365760" indent="-256032">
              <a:spcBef>
                <a:spcPts val="400"/>
              </a:spcBef>
              <a:spcAft>
                <a:spcPts val="0"/>
              </a:spcAft>
              <a:buClr>
                <a:schemeClr val="accent1"/>
              </a:buClr>
              <a:buSzPct val="68000"/>
              <a:buFont typeface="Wingdings 3"/>
              <a:buChar char=""/>
            </a:pPr>
            <a:endParaRPr lang="en-US" sz="2700" dirty="0" smtClean="0"/>
          </a:p>
          <a:p>
            <a:pPr marL="365760" indent="-256032">
              <a:spcBef>
                <a:spcPts val="400"/>
              </a:spcBef>
              <a:spcAft>
                <a:spcPts val="0"/>
              </a:spcAft>
              <a:buClr>
                <a:schemeClr val="accent1"/>
              </a:buClr>
              <a:buSzPct val="68000"/>
            </a:pPr>
            <a:endParaRPr lang="en-GB" sz="2700" dirty="0" smtClean="0">
              <a:latin typeface="+mn-lt"/>
            </a:endParaRPr>
          </a:p>
        </p:txBody>
      </p:sp>
      <p:sp>
        <p:nvSpPr>
          <p:cNvPr id="5" name="TextBox 4"/>
          <p:cNvSpPr txBox="1"/>
          <p:nvPr/>
        </p:nvSpPr>
        <p:spPr>
          <a:xfrm>
            <a:off x="4047980" y="1832362"/>
            <a:ext cx="2106207" cy="461665"/>
          </a:xfrm>
          <a:prstGeom prst="rect">
            <a:avLst/>
          </a:prstGeom>
          <a:solidFill>
            <a:schemeClr val="tx1"/>
          </a:solidFill>
        </p:spPr>
        <p:txBody>
          <a:bodyPr wrap="square" rtlCol="0">
            <a:spAutoFit/>
          </a:bodyPr>
          <a:lstStyle/>
          <a:p>
            <a:pPr algn="ctr"/>
            <a:r>
              <a:rPr lang="en-US" sz="2400" b="1" dirty="0" smtClean="0">
                <a:solidFill>
                  <a:srgbClr val="FF0000"/>
                </a:solidFill>
              </a:rPr>
              <a:t>VERY HIGH</a:t>
            </a:r>
            <a:endParaRPr lang="en-US" sz="2400" b="1" dirty="0">
              <a:solidFill>
                <a:srgbClr val="FF0000"/>
              </a:solidFill>
            </a:endParaRPr>
          </a:p>
        </p:txBody>
      </p:sp>
      <p:sp>
        <p:nvSpPr>
          <p:cNvPr id="6" name="TextBox 5"/>
          <p:cNvSpPr txBox="1"/>
          <p:nvPr/>
        </p:nvSpPr>
        <p:spPr>
          <a:xfrm>
            <a:off x="6252366" y="1832362"/>
            <a:ext cx="2055867" cy="461665"/>
          </a:xfrm>
          <a:prstGeom prst="rect">
            <a:avLst/>
          </a:prstGeom>
          <a:solidFill>
            <a:schemeClr val="tx1"/>
          </a:solidFill>
        </p:spPr>
        <p:txBody>
          <a:bodyPr wrap="square" rtlCol="0">
            <a:spAutoFit/>
          </a:bodyPr>
          <a:lstStyle/>
          <a:p>
            <a:pPr algn="ctr"/>
            <a:r>
              <a:rPr lang="en-US" sz="2400" b="1" dirty="0" smtClean="0">
                <a:solidFill>
                  <a:srgbClr val="FF9900"/>
                </a:solidFill>
              </a:rPr>
              <a:t>HIGH</a:t>
            </a:r>
            <a:endParaRPr lang="en-US" sz="2400" b="1" dirty="0">
              <a:solidFill>
                <a:srgbClr val="FF9900"/>
              </a:solidFill>
            </a:endParaRPr>
          </a:p>
        </p:txBody>
      </p:sp>
      <p:sp>
        <p:nvSpPr>
          <p:cNvPr id="7" name="TextBox 6"/>
          <p:cNvSpPr txBox="1"/>
          <p:nvPr/>
        </p:nvSpPr>
        <p:spPr>
          <a:xfrm>
            <a:off x="4047979" y="2465705"/>
            <a:ext cx="2106207" cy="461665"/>
          </a:xfrm>
          <a:prstGeom prst="rect">
            <a:avLst/>
          </a:prstGeom>
          <a:solidFill>
            <a:schemeClr val="tx1"/>
          </a:solidFill>
        </p:spPr>
        <p:txBody>
          <a:bodyPr wrap="square" rtlCol="0">
            <a:spAutoFit/>
          </a:bodyPr>
          <a:lstStyle/>
          <a:p>
            <a:pPr algn="ctr"/>
            <a:r>
              <a:rPr lang="en-US" sz="2400" b="1" dirty="0" smtClean="0">
                <a:solidFill>
                  <a:srgbClr val="FFFF00"/>
                </a:solidFill>
              </a:rPr>
              <a:t>MEDIUM</a:t>
            </a:r>
            <a:endParaRPr lang="en-US" sz="2400" b="1" dirty="0">
              <a:solidFill>
                <a:srgbClr val="FFFF00"/>
              </a:solidFill>
            </a:endParaRPr>
          </a:p>
        </p:txBody>
      </p:sp>
      <p:sp>
        <p:nvSpPr>
          <p:cNvPr id="8" name="TextBox 7"/>
          <p:cNvSpPr txBox="1"/>
          <p:nvPr/>
        </p:nvSpPr>
        <p:spPr>
          <a:xfrm>
            <a:off x="6252366" y="2465704"/>
            <a:ext cx="2055867" cy="461666"/>
          </a:xfrm>
          <a:prstGeom prst="rect">
            <a:avLst/>
          </a:prstGeom>
          <a:solidFill>
            <a:schemeClr val="tx1"/>
          </a:solidFill>
        </p:spPr>
        <p:txBody>
          <a:bodyPr wrap="square" rtlCol="0">
            <a:spAutoFit/>
          </a:bodyPr>
          <a:lstStyle/>
          <a:p>
            <a:pPr algn="ctr"/>
            <a:r>
              <a:rPr lang="en-US" sz="2400" b="1" dirty="0" smtClean="0">
                <a:solidFill>
                  <a:srgbClr val="00B050"/>
                </a:solidFill>
              </a:rPr>
              <a:t>LOW</a:t>
            </a:r>
            <a:endParaRPr lang="en-US" sz="2400" b="1" dirty="0">
              <a:solidFill>
                <a:srgbClr val="00B050"/>
              </a:solidFill>
            </a:endParaRPr>
          </a:p>
        </p:txBody>
      </p:sp>
    </p:spTree>
    <p:extLst>
      <p:ext uri="{BB962C8B-B14F-4D97-AF65-F5344CB8AC3E}">
        <p14:creationId xmlns:p14="http://schemas.microsoft.com/office/powerpoint/2010/main" val="287305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dissolv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dissolve">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dissolve">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dissolve">
                                      <p:cBhvr>
                                        <p:cTn id="52" dur="5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4">
                                            <p:txEl>
                                              <p:pRg st="9" end="9"/>
                                            </p:txEl>
                                          </p:spTgt>
                                        </p:tgtEl>
                                        <p:attrNameLst>
                                          <p:attrName>style.visibility</p:attrName>
                                        </p:attrNameLst>
                                      </p:cBhvr>
                                      <p:to>
                                        <p:strVal val="visible"/>
                                      </p:to>
                                    </p:set>
                                    <p:animEffect transition="in" filter="dissolve">
                                      <p:cBhvr>
                                        <p:cTn id="57" dur="500"/>
                                        <p:tgtEl>
                                          <p:spTgt spid="4">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4">
                                            <p:txEl>
                                              <p:pRg st="10" end="10"/>
                                            </p:txEl>
                                          </p:spTgt>
                                        </p:tgtEl>
                                        <p:attrNameLst>
                                          <p:attrName>style.visibility</p:attrName>
                                        </p:attrNameLst>
                                      </p:cBhvr>
                                      <p:to>
                                        <p:strVal val="visible"/>
                                      </p:to>
                                    </p:set>
                                    <p:animEffect transition="in" filter="dissolve">
                                      <p:cBhvr>
                                        <p:cTn id="6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1016"/>
            <a:ext cx="8229600" cy="1143000"/>
          </a:xfrm>
        </p:spPr>
        <p:txBody>
          <a:bodyPr>
            <a:normAutofit/>
          </a:bodyPr>
          <a:lstStyle/>
          <a:p>
            <a:pPr>
              <a:defRPr/>
            </a:pPr>
            <a:r>
              <a:rPr lang="en-US" sz="3600" dirty="0">
                <a:solidFill>
                  <a:schemeClr val="tx1"/>
                </a:solidFill>
                <a:latin typeface="+mn-lt"/>
                <a:ea typeface="+mn-ea"/>
                <a:cs typeface="+mn-cs"/>
              </a:rPr>
              <a:t>Produce your risk </a:t>
            </a:r>
            <a:r>
              <a:rPr lang="en-US" sz="3600" dirty="0" smtClean="0">
                <a:solidFill>
                  <a:schemeClr val="tx1"/>
                </a:solidFill>
                <a:latin typeface="+mn-lt"/>
                <a:ea typeface="+mn-ea"/>
                <a:cs typeface="+mn-cs"/>
              </a:rPr>
              <a:t>assessment…</a:t>
            </a:r>
            <a:endParaRPr lang="en-GB" sz="3600" dirty="0">
              <a:solidFill>
                <a:schemeClr val="tx1"/>
              </a:solidFill>
              <a:latin typeface="+mn-lt"/>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537005047"/>
              </p:ext>
            </p:extLst>
          </p:nvPr>
        </p:nvGraphicFramePr>
        <p:xfrm>
          <a:off x="0" y="2261096"/>
          <a:ext cx="9144000" cy="4604023"/>
        </p:xfrm>
        <a:graphic>
          <a:graphicData uri="http://schemas.openxmlformats.org/drawingml/2006/table">
            <a:tbl>
              <a:tblPr firstRow="1" bandRow="1">
                <a:tableStyleId>{5C22544A-7EE6-4342-B048-85BDC9FD1C3A}</a:tableStyleId>
              </a:tblPr>
              <a:tblGrid>
                <a:gridCol w="3048000"/>
                <a:gridCol w="3048000"/>
                <a:gridCol w="3048000"/>
              </a:tblGrid>
              <a:tr h="1200980">
                <a:tc>
                  <a:txBody>
                    <a:bodyPr/>
                    <a:lstStyle/>
                    <a:p>
                      <a:r>
                        <a:rPr lang="en-GB" dirty="0" smtClean="0"/>
                        <a:t>RISKS</a:t>
                      </a:r>
                      <a:endParaRPr lang="en-GB" dirty="0"/>
                    </a:p>
                  </a:txBody>
                  <a:tcPr/>
                </a:tc>
                <a:tc>
                  <a:txBody>
                    <a:bodyPr/>
                    <a:lstStyle/>
                    <a:p>
                      <a:r>
                        <a:rPr lang="en-GB" dirty="0" smtClean="0"/>
                        <a:t>IMPACT ON COMMUNITY</a:t>
                      </a:r>
                      <a:endParaRPr lang="en-GB" dirty="0"/>
                    </a:p>
                  </a:txBody>
                  <a:tcPr/>
                </a:tc>
                <a:tc>
                  <a:txBody>
                    <a:bodyPr/>
                    <a:lstStyle/>
                    <a:p>
                      <a:r>
                        <a:rPr lang="en-GB" dirty="0" smtClean="0"/>
                        <a:t>MITIGATION: what can the community emergency group do to prepare?</a:t>
                      </a:r>
                      <a:endParaRPr lang="en-GB" dirty="0"/>
                    </a:p>
                  </a:txBody>
                  <a:tcPr/>
                </a:tc>
              </a:tr>
              <a:tr h="646682">
                <a:tc>
                  <a:txBody>
                    <a:bodyPr/>
                    <a:lstStyle/>
                    <a:p>
                      <a:r>
                        <a:rPr lang="en-GB" dirty="0" smtClean="0"/>
                        <a:t>Village</a:t>
                      </a:r>
                      <a:r>
                        <a:rPr lang="en-GB" baseline="0" dirty="0" smtClean="0"/>
                        <a:t> river can flood</a:t>
                      </a:r>
                      <a:endParaRPr lang="en-GB" dirty="0"/>
                    </a:p>
                  </a:txBody>
                  <a:tcPr>
                    <a:solidFill>
                      <a:srgbClr val="FF9900"/>
                    </a:solidFill>
                  </a:tcPr>
                </a:tc>
                <a:tc>
                  <a:txBody>
                    <a:bodyPr/>
                    <a:lstStyle/>
                    <a:p>
                      <a:r>
                        <a:rPr lang="en-GB" dirty="0" smtClean="0"/>
                        <a:t>Flooding on streets</a:t>
                      </a:r>
                      <a:endParaRPr lang="en-GB" dirty="0"/>
                    </a:p>
                  </a:txBody>
                  <a:tcPr/>
                </a:tc>
                <a:tc>
                  <a:txBody>
                    <a:bodyPr/>
                    <a:lstStyle/>
                    <a:p>
                      <a:r>
                        <a:rPr lang="en-GB" dirty="0" smtClean="0"/>
                        <a:t>Encourage residents to improve home defences</a:t>
                      </a:r>
                      <a:endParaRPr lang="en-GB" dirty="0"/>
                    </a:p>
                  </a:txBody>
                  <a:tcPr/>
                </a:tc>
              </a:tr>
              <a:tr h="1192450">
                <a:tc>
                  <a:txBody>
                    <a:bodyPr/>
                    <a:lstStyle/>
                    <a:p>
                      <a:endParaRPr lang="en-GB" dirty="0"/>
                    </a:p>
                  </a:txBody>
                  <a:tcPr/>
                </a:tc>
                <a:tc>
                  <a:txBody>
                    <a:bodyPr/>
                    <a:lstStyle/>
                    <a:p>
                      <a:r>
                        <a:rPr lang="en-GB" dirty="0" smtClean="0"/>
                        <a:t>Properties flooded</a:t>
                      </a:r>
                      <a:endParaRPr lang="en-GB" dirty="0"/>
                    </a:p>
                  </a:txBody>
                  <a:tcPr/>
                </a:tc>
                <a:tc>
                  <a:txBody>
                    <a:bodyPr/>
                    <a:lstStyle/>
                    <a:p>
                      <a:r>
                        <a:rPr lang="en-GB" dirty="0" smtClean="0"/>
                        <a:t>Work</a:t>
                      </a:r>
                      <a:r>
                        <a:rPr lang="en-GB" baseline="0" dirty="0" smtClean="0"/>
                        <a:t> with local emergency responders: assist with flood warnings; identify evacuation and rest centres</a:t>
                      </a:r>
                      <a:endParaRPr lang="en-GB" dirty="0"/>
                    </a:p>
                  </a:txBody>
                  <a:tcPr/>
                </a:tc>
              </a:tr>
              <a:tr h="923831">
                <a:tc>
                  <a:txBody>
                    <a:bodyPr/>
                    <a:lstStyle/>
                    <a:p>
                      <a:endParaRPr lang="en-GB" dirty="0"/>
                    </a:p>
                  </a:txBody>
                  <a:tcPr/>
                </a:tc>
                <a:tc>
                  <a:txBody>
                    <a:bodyPr/>
                    <a:lstStyle/>
                    <a:p>
                      <a:r>
                        <a:rPr lang="en-GB" dirty="0" smtClean="0"/>
                        <a:t>Damage to property</a:t>
                      </a:r>
                      <a:endParaRPr lang="en-GB" dirty="0"/>
                    </a:p>
                  </a:txBody>
                  <a:tcPr/>
                </a:tc>
                <a:tc>
                  <a:txBody>
                    <a:bodyPr/>
                    <a:lstStyle/>
                    <a:p>
                      <a:r>
                        <a:rPr lang="en-GB" dirty="0" smtClean="0"/>
                        <a:t>Find out</a:t>
                      </a:r>
                      <a:r>
                        <a:rPr lang="en-GB" baseline="0" dirty="0" smtClean="0"/>
                        <a:t> what flood defences exist or are planned in the area</a:t>
                      </a:r>
                      <a:endParaRPr lang="en-GB" dirty="0"/>
                    </a:p>
                  </a:txBody>
                  <a:tcPr/>
                </a:tc>
              </a:tr>
              <a:tr h="374665">
                <a:tc>
                  <a:txBody>
                    <a:bodyPr/>
                    <a:lstStyle/>
                    <a:p>
                      <a:r>
                        <a:rPr lang="en-GB" dirty="0" smtClean="0"/>
                        <a:t>Next risk….</a:t>
                      </a:r>
                      <a:endParaRPr lang="en-GB" dirty="0"/>
                    </a:p>
                  </a:txBody>
                  <a:tcPr>
                    <a:solidFill>
                      <a:srgbClr val="FFFF00"/>
                    </a:solidFill>
                  </a:tcPr>
                </a:tc>
                <a:tc>
                  <a:txBody>
                    <a:bodyPr/>
                    <a:lstStyle/>
                    <a:p>
                      <a:endParaRPr lang="en-GB" dirty="0" smtClean="0"/>
                    </a:p>
                    <a:p>
                      <a:endParaRPr lang="en-GB" dirty="0"/>
                    </a:p>
                  </a:txBody>
                  <a:tcPr/>
                </a:tc>
                <a:tc>
                  <a:txBody>
                    <a:bodyPr/>
                    <a:lstStyle/>
                    <a:p>
                      <a:endParaRPr lang="en-GB" dirty="0"/>
                    </a:p>
                  </a:txBody>
                  <a:tcPr/>
                </a:tc>
              </a:tr>
            </a:tbl>
          </a:graphicData>
        </a:graphic>
      </p:graphicFrame>
      <p:sp>
        <p:nvSpPr>
          <p:cNvPr id="5" name="Title 1"/>
          <p:cNvSpPr txBox="1">
            <a:spLocks/>
          </p:cNvSpPr>
          <p:nvPr/>
        </p:nvSpPr>
        <p:spPr>
          <a:xfrm>
            <a:off x="0" y="1568"/>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defRPr/>
            </a:pPr>
            <a:r>
              <a:rPr lang="en-US" sz="4400" dirty="0" smtClean="0">
                <a:solidFill>
                  <a:schemeClr val="accent2"/>
                </a:solidFill>
              </a:rPr>
              <a:t>Step 4  </a:t>
            </a:r>
            <a:endParaRPr lang="en-US" dirty="0"/>
          </a:p>
        </p:txBody>
      </p:sp>
      <p:sp>
        <p:nvSpPr>
          <p:cNvPr id="6" name="Content Placeholder 2"/>
          <p:cNvSpPr>
            <a:spLocks noGrp="1"/>
          </p:cNvSpPr>
          <p:nvPr>
            <p:ph idx="1"/>
          </p:nvPr>
        </p:nvSpPr>
        <p:spPr>
          <a:xfrm>
            <a:off x="1907704" y="306368"/>
            <a:ext cx="6752928" cy="651528"/>
          </a:xfrm>
        </p:spPr>
        <p:txBody>
          <a:bodyPr/>
          <a:lstStyle/>
          <a:p>
            <a:pPr marL="109728" indent="0">
              <a:buNone/>
              <a:defRPr/>
            </a:pPr>
            <a:r>
              <a:rPr lang="en-US" sz="3600" b="1" dirty="0" smtClean="0"/>
              <a:t>Decide </a:t>
            </a:r>
            <a:r>
              <a:rPr lang="en-US" sz="3600" b="1" dirty="0"/>
              <a:t>on mitigation</a:t>
            </a:r>
          </a:p>
          <a:p>
            <a:pPr marL="109728" indent="0">
              <a:buNone/>
              <a:defRPr/>
            </a:pPr>
            <a:endParaRPr lang="en-US" sz="2800" dirty="0" smtClean="0"/>
          </a:p>
          <a:p>
            <a:pPr>
              <a:defRPr/>
            </a:pPr>
            <a:endParaRPr lang="en-US" sz="2800" dirty="0" smtClean="0"/>
          </a:p>
          <a:p>
            <a:pPr>
              <a:defRPr/>
            </a:pPr>
            <a:endParaRPr lang="en-US" sz="2800" dirty="0" smtClean="0"/>
          </a:p>
        </p:txBody>
      </p:sp>
    </p:spTree>
    <p:extLst>
      <p:ext uri="{BB962C8B-B14F-4D97-AF65-F5344CB8AC3E}">
        <p14:creationId xmlns:p14="http://schemas.microsoft.com/office/powerpoint/2010/main" val="21253585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dirty="0">
                <a:solidFill>
                  <a:schemeClr val="accent2"/>
                </a:solidFill>
              </a:rPr>
              <a:t>Summary</a:t>
            </a:r>
            <a:endParaRPr lang="en-US" dirty="0"/>
          </a:p>
        </p:txBody>
      </p:sp>
      <p:sp>
        <p:nvSpPr>
          <p:cNvPr id="3" name="Content Placeholder 2"/>
          <p:cNvSpPr>
            <a:spLocks noGrp="1"/>
          </p:cNvSpPr>
          <p:nvPr>
            <p:ph idx="1"/>
          </p:nvPr>
        </p:nvSpPr>
        <p:spPr/>
        <p:txBody>
          <a:bodyPr/>
          <a:lstStyle/>
          <a:p>
            <a:pPr>
              <a:defRPr/>
            </a:pPr>
            <a:endParaRPr lang="en-US" sz="2800" dirty="0" smtClean="0"/>
          </a:p>
          <a:p>
            <a:pPr>
              <a:defRPr/>
            </a:pPr>
            <a:r>
              <a:rPr lang="en-US" sz="2800" dirty="0" smtClean="0"/>
              <a:t>Step 1 – Establish context, use local knowledge</a:t>
            </a:r>
          </a:p>
          <a:p>
            <a:pPr>
              <a:defRPr/>
            </a:pPr>
            <a:r>
              <a:rPr lang="en-US" sz="2800" dirty="0" smtClean="0"/>
              <a:t>Step 2 – Identify potential risks</a:t>
            </a:r>
          </a:p>
          <a:p>
            <a:pPr>
              <a:defRPr/>
            </a:pPr>
            <a:r>
              <a:rPr lang="en-US" sz="2800" dirty="0" smtClean="0"/>
              <a:t>Step 3 – Evaluate and classify each risk</a:t>
            </a:r>
          </a:p>
          <a:p>
            <a:pPr>
              <a:defRPr/>
            </a:pPr>
            <a:r>
              <a:rPr lang="en-US" sz="2800" dirty="0" smtClean="0"/>
              <a:t>Step 4 – Decide on mitigation for each risk and produce </a:t>
            </a:r>
            <a:r>
              <a:rPr lang="en-US" sz="2800" dirty="0"/>
              <a:t>your risk assessment </a:t>
            </a:r>
          </a:p>
          <a:p>
            <a:pPr>
              <a:defRPr/>
            </a:pPr>
            <a:endParaRPr lang="en-US" sz="2800" dirty="0" smtClean="0"/>
          </a:p>
          <a:p>
            <a:pPr marL="109728" indent="0">
              <a:buNone/>
              <a:defRPr/>
            </a:pPr>
            <a:endParaRPr lang="en-US" sz="2800" dirty="0" smtClean="0"/>
          </a:p>
          <a:p>
            <a:pPr>
              <a:defRPr/>
            </a:pPr>
            <a:endParaRPr lang="en-US" sz="2800" dirty="0" smtClean="0"/>
          </a:p>
          <a:p>
            <a:pPr>
              <a:defRPr/>
            </a:pPr>
            <a:endParaRPr lang="en-US" sz="2800" dirty="0" smtClean="0"/>
          </a:p>
        </p:txBody>
      </p:sp>
    </p:spTree>
    <p:extLst>
      <p:ext uri="{BB962C8B-B14F-4D97-AF65-F5344CB8AC3E}">
        <p14:creationId xmlns:p14="http://schemas.microsoft.com/office/powerpoint/2010/main" val="28812074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034" y="1428736"/>
            <a:ext cx="7500990" cy="507831"/>
          </a:xfrm>
          <a:prstGeom prst="rect">
            <a:avLst/>
          </a:prstGeom>
          <a:noFill/>
        </p:spPr>
        <p:txBody>
          <a:bodyPr wrap="square" rtlCol="0">
            <a:spAutoFit/>
          </a:bodyPr>
          <a:lstStyle/>
          <a:p>
            <a:pPr marL="365760" indent="-256032">
              <a:spcBef>
                <a:spcPts val="400"/>
              </a:spcBef>
              <a:spcAft>
                <a:spcPts val="0"/>
              </a:spcAft>
              <a:buClr>
                <a:schemeClr val="accent1"/>
              </a:buClr>
              <a:buSzPct val="68000"/>
              <a:buFont typeface="Wingdings 3"/>
              <a:buChar char=""/>
            </a:pPr>
            <a:endParaRPr lang="en-US" sz="2700" dirty="0" smtClean="0">
              <a:latin typeface="+mn-lt"/>
            </a:endParaRPr>
          </a:p>
        </p:txBody>
      </p:sp>
      <p:pic>
        <p:nvPicPr>
          <p:cNvPr id="8" name="Picture 7" descr="C:\Users\OEM\Dropbox\LRF\Kisenuma-devastation-011.jpg"/>
          <p:cNvPicPr/>
          <p:nvPr/>
        </p:nvPicPr>
        <p:blipFill>
          <a:blip r:embed="rId3" cstate="print"/>
          <a:srcRect/>
          <a:stretch>
            <a:fillRect/>
          </a:stretch>
        </p:blipFill>
        <p:spPr bwMode="auto">
          <a:xfrm>
            <a:off x="1" y="-373828"/>
            <a:ext cx="10276242" cy="7231828"/>
          </a:xfrm>
          <a:prstGeom prst="rect">
            <a:avLst/>
          </a:prstGeom>
          <a:noFill/>
          <a:ln w="9525">
            <a:noFill/>
            <a:miter lim="800000"/>
            <a:headEnd/>
            <a:tailEnd/>
          </a:ln>
        </p:spPr>
      </p:pic>
    </p:spTree>
    <p:extLst>
      <p:ext uri="{BB962C8B-B14F-4D97-AF65-F5344CB8AC3E}">
        <p14:creationId xmlns:p14="http://schemas.microsoft.com/office/powerpoint/2010/main" val="6474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cstate="print"/>
          <a:srcRect/>
          <a:stretch>
            <a:fillRect/>
          </a:stretch>
        </p:blipFill>
        <p:spPr bwMode="auto">
          <a:xfrm>
            <a:off x="1714480" y="1142984"/>
            <a:ext cx="5305011" cy="5214974"/>
          </a:xfrm>
          <a:prstGeom prst="rect">
            <a:avLst/>
          </a:prstGeom>
          <a:noFill/>
          <a:ln w="9525">
            <a:noFill/>
            <a:miter lim="800000"/>
            <a:headEnd/>
            <a:tailEnd/>
          </a:ln>
        </p:spPr>
      </p:pic>
      <p:sp>
        <p:nvSpPr>
          <p:cNvPr id="10" name="TextBox 9"/>
          <p:cNvSpPr txBox="1"/>
          <p:nvPr/>
        </p:nvSpPr>
        <p:spPr>
          <a:xfrm>
            <a:off x="2143108" y="500042"/>
            <a:ext cx="4214810" cy="369332"/>
          </a:xfrm>
          <a:prstGeom prst="rect">
            <a:avLst/>
          </a:prstGeom>
          <a:noFill/>
        </p:spPr>
        <p:txBody>
          <a:bodyPr wrap="square" rtlCol="0">
            <a:spAutoFit/>
          </a:bodyPr>
          <a:lstStyle/>
          <a:p>
            <a:pPr algn="ctr"/>
            <a:r>
              <a:rPr lang="en-GB" b="1" dirty="0" smtClean="0"/>
              <a:t>UK TSUNAMI?</a:t>
            </a:r>
            <a:endParaRPr lang="en-US" b="1" dirty="0"/>
          </a:p>
        </p:txBody>
      </p:sp>
    </p:spTree>
    <p:extLst>
      <p:ext uri="{BB962C8B-B14F-4D97-AF65-F5344CB8AC3E}">
        <p14:creationId xmlns:p14="http://schemas.microsoft.com/office/powerpoint/2010/main" val="419736775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14290"/>
            <a:ext cx="7572396" cy="1829761"/>
          </a:xfrm>
        </p:spPr>
        <p:txBody>
          <a:bodyPr>
            <a:normAutofit fontScale="90000"/>
          </a:bodyPr>
          <a:lstStyle/>
          <a:p>
            <a:pPr algn="ctr"/>
            <a:r>
              <a:rPr lang="en-GB" sz="6000" dirty="0" smtClean="0">
                <a:solidFill>
                  <a:schemeClr val="accent2"/>
                </a:solidFill>
              </a:rPr>
              <a:t>Any Questions?</a:t>
            </a:r>
            <a:br>
              <a:rPr lang="en-GB" sz="6000" dirty="0" smtClean="0">
                <a:solidFill>
                  <a:schemeClr val="accent2"/>
                </a:solidFill>
              </a:rPr>
            </a:br>
            <a:endParaRPr lang="en-US" sz="6000" dirty="0" smtClean="0">
              <a:solidFill>
                <a:schemeClr val="accent2"/>
              </a:solidFill>
            </a:endParaRPr>
          </a:p>
        </p:txBody>
      </p:sp>
      <p:pic>
        <p:nvPicPr>
          <p:cNvPr id="5" name="Picture 8"/>
          <p:cNvPicPr>
            <a:picLocks noChangeAspect="1" noChangeArrowheads="1"/>
          </p:cNvPicPr>
          <p:nvPr/>
        </p:nvPicPr>
        <p:blipFill>
          <a:blip r:embed="rId3" cstate="print"/>
          <a:srcRect/>
          <a:stretch>
            <a:fillRect/>
          </a:stretch>
        </p:blipFill>
        <p:spPr bwMode="auto">
          <a:xfrm>
            <a:off x="1189375" y="3330644"/>
            <a:ext cx="2071702" cy="1249362"/>
          </a:xfrm>
          <a:prstGeom prst="rect">
            <a:avLst/>
          </a:prstGeom>
          <a:noFill/>
          <a:ln w="9525" algn="ctr">
            <a:noFill/>
            <a:miter lim="800000"/>
            <a:headEnd/>
            <a:tailEnd/>
          </a:ln>
          <a:effectLst/>
        </p:spPr>
      </p:pic>
      <p:sp>
        <p:nvSpPr>
          <p:cNvPr id="4" name="TextBox 3"/>
          <p:cNvSpPr txBox="1"/>
          <p:nvPr/>
        </p:nvSpPr>
        <p:spPr>
          <a:xfrm>
            <a:off x="1142976" y="1669309"/>
            <a:ext cx="3143272" cy="83099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b="1" dirty="0" smtClean="0"/>
              <a:t>Neil Hamlyn</a:t>
            </a:r>
          </a:p>
          <a:p>
            <a:r>
              <a:rPr lang="en-GB" sz="2400" b="1" dirty="0" smtClean="0"/>
              <a:t>LRF Manager</a:t>
            </a:r>
          </a:p>
        </p:txBody>
      </p:sp>
      <p:pic>
        <p:nvPicPr>
          <p:cNvPr id="7" name="Picture 6"/>
          <p:cNvPicPr/>
          <p:nvPr/>
        </p:nvPicPr>
        <p:blipFill>
          <a:blip r:embed="rId4" cstate="print"/>
          <a:srcRect/>
          <a:stretch>
            <a:fillRect/>
          </a:stretch>
        </p:blipFill>
        <p:spPr bwMode="auto">
          <a:xfrm>
            <a:off x="4341216" y="2428868"/>
            <a:ext cx="6303014" cy="4572032"/>
          </a:xfrm>
          <a:prstGeom prst="rect">
            <a:avLst/>
          </a:prstGeom>
          <a:noFill/>
          <a:ln w="9525">
            <a:noFill/>
            <a:miter lim="800000"/>
            <a:headEnd/>
            <a:tailEnd/>
          </a:ln>
        </p:spPr>
      </p:pic>
      <p:sp>
        <p:nvSpPr>
          <p:cNvPr id="9" name="TextBox 8"/>
          <p:cNvSpPr txBox="1"/>
          <p:nvPr/>
        </p:nvSpPr>
        <p:spPr>
          <a:xfrm>
            <a:off x="5214942" y="2000240"/>
            <a:ext cx="3286148" cy="677108"/>
          </a:xfrm>
          <a:prstGeom prst="rect">
            <a:avLst/>
          </a:prstGeom>
          <a:noFill/>
        </p:spPr>
        <p:txBody>
          <a:bodyPr wrap="square" rtlCol="0">
            <a:spAutoFit/>
          </a:bodyPr>
          <a:lstStyle/>
          <a:p>
            <a:r>
              <a:rPr lang="en-GB" sz="2000" b="1" dirty="0" smtClean="0"/>
              <a:t>www.dcisprepared.org.uk</a:t>
            </a:r>
          </a:p>
          <a:p>
            <a:endParaRPr lang="en-US" dirty="0"/>
          </a:p>
        </p:txBody>
      </p:sp>
      <p:pic>
        <p:nvPicPr>
          <p:cNvPr id="8" name="Picture 7"/>
          <p:cNvPicPr>
            <a:picLocks noChangeAspect="1"/>
          </p:cNvPicPr>
          <p:nvPr/>
        </p:nvPicPr>
        <p:blipFill>
          <a:blip r:embed="rId5"/>
          <a:stretch>
            <a:fillRect/>
          </a:stretch>
        </p:blipFill>
        <p:spPr>
          <a:xfrm>
            <a:off x="1192291" y="2677348"/>
            <a:ext cx="425978" cy="360040"/>
          </a:xfrm>
          <a:prstGeom prst="rect">
            <a:avLst/>
          </a:prstGeom>
        </p:spPr>
      </p:pic>
      <p:sp>
        <p:nvSpPr>
          <p:cNvPr id="10" name="TextBox 9"/>
          <p:cNvSpPr txBox="1"/>
          <p:nvPr/>
        </p:nvSpPr>
        <p:spPr>
          <a:xfrm flipH="1">
            <a:off x="1555587" y="2661057"/>
            <a:ext cx="1512168" cy="369332"/>
          </a:xfrm>
          <a:prstGeom prst="rect">
            <a:avLst/>
          </a:prstGeom>
          <a:noFill/>
        </p:spPr>
        <p:txBody>
          <a:bodyPr wrap="square" rtlCol="0">
            <a:spAutoFit/>
          </a:bodyPr>
          <a:lstStyle/>
          <a:p>
            <a:r>
              <a:rPr lang="en-GB" dirty="0" smtClean="0"/>
              <a:t>@</a:t>
            </a:r>
            <a:r>
              <a:rPr lang="en-GB" dirty="0" err="1" smtClean="0"/>
              <a:t>neilhamlyn</a:t>
            </a:r>
            <a:endParaRPr lang="en-GB" dirty="0"/>
          </a:p>
        </p:txBody>
      </p:sp>
    </p:spTree>
    <p:extLst>
      <p:ext uri="{BB962C8B-B14F-4D97-AF65-F5344CB8AC3E}">
        <p14:creationId xmlns:p14="http://schemas.microsoft.com/office/powerpoint/2010/main" val="753708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buNone/>
            </a:pPr>
            <a:r>
              <a:rPr lang="en-GB" sz="3600" u="sng" dirty="0" smtClean="0"/>
              <a:t>UK Resilience</a:t>
            </a:r>
          </a:p>
          <a:p>
            <a:pPr algn="just">
              <a:buNone/>
            </a:pPr>
            <a:r>
              <a:rPr lang="en-GB" dirty="0" smtClean="0"/>
              <a:t>“</a:t>
            </a:r>
            <a:r>
              <a:rPr lang="en-GB" sz="3600" dirty="0" smtClean="0"/>
              <a:t>The Government's aim is to reduce the risk from emergencies so that people can go about their business freely and with confidence.”</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0" y="0"/>
            <a:ext cx="9133758" cy="633330"/>
          </a:xfrm>
          <a:prstGeom prst="rect">
            <a:avLst/>
          </a:prstGeom>
        </p:spPr>
        <p:txBody>
          <a:bodyPr vert="horz" rtlCol="0" anchor="ctr">
            <a:normAutofit fontScale="925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defRPr/>
            </a:pPr>
            <a:endParaRPr lang="en-US" dirty="0"/>
          </a:p>
        </p:txBody>
      </p:sp>
      <p:sp>
        <p:nvSpPr>
          <p:cNvPr id="15" name="Content Placeholder 2"/>
          <p:cNvSpPr txBox="1">
            <a:spLocks/>
          </p:cNvSpPr>
          <p:nvPr/>
        </p:nvSpPr>
        <p:spPr>
          <a:xfrm>
            <a:off x="606439" y="2348880"/>
            <a:ext cx="7920880" cy="1656184"/>
          </a:xfrm>
          <a:prstGeom prst="rect">
            <a:avLst/>
          </a:prstGeom>
        </p:spPr>
        <p:txBody>
          <a:bodyPr vert="horz">
            <a:normAutofit fontScale="2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lgn="ctr" fontAlgn="auto">
              <a:buNone/>
              <a:defRPr/>
            </a:pPr>
            <a:r>
              <a:rPr lang="en-US" sz="24000" b="1" dirty="0" smtClean="0"/>
              <a:t>How the LRF </a:t>
            </a:r>
          </a:p>
          <a:p>
            <a:pPr marL="109728" indent="0" algn="ctr" fontAlgn="auto">
              <a:buNone/>
              <a:defRPr/>
            </a:pPr>
            <a:r>
              <a:rPr lang="en-US" sz="24000" b="1" dirty="0" smtClean="0"/>
              <a:t>assess risk</a:t>
            </a:r>
            <a:endParaRPr lang="en-US" sz="24000" b="1" dirty="0"/>
          </a:p>
          <a:p>
            <a:pPr marL="109728" indent="0" algn="ctr" fontAlgn="auto">
              <a:buFont typeface="Wingdings 3"/>
              <a:buNone/>
              <a:defRPr/>
            </a:pPr>
            <a:endParaRPr lang="en-US" sz="24000" b="1" dirty="0" smtClean="0"/>
          </a:p>
          <a:p>
            <a:pPr marL="109728" indent="0" fontAlgn="auto">
              <a:buFont typeface="Wingdings 3"/>
              <a:buNone/>
              <a:defRPr/>
            </a:pPr>
            <a:endParaRPr lang="en-US" sz="2800" dirty="0" smtClean="0"/>
          </a:p>
          <a:p>
            <a:pPr fontAlgn="auto">
              <a:defRPr/>
            </a:pPr>
            <a:endParaRPr lang="en-US" sz="2800" dirty="0" smtClean="0"/>
          </a:p>
          <a:p>
            <a:pPr fontAlgn="auto">
              <a:defRPr/>
            </a:pPr>
            <a:endParaRPr lang="en-US" sz="2800" dirty="0" smtClean="0"/>
          </a:p>
        </p:txBody>
      </p:sp>
    </p:spTree>
    <p:extLst>
      <p:ext uri="{BB962C8B-B14F-4D97-AF65-F5344CB8AC3E}">
        <p14:creationId xmlns:p14="http://schemas.microsoft.com/office/powerpoint/2010/main" val="62533981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idx="1"/>
          </p:nvPr>
        </p:nvSpPr>
        <p:spPr>
          <a:xfrm>
            <a:off x="457200" y="1481328"/>
            <a:ext cx="8686800" cy="4525963"/>
          </a:xfrm>
        </p:spPr>
        <p:txBody>
          <a:bodyPr>
            <a:normAutofit/>
          </a:bodyPr>
          <a:lstStyle/>
          <a:p>
            <a:pPr>
              <a:lnSpc>
                <a:spcPct val="110000"/>
              </a:lnSpc>
            </a:pPr>
            <a:r>
              <a:rPr lang="en-GB" sz="2400" dirty="0" smtClean="0"/>
              <a:t>LRFs must have a planned and organised approach for its members to:</a:t>
            </a:r>
          </a:p>
          <a:p>
            <a:pPr lvl="1">
              <a:lnSpc>
                <a:spcPct val="110000"/>
              </a:lnSpc>
            </a:pPr>
            <a:r>
              <a:rPr lang="en-GB" sz="2400" b="1" dirty="0" smtClean="0"/>
              <a:t>Assess the risk of emergencies in the LRF</a:t>
            </a:r>
          </a:p>
          <a:p>
            <a:pPr lvl="1">
              <a:lnSpc>
                <a:spcPct val="110000"/>
              </a:lnSpc>
            </a:pPr>
            <a:r>
              <a:rPr lang="en-GB" sz="2400" dirty="0" smtClean="0"/>
              <a:t>Plan for emergencies</a:t>
            </a:r>
          </a:p>
          <a:p>
            <a:pPr lvl="1">
              <a:lnSpc>
                <a:spcPct val="110000"/>
              </a:lnSpc>
            </a:pPr>
            <a:r>
              <a:rPr lang="en-GB" sz="2400" dirty="0" smtClean="0"/>
              <a:t>Plan for business continuity management</a:t>
            </a:r>
          </a:p>
          <a:p>
            <a:pPr lvl="1">
              <a:lnSpc>
                <a:spcPct val="110000"/>
              </a:lnSpc>
            </a:pPr>
            <a:r>
              <a:rPr lang="en-GB" sz="2400" dirty="0" smtClean="0"/>
              <a:t>Publish information about </a:t>
            </a:r>
            <a:r>
              <a:rPr lang="en-GB" sz="2400" b="1" dirty="0" smtClean="0"/>
              <a:t>risk assessments </a:t>
            </a:r>
            <a:r>
              <a:rPr lang="en-GB" sz="2400" dirty="0" smtClean="0"/>
              <a:t>and plans</a:t>
            </a:r>
          </a:p>
          <a:p>
            <a:pPr lvl="1">
              <a:lnSpc>
                <a:spcPct val="110000"/>
              </a:lnSpc>
            </a:pPr>
            <a:r>
              <a:rPr lang="en-GB" sz="2400" dirty="0" smtClean="0"/>
              <a:t>Have arrangements to warn and inform the public</a:t>
            </a:r>
          </a:p>
          <a:p>
            <a:pPr lvl="1">
              <a:lnSpc>
                <a:spcPct val="110000"/>
              </a:lnSpc>
            </a:pPr>
            <a:r>
              <a:rPr lang="en-GB" sz="2400" dirty="0" smtClean="0"/>
              <a:t>Share information with other responders</a:t>
            </a:r>
          </a:p>
          <a:p>
            <a:pPr lvl="1">
              <a:lnSpc>
                <a:spcPct val="110000"/>
              </a:lnSpc>
            </a:pPr>
            <a:r>
              <a:rPr lang="en-GB" sz="2400" dirty="0" smtClean="0"/>
              <a:t>Co-operate with </a:t>
            </a:r>
            <a:r>
              <a:rPr lang="en-GB" sz="2400" dirty="0"/>
              <a:t>other responders</a:t>
            </a:r>
          </a:p>
          <a:p>
            <a:pPr lvl="1">
              <a:lnSpc>
                <a:spcPct val="110000"/>
              </a:lnSpc>
            </a:pPr>
            <a:endParaRPr lang="en-GB" sz="2400" dirty="0" smtClean="0"/>
          </a:p>
          <a:p>
            <a:pPr marL="355600" indent="-355600">
              <a:lnSpc>
                <a:spcPct val="80000"/>
              </a:lnSpc>
            </a:pPr>
            <a:endParaRPr lang="en-US" sz="2800" dirty="0" smtClean="0">
              <a:solidFill>
                <a:schemeClr val="accent2"/>
              </a:solidFill>
            </a:endParaRPr>
          </a:p>
          <a:p>
            <a:pPr marL="355600" indent="-355600">
              <a:lnSpc>
                <a:spcPct val="80000"/>
              </a:lnSpc>
            </a:pPr>
            <a:endParaRPr lang="en-US" sz="2800" dirty="0">
              <a:solidFill>
                <a:schemeClr val="accent2"/>
              </a:solidFill>
            </a:endParaRPr>
          </a:p>
        </p:txBody>
      </p:sp>
      <p:sp>
        <p:nvSpPr>
          <p:cNvPr id="3" name="Title 2"/>
          <p:cNvSpPr>
            <a:spLocks noGrp="1"/>
          </p:cNvSpPr>
          <p:nvPr>
            <p:ph type="title"/>
          </p:nvPr>
        </p:nvSpPr>
        <p:spPr/>
        <p:txBody>
          <a:bodyPr>
            <a:normAutofit/>
          </a:bodyPr>
          <a:lstStyle/>
          <a:p>
            <a:pPr>
              <a:lnSpc>
                <a:spcPct val="110000"/>
              </a:lnSpc>
            </a:pPr>
            <a:r>
              <a:rPr lang="en-GB" sz="3600" dirty="0" smtClean="0">
                <a:solidFill>
                  <a:schemeClr val="accent2"/>
                </a:solidFill>
              </a:rPr>
              <a:t>Local Resilience Forum Duties</a:t>
            </a:r>
          </a:p>
        </p:txBody>
      </p:sp>
      <p:sp>
        <p:nvSpPr>
          <p:cNvPr id="8" name="TextBox 7"/>
          <p:cNvSpPr txBox="1"/>
          <p:nvPr/>
        </p:nvSpPr>
        <p:spPr>
          <a:xfrm>
            <a:off x="1066188" y="2348880"/>
            <a:ext cx="7056784" cy="461665"/>
          </a:xfrm>
          <a:prstGeom prst="rect">
            <a:avLst/>
          </a:prstGeom>
          <a:solidFill>
            <a:schemeClr val="bg1"/>
          </a:solidFill>
        </p:spPr>
        <p:txBody>
          <a:bodyPr wrap="square" rtlCol="0">
            <a:spAutoFit/>
          </a:bodyPr>
          <a:lstStyle/>
          <a:p>
            <a:r>
              <a:rPr lang="en-GB" sz="2400" b="1" dirty="0" smtClean="0">
                <a:solidFill>
                  <a:srgbClr val="FF0000"/>
                </a:solidFill>
              </a:rPr>
              <a:t>Assess the risk of emergencies in the LRF</a:t>
            </a:r>
            <a:endParaRPr lang="en-US" sz="2400" b="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1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91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91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0"/>
                            </p:stCondLst>
                            <p:childTnLst>
                              <p:par>
                                <p:cTn id="26" presetID="6" presetClass="emph" presetSubtype="0" fill="hold" grpId="0" nodeType="afterEffect">
                                  <p:stCondLst>
                                    <p:cond delay="0"/>
                                  </p:stCondLst>
                                  <p:childTnLst>
                                    <p:animScale>
                                      <p:cBhvr>
                                        <p:cTn id="27" dur="2000" fill="hold"/>
                                        <p:tgtEl>
                                          <p:spTgt spid="8"/>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08720"/>
            <a:ext cx="9144000" cy="1515624"/>
          </a:xfrm>
        </p:spPr>
        <p:txBody>
          <a:bodyPr>
            <a:normAutofit lnSpcReduction="10000"/>
          </a:bodyPr>
          <a:lstStyle/>
          <a:p>
            <a:pPr marL="580962" indent="-182563"/>
            <a:r>
              <a:rPr lang="en-GB" sz="3000" dirty="0" smtClean="0"/>
              <a:t>Risk assessment carried out by LRFs</a:t>
            </a:r>
          </a:p>
          <a:p>
            <a:pPr marL="580962" indent="-182563"/>
            <a:r>
              <a:rPr lang="en-GB" sz="3000" dirty="0" smtClean="0"/>
              <a:t>Focus on local area, based on national risks</a:t>
            </a:r>
          </a:p>
          <a:p>
            <a:pPr marL="580962" indent="-182563"/>
            <a:r>
              <a:rPr lang="en-GB" sz="3000" dirty="0" smtClean="0"/>
              <a:t>Split into two groupings...</a:t>
            </a:r>
            <a:endParaRPr lang="en-GB" sz="2400" dirty="0" smtClean="0"/>
          </a:p>
          <a:p>
            <a:pPr lvl="2">
              <a:buNone/>
            </a:pPr>
            <a:endParaRPr lang="en-GB" sz="2400" dirty="0" smtClean="0">
              <a:solidFill>
                <a:srgbClr val="0070C0"/>
              </a:solidFill>
            </a:endParaRPr>
          </a:p>
          <a:p>
            <a:endParaRPr lang="en-US" dirty="0"/>
          </a:p>
        </p:txBody>
      </p:sp>
      <p:sp>
        <p:nvSpPr>
          <p:cNvPr id="3" name="Title 2"/>
          <p:cNvSpPr>
            <a:spLocks noGrp="1"/>
          </p:cNvSpPr>
          <p:nvPr>
            <p:ph type="title"/>
          </p:nvPr>
        </p:nvSpPr>
        <p:spPr>
          <a:xfrm>
            <a:off x="0" y="0"/>
            <a:ext cx="8229600" cy="836712"/>
          </a:xfrm>
        </p:spPr>
        <p:txBody>
          <a:bodyPr/>
          <a:lstStyle/>
          <a:p>
            <a:r>
              <a:rPr lang="en-GB" sz="3600" dirty="0" smtClean="0">
                <a:solidFill>
                  <a:schemeClr val="accent2"/>
                </a:solidFill>
              </a:rPr>
              <a:t>Risk Assessment Groupings</a:t>
            </a:r>
            <a:endParaRPr lang="en-US" sz="3600" dirty="0" smtClean="0">
              <a:solidFill>
                <a:schemeClr val="accent2"/>
              </a:solidFill>
            </a:endParaRPr>
          </a:p>
        </p:txBody>
      </p:sp>
      <p:pic>
        <p:nvPicPr>
          <p:cNvPr id="109569" name="Picture 1" descr="G:\Contingency Planning\Photos DVDs\Pictures\Terrorism\London - bus bomb.jpg"/>
          <p:cNvPicPr>
            <a:picLocks noChangeAspect="1" noChangeArrowheads="1"/>
          </p:cNvPicPr>
          <p:nvPr/>
        </p:nvPicPr>
        <p:blipFill>
          <a:blip r:embed="rId3" cstate="print"/>
          <a:srcRect/>
          <a:stretch>
            <a:fillRect/>
          </a:stretch>
        </p:blipFill>
        <p:spPr bwMode="auto">
          <a:xfrm>
            <a:off x="4432965" y="4797152"/>
            <a:ext cx="2227267" cy="2060849"/>
          </a:xfrm>
          <a:prstGeom prst="rect">
            <a:avLst/>
          </a:prstGeom>
          <a:noFill/>
        </p:spPr>
      </p:pic>
      <p:sp>
        <p:nvSpPr>
          <p:cNvPr id="5" name="TextBox 4"/>
          <p:cNvSpPr txBox="1"/>
          <p:nvPr/>
        </p:nvSpPr>
        <p:spPr>
          <a:xfrm>
            <a:off x="5004048" y="2708920"/>
            <a:ext cx="4139952" cy="984885"/>
          </a:xfrm>
          <a:prstGeom prst="rect">
            <a:avLst/>
          </a:prstGeom>
          <a:noFill/>
        </p:spPr>
        <p:txBody>
          <a:bodyPr wrap="square" rtlCol="0">
            <a:spAutoFit/>
          </a:bodyPr>
          <a:lstStyle/>
          <a:p>
            <a:pPr algn="ctr"/>
            <a:r>
              <a:rPr lang="en-GB" sz="4000" b="1" dirty="0" smtClean="0"/>
              <a:t>THREATS</a:t>
            </a:r>
            <a:endParaRPr lang="en-GB" b="1" dirty="0" smtClean="0"/>
          </a:p>
          <a:p>
            <a:pPr algn="ctr"/>
            <a:r>
              <a:rPr lang="en-GB" b="1" dirty="0" smtClean="0"/>
              <a:t>Terrorism, malicious attacks</a:t>
            </a:r>
            <a:endParaRPr lang="en-US" b="1" dirty="0"/>
          </a:p>
        </p:txBody>
      </p:sp>
      <p:sp>
        <p:nvSpPr>
          <p:cNvPr id="6" name="TextBox 5"/>
          <p:cNvSpPr txBox="1"/>
          <p:nvPr/>
        </p:nvSpPr>
        <p:spPr>
          <a:xfrm>
            <a:off x="0" y="2708920"/>
            <a:ext cx="4896544" cy="984885"/>
          </a:xfrm>
          <a:prstGeom prst="rect">
            <a:avLst/>
          </a:prstGeom>
          <a:noFill/>
        </p:spPr>
        <p:txBody>
          <a:bodyPr wrap="square" rtlCol="0">
            <a:spAutoFit/>
          </a:bodyPr>
          <a:lstStyle/>
          <a:p>
            <a:pPr algn="ctr"/>
            <a:r>
              <a:rPr lang="en-GB" sz="4000" b="1" dirty="0" smtClean="0"/>
              <a:t>HAZARDS</a:t>
            </a:r>
            <a:endParaRPr lang="en-GB" sz="3600" b="1" dirty="0" smtClean="0"/>
          </a:p>
          <a:p>
            <a:pPr algn="ctr"/>
            <a:r>
              <a:rPr lang="en-GB" b="1" dirty="0" smtClean="0"/>
              <a:t>Flooding, infectious disease, strikes...</a:t>
            </a:r>
            <a:endParaRPr lang="en-US" b="1" dirty="0"/>
          </a:p>
        </p:txBody>
      </p:sp>
      <p:pic>
        <p:nvPicPr>
          <p:cNvPr id="109570" name="Picture 2" descr="G:\Contingency Planning\Photos DVDs\Pictures\Terrorism\OP Shilton Exeter Bombing\Scan0024.jpg"/>
          <p:cNvPicPr>
            <a:picLocks noChangeAspect="1" noChangeArrowheads="1"/>
          </p:cNvPicPr>
          <p:nvPr/>
        </p:nvPicPr>
        <p:blipFill>
          <a:blip r:embed="rId4" cstate="print"/>
          <a:srcRect/>
          <a:stretch>
            <a:fillRect/>
          </a:stretch>
        </p:blipFill>
        <p:spPr bwMode="auto">
          <a:xfrm>
            <a:off x="6655247" y="3788965"/>
            <a:ext cx="2488753" cy="3312443"/>
          </a:xfrm>
          <a:prstGeom prst="rect">
            <a:avLst/>
          </a:prstGeom>
          <a:noFill/>
        </p:spPr>
      </p:pic>
      <p:pic>
        <p:nvPicPr>
          <p:cNvPr id="109574" name="Picture 6" descr="G:\Contingency Planning\Photos DVDs\Pictures\Public Disorder\disorder1.jpg"/>
          <p:cNvPicPr>
            <a:picLocks noChangeAspect="1" noChangeArrowheads="1"/>
          </p:cNvPicPr>
          <p:nvPr/>
        </p:nvPicPr>
        <p:blipFill>
          <a:blip r:embed="rId5" cstate="print"/>
          <a:srcRect/>
          <a:stretch>
            <a:fillRect/>
          </a:stretch>
        </p:blipFill>
        <p:spPr bwMode="auto">
          <a:xfrm>
            <a:off x="1691680" y="3717032"/>
            <a:ext cx="2125024" cy="1368152"/>
          </a:xfrm>
          <a:prstGeom prst="rect">
            <a:avLst/>
          </a:prstGeom>
          <a:noFill/>
        </p:spPr>
      </p:pic>
      <p:pic>
        <p:nvPicPr>
          <p:cNvPr id="109572" name="Picture 4" descr="G:\Contingency Planning\Photos DVDs\Pictures\Flooding_ Severe Weather\Boscastle\Boscastle - helo.jpg"/>
          <p:cNvPicPr>
            <a:picLocks noChangeAspect="1" noChangeArrowheads="1"/>
          </p:cNvPicPr>
          <p:nvPr/>
        </p:nvPicPr>
        <p:blipFill>
          <a:blip r:embed="rId6" cstate="print"/>
          <a:srcRect/>
          <a:stretch>
            <a:fillRect/>
          </a:stretch>
        </p:blipFill>
        <p:spPr bwMode="auto">
          <a:xfrm>
            <a:off x="1" y="4725144"/>
            <a:ext cx="3053344" cy="2160240"/>
          </a:xfrm>
          <a:prstGeom prst="rect">
            <a:avLst/>
          </a:prstGeom>
          <a:noFill/>
        </p:spPr>
      </p:pic>
      <p:pic>
        <p:nvPicPr>
          <p:cNvPr id="109573" name="Picture 5" descr="G:\Contingency Planning\Photos DVDs\Pictures\Human Diseases\flu-virus-e06074-sw.jpg"/>
          <p:cNvPicPr>
            <a:picLocks noChangeAspect="1" noChangeArrowheads="1"/>
          </p:cNvPicPr>
          <p:nvPr/>
        </p:nvPicPr>
        <p:blipFill>
          <a:blip r:embed="rId7" cstate="print"/>
          <a:srcRect/>
          <a:stretch>
            <a:fillRect/>
          </a:stretch>
        </p:blipFill>
        <p:spPr bwMode="auto">
          <a:xfrm>
            <a:off x="0" y="3717032"/>
            <a:ext cx="1702445" cy="12768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95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957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957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956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95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034" y="1428736"/>
            <a:ext cx="7500990" cy="507831"/>
          </a:xfrm>
          <a:prstGeom prst="rect">
            <a:avLst/>
          </a:prstGeom>
          <a:noFill/>
        </p:spPr>
        <p:txBody>
          <a:bodyPr wrap="square" rtlCol="0">
            <a:spAutoFit/>
          </a:bodyPr>
          <a:lstStyle/>
          <a:p>
            <a:pPr marL="365760" indent="-256032">
              <a:spcBef>
                <a:spcPts val="400"/>
              </a:spcBef>
              <a:spcAft>
                <a:spcPts val="0"/>
              </a:spcAft>
              <a:buClr>
                <a:schemeClr val="accent1"/>
              </a:buClr>
              <a:buSzPct val="68000"/>
              <a:buFont typeface="Wingdings 3"/>
              <a:buChar char=""/>
            </a:pPr>
            <a:endParaRPr lang="en-US" sz="2700" dirty="0" smtClean="0">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1428417208"/>
              </p:ext>
            </p:extLst>
          </p:nvPr>
        </p:nvGraphicFramePr>
        <p:xfrm>
          <a:off x="-1163" y="-1"/>
          <a:ext cx="9145162" cy="6858003"/>
        </p:xfrm>
        <a:graphic>
          <a:graphicData uri="http://schemas.openxmlformats.org/drawingml/2006/table">
            <a:tbl>
              <a:tblPr firstRow="1" bandRow="1">
                <a:tableStyleId>{5C22544A-7EE6-4342-B048-85BDC9FD1C3A}</a:tableStyleId>
              </a:tblPr>
              <a:tblGrid>
                <a:gridCol w="612799"/>
                <a:gridCol w="1780896"/>
                <a:gridCol w="736528"/>
                <a:gridCol w="675151"/>
                <a:gridCol w="613778"/>
                <a:gridCol w="613778"/>
                <a:gridCol w="1902699"/>
                <a:gridCol w="733687"/>
                <a:gridCol w="800721"/>
                <a:gridCol w="675125"/>
              </a:tblGrid>
              <a:tr h="665188">
                <a:tc>
                  <a:txBody>
                    <a:bodyPr/>
                    <a:lstStyle/>
                    <a:p>
                      <a:pPr algn="ctr"/>
                      <a:r>
                        <a:rPr lang="en-GB" dirty="0" smtClean="0"/>
                        <a:t>ID</a:t>
                      </a:r>
                      <a:endParaRPr lang="en-US" dirty="0"/>
                    </a:p>
                  </a:txBody>
                  <a:tcPr anchor="ctr">
                    <a:lnB w="38100" cap="flat" cmpd="sng" algn="ctr">
                      <a:solidFill>
                        <a:schemeClr val="tx1"/>
                      </a:solidFill>
                      <a:prstDash val="solid"/>
                      <a:round/>
                      <a:headEnd type="none" w="med" len="med"/>
                      <a:tailEnd type="none" w="med" len="med"/>
                    </a:lnB>
                  </a:tcPr>
                </a:tc>
                <a:tc>
                  <a:txBody>
                    <a:bodyPr/>
                    <a:lstStyle/>
                    <a:p>
                      <a:r>
                        <a:rPr lang="en-GB" dirty="0" smtClean="0"/>
                        <a:t>Hazard</a:t>
                      </a:r>
                      <a:endParaRPr lang="en-US" dirty="0"/>
                    </a:p>
                  </a:txBody>
                  <a:tcPr anchor="ctr">
                    <a:lnB w="38100" cap="flat" cmpd="sng" algn="ctr">
                      <a:solidFill>
                        <a:schemeClr val="tx1"/>
                      </a:solidFill>
                      <a:prstDash val="solid"/>
                      <a:round/>
                      <a:headEnd type="none" w="med" len="med"/>
                      <a:tailEnd type="none" w="med" len="med"/>
                    </a:lnB>
                  </a:tcPr>
                </a:tc>
                <a:tc>
                  <a:txBody>
                    <a:bodyPr/>
                    <a:lstStyle/>
                    <a:p>
                      <a:r>
                        <a:rPr lang="en-GB" dirty="0" smtClean="0"/>
                        <a:t>Lead</a:t>
                      </a:r>
                      <a:endParaRPr lang="en-US" dirty="0"/>
                    </a:p>
                  </a:txBody>
                  <a:tcPr anchor="ctr">
                    <a:lnB w="38100" cap="flat" cmpd="sng" algn="ctr">
                      <a:solidFill>
                        <a:schemeClr val="tx1"/>
                      </a:solidFill>
                      <a:prstDash val="solid"/>
                      <a:round/>
                      <a:headEnd type="none" w="med" len="med"/>
                      <a:tailEnd type="none" w="med" len="med"/>
                    </a:lnB>
                  </a:tcPr>
                </a:tc>
                <a:tc>
                  <a:txBody>
                    <a:bodyPr/>
                    <a:lstStyle/>
                    <a:p>
                      <a:r>
                        <a:rPr lang="en-GB" dirty="0" smtClean="0"/>
                        <a:t>CM%</a:t>
                      </a:r>
                      <a:endParaRPr lang="en-US" dirty="0"/>
                    </a:p>
                  </a:txBody>
                  <a:tcPr anchor="ctr">
                    <a:lnR w="5715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algn="ctr"/>
                      <a:endParaRPr lang="en-US"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pPr algn="ctr"/>
                      <a:r>
                        <a:rPr lang="en-GB" dirty="0" smtClean="0"/>
                        <a:t>ID</a:t>
                      </a:r>
                      <a:endParaRPr lang="en-US" dirty="0"/>
                    </a:p>
                  </a:txBody>
                  <a:tcPr anchor="ctr">
                    <a:lnL w="57150" cap="flat" cmpd="sng" algn="ctr">
                      <a:solidFill>
                        <a:schemeClr val="tx1"/>
                      </a:solidFill>
                      <a:prstDash val="solid"/>
                      <a:round/>
                      <a:headEnd type="none" w="med" len="med"/>
                      <a:tailEnd type="none" w="med" len="med"/>
                    </a:lnL>
                  </a:tcPr>
                </a:tc>
                <a:tc>
                  <a:txBody>
                    <a:bodyPr/>
                    <a:lstStyle/>
                    <a:p>
                      <a:r>
                        <a:rPr lang="en-GB" dirty="0" smtClean="0"/>
                        <a:t>Hazard</a:t>
                      </a:r>
                      <a:endParaRPr lang="en-US" dirty="0"/>
                    </a:p>
                  </a:txBody>
                  <a:tcPr anchor="ctr"/>
                </a:tc>
                <a:tc>
                  <a:txBody>
                    <a:bodyPr/>
                    <a:lstStyle/>
                    <a:p>
                      <a:r>
                        <a:rPr lang="en-GB" dirty="0" smtClean="0"/>
                        <a:t>Lead</a:t>
                      </a:r>
                      <a:endParaRPr lang="en-US" dirty="0"/>
                    </a:p>
                  </a:txBody>
                  <a:tcPr anchor="ctr"/>
                </a:tc>
                <a:tc>
                  <a:txBody>
                    <a:bodyPr/>
                    <a:lstStyle/>
                    <a:p>
                      <a:r>
                        <a:rPr lang="en-GB" dirty="0" smtClean="0"/>
                        <a:t>CM%</a:t>
                      </a:r>
                      <a:endParaRPr lang="en-US" dirty="0"/>
                    </a:p>
                  </a:txBody>
                  <a:tcPr anchor="ctr"/>
                </a:tc>
                <a:tc>
                  <a:txBody>
                    <a:bodyPr/>
                    <a:lstStyle/>
                    <a:p>
                      <a:endParaRPr lang="en-US" dirty="0"/>
                    </a:p>
                  </a:txBody>
                  <a:tcPr anchor="ctr"/>
                </a:tc>
              </a:tr>
              <a:tr h="380108">
                <a:tc>
                  <a:txBody>
                    <a:bodyPr/>
                    <a:lstStyle/>
                    <a:p>
                      <a:pPr algn="ctr">
                        <a:spcAft>
                          <a:spcPts val="0"/>
                        </a:spcAft>
                        <a:tabLst>
                          <a:tab pos="457200" algn="l"/>
                        </a:tabLst>
                      </a:pPr>
                      <a:r>
                        <a:rPr lang="en-GB" sz="1200" b="1" dirty="0">
                          <a:solidFill>
                            <a:schemeClr val="bg1"/>
                          </a:solidFill>
                          <a:latin typeface="Arial"/>
                          <a:ea typeface="Times New Roman"/>
                          <a:cs typeface="Arial"/>
                        </a:rPr>
                        <a:t>HH002  </a:t>
                      </a:r>
                      <a:endParaRPr lang="en-US" sz="1200" b="1" dirty="0">
                        <a:solidFill>
                          <a:schemeClr val="bg1"/>
                        </a:solidFill>
                        <a:latin typeface="Arial"/>
                        <a:ea typeface="Times New Roman"/>
                        <a:cs typeface="Times New Roman"/>
                      </a:endParaRPr>
                    </a:p>
                  </a:txBody>
                  <a:tcPr marL="25329" marR="25329" marT="0" marB="0" anchor="ctr">
                    <a:lnT w="38100" cap="flat" cmpd="sng" algn="ctr">
                      <a:solidFill>
                        <a:schemeClr val="tx1"/>
                      </a:solidFill>
                      <a:prstDash val="solid"/>
                      <a:round/>
                      <a:headEnd type="none" w="med" len="med"/>
                      <a:tailEnd type="none" w="med" len="med"/>
                    </a:lnT>
                    <a:solidFill>
                      <a:schemeClr val="tx1"/>
                    </a:solidFill>
                  </a:tcPr>
                </a:tc>
                <a:tc>
                  <a:txBody>
                    <a:bodyPr/>
                    <a:lstStyle/>
                    <a:p>
                      <a:pPr>
                        <a:spcAft>
                          <a:spcPts val="0"/>
                        </a:spcAft>
                        <a:tabLst>
                          <a:tab pos="457200" algn="l"/>
                        </a:tabLst>
                      </a:pPr>
                      <a:r>
                        <a:rPr lang="en-GB" sz="1200" dirty="0">
                          <a:latin typeface="Arial"/>
                          <a:ea typeface="Times New Roman"/>
                          <a:cs typeface="Arial"/>
                        </a:rPr>
                        <a:t>Influenza-Type Disease (Pandemic)</a:t>
                      </a:r>
                      <a:endParaRPr lang="en-US" sz="1200" dirty="0">
                        <a:latin typeface="Arial"/>
                        <a:ea typeface="Times New Roman"/>
                        <a:cs typeface="Times New Roman"/>
                      </a:endParaRPr>
                    </a:p>
                  </a:txBody>
                  <a:tcPr marL="25329" marR="25329" marT="0" marB="0" anchor="ctr">
                    <a:lnT w="38100" cap="flat" cmpd="sng" algn="ctr">
                      <a:solidFill>
                        <a:schemeClr val="tx1"/>
                      </a:solidFill>
                      <a:prstDash val="solid"/>
                      <a:round/>
                      <a:headEnd type="none" w="med" len="med"/>
                      <a:tailEnd type="none" w="med" len="med"/>
                    </a:lnT>
                  </a:tcPr>
                </a:tc>
                <a:tc>
                  <a:txBody>
                    <a:bodyPr/>
                    <a:lstStyle/>
                    <a:p>
                      <a:pPr>
                        <a:spcAft>
                          <a:spcPts val="0"/>
                        </a:spcAft>
                        <a:tabLst>
                          <a:tab pos="457200" algn="l"/>
                        </a:tabLst>
                      </a:pPr>
                      <a:r>
                        <a:rPr lang="en-GB" sz="1200" dirty="0" smtClean="0">
                          <a:latin typeface="Arial"/>
                          <a:ea typeface="Times New Roman"/>
                          <a:cs typeface="Arial"/>
                        </a:rPr>
                        <a:t>PHE</a:t>
                      </a:r>
                      <a:endParaRPr lang="en-US" sz="1200" dirty="0">
                        <a:latin typeface="Arial"/>
                        <a:ea typeface="Times New Roman"/>
                        <a:cs typeface="Times New Roman"/>
                      </a:endParaRPr>
                    </a:p>
                  </a:txBody>
                  <a:tcPr marL="25329" marR="25329" marT="0" marB="0" anchor="ctr">
                    <a:lnT w="38100" cap="flat" cmpd="sng" algn="ctr">
                      <a:solidFill>
                        <a:schemeClr val="tx1"/>
                      </a:solidFill>
                      <a:prstDash val="solid"/>
                      <a:round/>
                      <a:headEnd type="none" w="med" len="med"/>
                      <a:tailEnd type="none" w="med" len="med"/>
                    </a:lnT>
                  </a:tcPr>
                </a:tc>
                <a:tc>
                  <a:txBody>
                    <a:bodyPr/>
                    <a:lstStyle/>
                    <a:p>
                      <a:pPr algn="ctr"/>
                      <a:r>
                        <a:rPr lang="en-GB" sz="1400" b="1" dirty="0" smtClean="0">
                          <a:solidFill>
                            <a:schemeClr val="tx1"/>
                          </a:solidFill>
                        </a:rPr>
                        <a:t>84%</a:t>
                      </a:r>
                      <a:endParaRPr lang="en-US" sz="1400" b="1" dirty="0">
                        <a:solidFill>
                          <a:schemeClr val="tx1"/>
                        </a:solidFill>
                      </a:endParaRPr>
                    </a:p>
                  </a:txBody>
                  <a:tcPr anchor="ctr">
                    <a:lnR w="5715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92D050"/>
                    </a:solidFill>
                  </a:tcPr>
                </a:tc>
                <a:tc>
                  <a:txBody>
                    <a:bodyPr/>
                    <a:lstStyle/>
                    <a:p>
                      <a:pPr algn="ctr">
                        <a:spcAft>
                          <a:spcPts val="0"/>
                        </a:spcAft>
                        <a:tabLst>
                          <a:tab pos="457200" algn="l"/>
                        </a:tabLst>
                      </a:pPr>
                      <a:endParaRPr lang="en-US" sz="1200" dirty="0">
                        <a:solidFill>
                          <a:schemeClr val="tx1"/>
                        </a:solidFill>
                        <a:latin typeface="Arial"/>
                        <a:ea typeface="Times New Roman"/>
                        <a:cs typeface="Times New Roman"/>
                      </a:endParaRPr>
                    </a:p>
                  </a:txBody>
                  <a:tcPr marL="25329" marR="25329"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endParaRPr lang="en-GB" dirty="0"/>
                    </a:p>
                  </a:txBody>
                  <a:tcPr marL="25329" marR="25329" marT="0" marB="0" anchor="ctr">
                    <a:lnL w="57150" cap="flat" cmpd="sng" algn="ctr">
                      <a:solidFill>
                        <a:schemeClr val="tx1"/>
                      </a:solidFill>
                      <a:prstDash val="solid"/>
                      <a:round/>
                      <a:headEnd type="none" w="med" len="med"/>
                      <a:tailEnd type="none" w="med" len="med"/>
                    </a:lnL>
                  </a:tcPr>
                </a:tc>
                <a:tc>
                  <a:txBody>
                    <a:bodyPr/>
                    <a:lstStyle/>
                    <a:p>
                      <a:endParaRPr lang="en-GB" dirty="0"/>
                    </a:p>
                  </a:txBody>
                  <a:tcPr marL="25329" marR="25329" marT="0" marB="0" anchor="ctr"/>
                </a:tc>
                <a:tc>
                  <a:txBody>
                    <a:bodyPr/>
                    <a:lstStyle/>
                    <a:p>
                      <a:endParaRPr lang="en-GB" dirty="0"/>
                    </a:p>
                  </a:txBody>
                  <a:tcPr marL="25329" marR="25329" marT="0" marB="0" anchor="ctr"/>
                </a:tc>
                <a:tc>
                  <a:txBody>
                    <a:bodyPr/>
                    <a:lstStyle/>
                    <a:p>
                      <a:pPr marL="0" algn="ctr" rtl="0" eaLnBrk="1" latinLnBrk="0" hangingPunct="1">
                        <a:spcAft>
                          <a:spcPts val="0"/>
                        </a:spcAft>
                        <a:tabLst>
                          <a:tab pos="457200" algn="l"/>
                        </a:tabLst>
                      </a:pPr>
                      <a:endParaRPr kumimoji="0" lang="en-GB" sz="1400" b="1" kern="1200" dirty="0" smtClean="0">
                        <a:solidFill>
                          <a:schemeClr val="dk1"/>
                        </a:solidFill>
                        <a:latin typeface="Arial"/>
                        <a:ea typeface="Times New Roman"/>
                        <a:cs typeface="Arial"/>
                      </a:endParaRPr>
                    </a:p>
                  </a:txBody>
                  <a:tcPr marL="25329" marR="25329" marT="0" marB="0" anchor="ctr">
                    <a:solidFill>
                      <a:srgbClr val="CCD5EA"/>
                    </a:solidFill>
                  </a:tcPr>
                </a:tc>
                <a:tc>
                  <a:txBody>
                    <a:bodyPr/>
                    <a:lstStyle/>
                    <a:p>
                      <a:pPr algn="ctr">
                        <a:spcAft>
                          <a:spcPts val="0"/>
                        </a:spcAft>
                        <a:tabLst>
                          <a:tab pos="457200" algn="l"/>
                        </a:tabLst>
                      </a:pPr>
                      <a:endParaRPr lang="en-US" sz="1200" dirty="0">
                        <a:solidFill>
                          <a:schemeClr val="tx1"/>
                        </a:solidFill>
                        <a:latin typeface="Arial"/>
                        <a:ea typeface="Times New Roman"/>
                        <a:cs typeface="Times New Roman"/>
                      </a:endParaRPr>
                    </a:p>
                  </a:txBody>
                  <a:tcPr marL="25329" marR="25329" marT="0" marB="0" anchor="ctr">
                    <a:solidFill>
                      <a:srgbClr val="CCD5EA"/>
                    </a:solidFill>
                  </a:tcPr>
                </a:tc>
              </a:tr>
              <a:tr h="570161">
                <a:tc>
                  <a:txBody>
                    <a:bodyPr/>
                    <a:lstStyle/>
                    <a:p>
                      <a:pPr algn="ctr">
                        <a:spcAft>
                          <a:spcPts val="0"/>
                        </a:spcAft>
                        <a:tabLst>
                          <a:tab pos="457200" algn="l"/>
                        </a:tabLst>
                      </a:pPr>
                      <a:r>
                        <a:rPr lang="en-GB" sz="1200" b="1" dirty="0" smtClean="0">
                          <a:solidFill>
                            <a:schemeClr val="bg1"/>
                          </a:solidFill>
                          <a:latin typeface="Arial"/>
                          <a:ea typeface="Times New Roman"/>
                          <a:cs typeface="Arial"/>
                        </a:rPr>
                        <a:t>SW005 </a:t>
                      </a:r>
                      <a:endParaRPr lang="en-US" sz="1200" b="1" dirty="0">
                        <a:solidFill>
                          <a:schemeClr val="bg1"/>
                        </a:solidFill>
                        <a:latin typeface="Arial"/>
                        <a:ea typeface="Times New Roman"/>
                        <a:cs typeface="Times New Roman"/>
                      </a:endParaRPr>
                    </a:p>
                  </a:txBody>
                  <a:tcPr marL="25329" marR="25329" marT="0" marB="0" anchor="ctr">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457200" algn="l"/>
                        </a:tabLst>
                        <a:defRPr/>
                      </a:pPr>
                      <a:r>
                        <a:rPr lang="en-GB" sz="1200" dirty="0" smtClean="0">
                          <a:latin typeface="+mn-lt"/>
                          <a:ea typeface="Times New Roman"/>
                          <a:cs typeface="Arial"/>
                        </a:rPr>
                        <a:t>Flooding: Major coastal/tidal</a:t>
                      </a:r>
                      <a:endParaRPr lang="en-US" sz="1200" dirty="0" smtClean="0">
                        <a:latin typeface="+mn-lt"/>
                        <a:ea typeface="Times New Roman"/>
                        <a:cs typeface="Times New Roman"/>
                      </a:endParaRPr>
                    </a:p>
                    <a:p>
                      <a:pPr>
                        <a:spcAft>
                          <a:spcPts val="0"/>
                        </a:spcAft>
                        <a:tabLst>
                          <a:tab pos="457200" algn="l"/>
                        </a:tabLst>
                      </a:pPr>
                      <a:endParaRPr lang="en-US" sz="1200" dirty="0">
                        <a:latin typeface="Arial"/>
                        <a:ea typeface="Times New Roman"/>
                        <a:cs typeface="Times New Roman"/>
                      </a:endParaRPr>
                    </a:p>
                  </a:txBody>
                  <a:tcPr marL="25329" marR="25329" marT="0" marB="0" anchor="ctr"/>
                </a:tc>
                <a:tc>
                  <a:txBody>
                    <a:bodyPr/>
                    <a:lstStyle/>
                    <a:p>
                      <a:pPr>
                        <a:spcAft>
                          <a:spcPts val="0"/>
                        </a:spcAft>
                        <a:tabLst>
                          <a:tab pos="457200" algn="l"/>
                        </a:tabLst>
                      </a:pPr>
                      <a:r>
                        <a:rPr lang="en-GB" sz="1200" dirty="0" smtClean="0">
                          <a:latin typeface="Arial"/>
                          <a:ea typeface="Times New Roman"/>
                          <a:cs typeface="Arial"/>
                        </a:rPr>
                        <a:t>EA</a:t>
                      </a:r>
                      <a:endParaRPr lang="en-US" sz="1200" dirty="0">
                        <a:latin typeface="Arial"/>
                        <a:ea typeface="Times New Roman"/>
                        <a:cs typeface="Times New Roman"/>
                      </a:endParaRPr>
                    </a:p>
                  </a:txBody>
                  <a:tcPr marL="25329" marR="25329" marT="0" marB="0" anchor="ctr"/>
                </a:tc>
                <a:tc>
                  <a:txBody>
                    <a:bodyPr/>
                    <a:lstStyle/>
                    <a:p>
                      <a:pPr algn="ctr"/>
                      <a:r>
                        <a:rPr lang="en-GB" sz="1400" b="1" dirty="0" smtClean="0">
                          <a:solidFill>
                            <a:schemeClr val="tx1"/>
                          </a:solidFill>
                        </a:rPr>
                        <a:t>86%</a:t>
                      </a:r>
                      <a:endParaRPr lang="en-US" sz="1400" b="1" dirty="0">
                        <a:solidFill>
                          <a:schemeClr val="tx1"/>
                        </a:solidFill>
                      </a:endParaRPr>
                    </a:p>
                  </a:txBody>
                  <a:tcPr anchor="ctr">
                    <a:lnR w="57150" cap="flat" cmpd="sng" algn="ctr">
                      <a:solidFill>
                        <a:schemeClr val="tx1"/>
                      </a:solidFill>
                      <a:prstDash val="solid"/>
                      <a:round/>
                      <a:headEnd type="none" w="med" len="med"/>
                      <a:tailEnd type="none" w="med" len="med"/>
                    </a:lnR>
                    <a:solidFill>
                      <a:srgbClr val="92D050"/>
                    </a:solidFill>
                  </a:tcPr>
                </a:tc>
                <a:tc>
                  <a:txBody>
                    <a:bodyPr/>
                    <a:lstStyle/>
                    <a:p>
                      <a:pPr algn="ctr">
                        <a:spcAft>
                          <a:spcPts val="0"/>
                        </a:spcAft>
                        <a:tabLst>
                          <a:tab pos="457200" algn="l"/>
                        </a:tabLst>
                      </a:pPr>
                      <a:endParaRPr lang="en-US" sz="1200" dirty="0">
                        <a:solidFill>
                          <a:schemeClr val="tx1"/>
                        </a:solidFill>
                        <a:latin typeface="Arial"/>
                        <a:ea typeface="Times New Roman"/>
                        <a:cs typeface="Times New Roman"/>
                      </a:endParaRPr>
                    </a:p>
                  </a:txBody>
                  <a:tcPr marL="25329" marR="25329"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pPr algn="ctr">
                        <a:spcAft>
                          <a:spcPts val="0"/>
                        </a:spcAft>
                        <a:tabLst>
                          <a:tab pos="457200" algn="l"/>
                        </a:tabLst>
                      </a:pPr>
                      <a:endParaRPr lang="en-US" sz="1200" dirty="0">
                        <a:solidFill>
                          <a:schemeClr val="tx1"/>
                        </a:solidFill>
                        <a:latin typeface="Arial"/>
                        <a:ea typeface="Times New Roman"/>
                        <a:cs typeface="Times New Roman"/>
                      </a:endParaRPr>
                    </a:p>
                  </a:txBody>
                  <a:tcPr marL="25329" marR="25329" marT="0" marB="0" anchor="ct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19000"/>
                        </a:lnSpc>
                        <a:spcBef>
                          <a:spcPts val="0"/>
                        </a:spcBef>
                        <a:spcAft>
                          <a:spcPts val="0"/>
                        </a:spcAft>
                        <a:buClrTx/>
                        <a:buSzTx/>
                        <a:buFontTx/>
                        <a:buNone/>
                        <a:tabLst/>
                        <a:defRPr/>
                      </a:pPr>
                      <a:endParaRPr kumimoji="0" lang="en-US" sz="1200" kern="1200" dirty="0" smtClean="0">
                        <a:solidFill>
                          <a:schemeClr val="dk1"/>
                        </a:solidFill>
                        <a:latin typeface="Arial"/>
                        <a:ea typeface="Times New Roman"/>
                        <a:cs typeface="Arial"/>
                      </a:endParaRPr>
                    </a:p>
                  </a:txBody>
                  <a:tcPr marL="25329" marR="25329" marT="0" marB="0" anchor="ctr"/>
                </a:tc>
                <a:tc>
                  <a:txBody>
                    <a:bodyPr/>
                    <a:lstStyle/>
                    <a:p>
                      <a:pPr>
                        <a:spcAft>
                          <a:spcPts val="0"/>
                        </a:spcAft>
                        <a:tabLst>
                          <a:tab pos="457200" algn="l"/>
                        </a:tabLst>
                      </a:pPr>
                      <a:endParaRPr lang="en-US" sz="1200" dirty="0">
                        <a:latin typeface="Arial"/>
                        <a:ea typeface="Times New Roman"/>
                        <a:cs typeface="Times New Roman"/>
                      </a:endParaRPr>
                    </a:p>
                  </a:txBody>
                  <a:tcPr marL="25329" marR="25329" marT="0" marB="0" anchor="ctr"/>
                </a:tc>
                <a:tc>
                  <a:txBody>
                    <a:bodyPr/>
                    <a:lstStyle/>
                    <a:p>
                      <a:pPr algn="ctr">
                        <a:spcAft>
                          <a:spcPts val="0"/>
                        </a:spcAft>
                        <a:tabLst>
                          <a:tab pos="457200" algn="l"/>
                        </a:tabLst>
                      </a:pPr>
                      <a:endParaRPr lang="en-US" sz="1400" b="1" dirty="0">
                        <a:latin typeface="+mj-lt"/>
                        <a:ea typeface="Times New Roman"/>
                        <a:cs typeface="Times New Roman"/>
                      </a:endParaRPr>
                    </a:p>
                  </a:txBody>
                  <a:tcPr marL="25329" marR="25329" marT="0" marB="0" anchor="ctr">
                    <a:solidFill>
                      <a:srgbClr val="E9EDF7"/>
                    </a:solidFill>
                  </a:tcPr>
                </a:tc>
                <a:tc>
                  <a:txBody>
                    <a:bodyPr/>
                    <a:lstStyle/>
                    <a:p>
                      <a:pPr algn="ctr">
                        <a:spcAft>
                          <a:spcPts val="0"/>
                        </a:spcAft>
                        <a:tabLst>
                          <a:tab pos="457200" algn="l"/>
                        </a:tabLst>
                      </a:pPr>
                      <a:endParaRPr lang="en-US" sz="1200" dirty="0">
                        <a:solidFill>
                          <a:schemeClr val="tx1"/>
                        </a:solidFill>
                        <a:latin typeface="Arial"/>
                        <a:ea typeface="Times New Roman"/>
                        <a:cs typeface="Times New Roman"/>
                      </a:endParaRPr>
                    </a:p>
                  </a:txBody>
                  <a:tcPr marL="25329" marR="25329" marT="0" marB="0" anchor="ctr">
                    <a:solidFill>
                      <a:srgbClr val="E7EBF5"/>
                    </a:solidFill>
                  </a:tcPr>
                </a:tc>
              </a:tr>
              <a:tr h="568901">
                <a:tc>
                  <a:txBody>
                    <a:bodyPr/>
                    <a:lstStyle/>
                    <a:p>
                      <a:pPr algn="ctr">
                        <a:spcAft>
                          <a:spcPts val="0"/>
                        </a:spcAft>
                        <a:tabLst>
                          <a:tab pos="457200" algn="l"/>
                        </a:tabLst>
                      </a:pPr>
                      <a:r>
                        <a:rPr lang="en-GB" sz="1200" b="1" dirty="0" smtClean="0">
                          <a:solidFill>
                            <a:schemeClr val="bg1"/>
                          </a:solidFill>
                          <a:latin typeface="Arial"/>
                          <a:ea typeface="Times New Roman"/>
                          <a:cs typeface="Arial"/>
                        </a:rPr>
                        <a:t>SW006 </a:t>
                      </a:r>
                      <a:endParaRPr lang="en-US" sz="1200" b="1" dirty="0">
                        <a:solidFill>
                          <a:schemeClr val="bg1"/>
                        </a:solidFill>
                        <a:latin typeface="Arial"/>
                        <a:ea typeface="Times New Roman"/>
                        <a:cs typeface="Times New Roman"/>
                      </a:endParaRPr>
                    </a:p>
                  </a:txBody>
                  <a:tcPr marL="25329" marR="25329" marT="0" marB="0" anchor="ctr">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457200" algn="l"/>
                        </a:tabLst>
                        <a:defRPr/>
                      </a:pPr>
                      <a:r>
                        <a:rPr lang="en-GB" sz="1200" dirty="0" smtClean="0">
                          <a:latin typeface="+mn-lt"/>
                          <a:ea typeface="Times New Roman"/>
                          <a:cs typeface="Arial"/>
                        </a:rPr>
                        <a:t>Flooding: Major fluvial</a:t>
                      </a:r>
                      <a:endParaRPr lang="en-US" sz="1200" dirty="0" smtClean="0">
                        <a:latin typeface="+mn-lt"/>
                        <a:ea typeface="Times New Roman"/>
                        <a:cs typeface="Times New Roman"/>
                      </a:endParaRPr>
                    </a:p>
                    <a:p>
                      <a:pPr>
                        <a:spcAft>
                          <a:spcPts val="0"/>
                        </a:spcAft>
                        <a:tabLst>
                          <a:tab pos="457200" algn="l"/>
                        </a:tabLst>
                      </a:pPr>
                      <a:endParaRPr lang="en-US" sz="1200" dirty="0">
                        <a:latin typeface="Arial"/>
                        <a:ea typeface="Times New Roman"/>
                        <a:cs typeface="Times New Roman"/>
                      </a:endParaRPr>
                    </a:p>
                  </a:txBody>
                  <a:tcPr marL="25329" marR="25329" marT="0" marB="0" anchor="ctr"/>
                </a:tc>
                <a:tc>
                  <a:txBody>
                    <a:bodyPr/>
                    <a:lstStyle/>
                    <a:p>
                      <a:pPr>
                        <a:spcAft>
                          <a:spcPts val="0"/>
                        </a:spcAft>
                        <a:tabLst>
                          <a:tab pos="457200" algn="l"/>
                        </a:tabLst>
                      </a:pPr>
                      <a:r>
                        <a:rPr lang="en-GB" sz="1200" dirty="0" smtClean="0">
                          <a:latin typeface="Arial"/>
                          <a:ea typeface="Times New Roman"/>
                          <a:cs typeface="Arial"/>
                        </a:rPr>
                        <a:t>EA</a:t>
                      </a:r>
                      <a:endParaRPr lang="en-US" sz="1200" dirty="0">
                        <a:latin typeface="Arial"/>
                        <a:ea typeface="Times New Roman"/>
                        <a:cs typeface="Times New Roman"/>
                      </a:endParaRPr>
                    </a:p>
                  </a:txBody>
                  <a:tcPr marL="25329" marR="25329" marT="0" marB="0" anchor="ctr"/>
                </a:tc>
                <a:tc>
                  <a:txBody>
                    <a:bodyPr/>
                    <a:lstStyle/>
                    <a:p>
                      <a:pPr algn="ctr"/>
                      <a:r>
                        <a:rPr lang="en-GB" sz="1400" b="1" smtClean="0">
                          <a:solidFill>
                            <a:schemeClr val="tx1"/>
                          </a:solidFill>
                        </a:rPr>
                        <a:t>85%</a:t>
                      </a:r>
                      <a:endParaRPr lang="en-US" sz="1400" b="1" dirty="0">
                        <a:solidFill>
                          <a:schemeClr val="tx1"/>
                        </a:solidFill>
                      </a:endParaRPr>
                    </a:p>
                  </a:txBody>
                  <a:tcPr anchor="ctr">
                    <a:lnR w="57150" cap="flat" cmpd="sng" algn="ctr">
                      <a:solidFill>
                        <a:schemeClr val="tx1"/>
                      </a:solidFill>
                      <a:prstDash val="solid"/>
                      <a:round/>
                      <a:headEnd type="none" w="med" len="med"/>
                      <a:tailEnd type="none" w="med" len="med"/>
                    </a:lnR>
                    <a:solidFill>
                      <a:srgbClr val="92D050"/>
                    </a:solidFill>
                  </a:tcPr>
                </a:tc>
                <a:tc>
                  <a:txBody>
                    <a:bodyPr/>
                    <a:lstStyle/>
                    <a:p>
                      <a:pPr algn="ctr">
                        <a:spcAft>
                          <a:spcPts val="0"/>
                        </a:spcAft>
                        <a:tabLst>
                          <a:tab pos="457200" algn="l"/>
                        </a:tabLst>
                      </a:pPr>
                      <a:endParaRPr lang="en-US" sz="1200" dirty="0">
                        <a:solidFill>
                          <a:schemeClr val="tx1"/>
                        </a:solidFill>
                        <a:latin typeface="Arial"/>
                        <a:ea typeface="Times New Roman"/>
                        <a:cs typeface="Times New Roman"/>
                      </a:endParaRPr>
                    </a:p>
                  </a:txBody>
                  <a:tcPr marL="25329" marR="25329"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endParaRPr lang="en-US" sz="1200" dirty="0"/>
                    </a:p>
                  </a:txBody>
                  <a:tcPr marL="25329" marR="25329" marT="0" marB="0" anchor="ct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mn-lt"/>
                        <a:ea typeface="Times New Roman"/>
                        <a:cs typeface="Times New Roman"/>
                      </a:endParaRPr>
                    </a:p>
                    <a:p>
                      <a:endParaRPr lang="en-US" dirty="0"/>
                    </a:p>
                  </a:txBody>
                  <a:tcPr marL="25329" marR="25329" marT="0" marB="0" anchor="ctr"/>
                </a:tc>
                <a:tc>
                  <a:txBody>
                    <a:bodyPr/>
                    <a:lstStyle/>
                    <a:p>
                      <a:pPr>
                        <a:spcAft>
                          <a:spcPts val="0"/>
                        </a:spcAft>
                        <a:tabLst>
                          <a:tab pos="457200" algn="l"/>
                        </a:tabLst>
                      </a:pPr>
                      <a:endParaRPr lang="en-US" sz="1200" dirty="0">
                        <a:latin typeface="Arial"/>
                        <a:ea typeface="Times New Roman"/>
                        <a:cs typeface="Times New Roman"/>
                      </a:endParaRPr>
                    </a:p>
                  </a:txBody>
                  <a:tcPr marL="25329" marR="25329" marT="0" marB="0" anchor="ctr"/>
                </a:tc>
                <a:tc>
                  <a:txBody>
                    <a:bodyPr/>
                    <a:lstStyle/>
                    <a:p>
                      <a:pPr algn="ctr">
                        <a:spcAft>
                          <a:spcPts val="0"/>
                        </a:spcAft>
                        <a:tabLst>
                          <a:tab pos="457200" algn="l"/>
                        </a:tabLst>
                      </a:pPr>
                      <a:endParaRPr lang="en-US" sz="1400" b="1" dirty="0">
                        <a:latin typeface="+mj-lt"/>
                        <a:ea typeface="Times New Roman"/>
                        <a:cs typeface="Times New Roman"/>
                      </a:endParaRPr>
                    </a:p>
                  </a:txBody>
                  <a:tcPr marL="25329" marR="25329" marT="0" marB="0" anchor="ctr">
                    <a:solidFill>
                      <a:srgbClr val="CCD5EA"/>
                    </a:solidFill>
                  </a:tcPr>
                </a:tc>
                <a:tc>
                  <a:txBody>
                    <a:bodyPr/>
                    <a:lstStyle/>
                    <a:p>
                      <a:pPr algn="ctr">
                        <a:spcAft>
                          <a:spcPts val="0"/>
                        </a:spcAft>
                        <a:tabLst>
                          <a:tab pos="457200" algn="l"/>
                        </a:tabLst>
                      </a:pPr>
                      <a:endParaRPr lang="en-US" sz="1200" dirty="0">
                        <a:solidFill>
                          <a:schemeClr val="tx1"/>
                        </a:solidFill>
                        <a:latin typeface="Arial"/>
                        <a:ea typeface="Times New Roman"/>
                        <a:cs typeface="Times New Roman"/>
                      </a:endParaRPr>
                    </a:p>
                  </a:txBody>
                  <a:tcPr marL="25329" marR="25329" marT="0" marB="0" anchor="ctr">
                    <a:solidFill>
                      <a:srgbClr val="CCD5EA"/>
                    </a:solidFill>
                  </a:tcPr>
                </a:tc>
              </a:tr>
              <a:tr h="570161">
                <a:tc>
                  <a:txBody>
                    <a:bodyPr/>
                    <a:lstStyle/>
                    <a:p>
                      <a:pPr algn="ctr">
                        <a:spcAft>
                          <a:spcPts val="0"/>
                        </a:spcAft>
                        <a:tabLst>
                          <a:tab pos="457200" algn="l"/>
                        </a:tabLst>
                      </a:pPr>
                      <a:r>
                        <a:rPr lang="en-GB" sz="1200" b="1" dirty="0" smtClean="0">
                          <a:solidFill>
                            <a:schemeClr val="bg1"/>
                          </a:solidFill>
                          <a:latin typeface="Arial"/>
                          <a:ea typeface="Times New Roman"/>
                          <a:cs typeface="Arial"/>
                        </a:rPr>
                        <a:t> SW007</a:t>
                      </a:r>
                      <a:endParaRPr lang="en-US" sz="1200" b="1" dirty="0">
                        <a:solidFill>
                          <a:schemeClr val="bg1"/>
                        </a:solidFill>
                        <a:latin typeface="Arial"/>
                        <a:ea typeface="Times New Roman"/>
                        <a:cs typeface="Times New Roman"/>
                      </a:endParaRPr>
                    </a:p>
                  </a:txBody>
                  <a:tcPr marL="25329" marR="25329"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457200" algn="l"/>
                        </a:tabLst>
                        <a:defRPr/>
                      </a:pPr>
                      <a:r>
                        <a:rPr lang="en-GB" sz="1200" dirty="0" smtClean="0">
                          <a:latin typeface="+mn-lt"/>
                          <a:ea typeface="Times New Roman"/>
                          <a:cs typeface="Arial"/>
                        </a:rPr>
                        <a:t>Localised fluvial flooding (flash flooding)</a:t>
                      </a:r>
                      <a:endParaRPr lang="en-US" sz="1200" dirty="0" smtClean="0">
                        <a:latin typeface="+mn-lt"/>
                        <a:ea typeface="Times New Roman"/>
                        <a:cs typeface="Times New Roman"/>
                      </a:endParaRPr>
                    </a:p>
                    <a:p>
                      <a:pPr>
                        <a:spcAft>
                          <a:spcPts val="0"/>
                        </a:spcAft>
                        <a:tabLst>
                          <a:tab pos="457200" algn="l"/>
                        </a:tabLst>
                      </a:pPr>
                      <a:endParaRPr lang="en-US" sz="1200" dirty="0">
                        <a:latin typeface="Arial"/>
                        <a:ea typeface="Times New Roman"/>
                        <a:cs typeface="Times New Roman"/>
                      </a:endParaRPr>
                    </a:p>
                  </a:txBody>
                  <a:tcPr marL="25329" marR="25329"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spcAft>
                          <a:spcPts val="0"/>
                        </a:spcAft>
                        <a:tabLst>
                          <a:tab pos="457200" algn="l"/>
                        </a:tabLst>
                      </a:pPr>
                      <a:r>
                        <a:rPr lang="en-GB" sz="1200" dirty="0" smtClean="0">
                          <a:latin typeface="Arial"/>
                          <a:ea typeface="Times New Roman"/>
                          <a:cs typeface="Arial"/>
                        </a:rPr>
                        <a:t>EA</a:t>
                      </a:r>
                      <a:endParaRPr lang="en-US" sz="1200" dirty="0">
                        <a:latin typeface="Arial"/>
                        <a:ea typeface="Times New Roman"/>
                        <a:cs typeface="Times New Roman"/>
                      </a:endParaRPr>
                    </a:p>
                  </a:txBody>
                  <a:tcPr marL="25329" marR="25329" marT="0" marB="0" anchor="ctr">
                    <a:lnB w="12700" cap="flat" cmpd="sng" algn="ctr">
                      <a:solidFill>
                        <a:schemeClr val="bg1"/>
                      </a:solidFill>
                      <a:prstDash val="solid"/>
                      <a:round/>
                      <a:headEnd type="none" w="med" len="med"/>
                      <a:tailEnd type="none" w="med" len="med"/>
                    </a:lnB>
                  </a:tcPr>
                </a:tc>
                <a:tc>
                  <a:txBody>
                    <a:bodyPr/>
                    <a:lstStyle/>
                    <a:p>
                      <a:pPr algn="ctr"/>
                      <a:r>
                        <a:rPr lang="en-GB" sz="1400" b="1" dirty="0" smtClean="0">
                          <a:solidFill>
                            <a:schemeClr val="tx1"/>
                          </a:solidFill>
                        </a:rPr>
                        <a:t>81%</a:t>
                      </a:r>
                      <a:endParaRPr lang="en-US" sz="1400" b="1" dirty="0">
                        <a:solidFill>
                          <a:schemeClr val="tx1"/>
                        </a:solidFill>
                      </a:endParaRPr>
                    </a:p>
                  </a:txBody>
                  <a:tcPr anchor="ctr">
                    <a:lnR w="57150" cap="flat" cmpd="sng" algn="ctr">
                      <a:solidFill>
                        <a:schemeClr val="tx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92D050"/>
                    </a:solidFill>
                  </a:tcPr>
                </a:tc>
                <a:tc>
                  <a:txBody>
                    <a:bodyPr/>
                    <a:lstStyle/>
                    <a:p>
                      <a:pPr algn="ctr">
                        <a:spcAft>
                          <a:spcPts val="0"/>
                        </a:spcAft>
                        <a:tabLst>
                          <a:tab pos="457200" algn="l"/>
                        </a:tabLst>
                      </a:pPr>
                      <a:endParaRPr lang="en-US" sz="1200" dirty="0">
                        <a:solidFill>
                          <a:schemeClr val="tx1"/>
                        </a:solidFill>
                        <a:latin typeface="Arial"/>
                        <a:ea typeface="Times New Roman"/>
                        <a:cs typeface="Times New Roman"/>
                      </a:endParaRPr>
                    </a:p>
                  </a:txBody>
                  <a:tcPr marL="25329" marR="25329"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pPr algn="ctr">
                        <a:spcAft>
                          <a:spcPts val="0"/>
                        </a:spcAft>
                        <a:tabLst>
                          <a:tab pos="457200" algn="l"/>
                        </a:tabLst>
                      </a:pPr>
                      <a:endParaRPr lang="en-US" sz="1200" dirty="0">
                        <a:solidFill>
                          <a:schemeClr val="bg1"/>
                        </a:solidFill>
                        <a:latin typeface="Arial"/>
                        <a:ea typeface="Times New Roman"/>
                        <a:cs typeface="Times New Roman"/>
                      </a:endParaRPr>
                    </a:p>
                  </a:txBody>
                  <a:tcPr marL="25329" marR="25329" marT="0" marB="0" anchor="ct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19000"/>
                        </a:lnSpc>
                        <a:spcBef>
                          <a:spcPts val="0"/>
                        </a:spcBef>
                        <a:spcAft>
                          <a:spcPts val="0"/>
                        </a:spcAft>
                        <a:buClrTx/>
                        <a:buSzTx/>
                        <a:buFontTx/>
                        <a:buNone/>
                        <a:tabLst/>
                        <a:defRPr/>
                      </a:pPr>
                      <a:endParaRPr lang="en-US" sz="1200" dirty="0" smtClean="0">
                        <a:latin typeface="+mn-lt"/>
                        <a:ea typeface="Times New Roman"/>
                        <a:cs typeface="Times New Roman"/>
                      </a:endParaRPr>
                    </a:p>
                    <a:p>
                      <a:pPr marL="0" marR="0" indent="0" algn="l" defTabSz="914400" rtl="0" eaLnBrk="1" fontAlgn="auto" latinLnBrk="0" hangingPunct="1">
                        <a:lnSpc>
                          <a:spcPct val="119000"/>
                        </a:lnSpc>
                        <a:spcBef>
                          <a:spcPts val="0"/>
                        </a:spcBef>
                        <a:spcAft>
                          <a:spcPts val="0"/>
                        </a:spcAft>
                        <a:buClrTx/>
                        <a:buSzTx/>
                        <a:buFontTx/>
                        <a:buNone/>
                        <a:tabLst/>
                        <a:defRPr/>
                      </a:pPr>
                      <a:endParaRPr kumimoji="0" lang="en-US" sz="1200" kern="1200" dirty="0" smtClean="0">
                        <a:solidFill>
                          <a:schemeClr val="dk1"/>
                        </a:solidFill>
                        <a:latin typeface="Arial"/>
                        <a:ea typeface="Times New Roman"/>
                        <a:cs typeface="Arial"/>
                      </a:endParaRPr>
                    </a:p>
                  </a:txBody>
                  <a:tcPr marL="25329" marR="25329" marT="0" marB="0" anchor="ctr"/>
                </a:tc>
                <a:tc>
                  <a:txBody>
                    <a:bodyPr/>
                    <a:lstStyle/>
                    <a:p>
                      <a:pPr>
                        <a:spcAft>
                          <a:spcPts val="0"/>
                        </a:spcAft>
                        <a:tabLst>
                          <a:tab pos="457200" algn="l"/>
                        </a:tabLst>
                      </a:pPr>
                      <a:endParaRPr lang="en-US" sz="1200" dirty="0">
                        <a:latin typeface="Arial"/>
                        <a:ea typeface="Times New Roman"/>
                        <a:cs typeface="Times New Roman"/>
                      </a:endParaRPr>
                    </a:p>
                  </a:txBody>
                  <a:tcPr marL="25329" marR="25329" marT="0" marB="0" anchor="ctr"/>
                </a:tc>
                <a:tc>
                  <a:txBody>
                    <a:bodyPr/>
                    <a:lstStyle/>
                    <a:p>
                      <a:pPr algn="ctr">
                        <a:spcAft>
                          <a:spcPts val="0"/>
                        </a:spcAft>
                        <a:tabLst>
                          <a:tab pos="457200" algn="l"/>
                        </a:tabLst>
                      </a:pPr>
                      <a:endParaRPr lang="en-US" sz="1400" b="1" dirty="0">
                        <a:latin typeface="+mj-lt"/>
                        <a:ea typeface="Times New Roman"/>
                        <a:cs typeface="Times New Roman"/>
                      </a:endParaRPr>
                    </a:p>
                  </a:txBody>
                  <a:tcPr marL="25329" marR="25329" marT="0" marB="0" anchor="ctr">
                    <a:solidFill>
                      <a:srgbClr val="E7EBF5"/>
                    </a:solidFill>
                  </a:tcPr>
                </a:tc>
                <a:tc>
                  <a:txBody>
                    <a:bodyPr/>
                    <a:lstStyle/>
                    <a:p>
                      <a:pPr algn="ctr">
                        <a:spcAft>
                          <a:spcPts val="0"/>
                        </a:spcAft>
                        <a:tabLst>
                          <a:tab pos="457200" algn="l"/>
                        </a:tabLst>
                      </a:pPr>
                      <a:endParaRPr lang="en-US" sz="1200" dirty="0">
                        <a:solidFill>
                          <a:schemeClr val="tx1"/>
                        </a:solidFill>
                        <a:latin typeface="Arial"/>
                        <a:ea typeface="Times New Roman"/>
                        <a:cs typeface="Times New Roman"/>
                      </a:endParaRPr>
                    </a:p>
                  </a:txBody>
                  <a:tcPr marL="25329" marR="25329" marT="0" marB="0" anchor="ctr">
                    <a:solidFill>
                      <a:srgbClr val="E9EDF7"/>
                    </a:solidFill>
                  </a:tcPr>
                </a:tc>
              </a:tr>
              <a:tr h="380108">
                <a:tc>
                  <a:txBody>
                    <a:bodyPr/>
                    <a:lstStyle/>
                    <a:p>
                      <a:pPr algn="ctr"/>
                      <a:r>
                        <a:rPr lang="en-GB" sz="1200" dirty="0" smtClean="0"/>
                        <a:t>AH002</a:t>
                      </a:r>
                      <a:endParaRPr lang="en-US" sz="1200" dirty="0"/>
                    </a:p>
                  </a:txBody>
                  <a:tcPr marL="25329" marR="2532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4E1"/>
                    </a:solidFill>
                  </a:tcPr>
                </a:tc>
                <a:tc>
                  <a:txBody>
                    <a:bodyPr/>
                    <a:lstStyle/>
                    <a:p>
                      <a:r>
                        <a:rPr lang="en-GB" sz="1200" dirty="0" err="1" smtClean="0"/>
                        <a:t>Zoonotic</a:t>
                      </a:r>
                      <a:r>
                        <a:rPr lang="en-GB" sz="1200" dirty="0" smtClean="0"/>
                        <a:t> </a:t>
                      </a:r>
                      <a:r>
                        <a:rPr lang="en-GB" sz="1200" dirty="0" err="1" smtClean="0"/>
                        <a:t>notifiable</a:t>
                      </a:r>
                      <a:r>
                        <a:rPr lang="en-GB" sz="1200" dirty="0" smtClean="0"/>
                        <a:t> animal diseases</a:t>
                      </a:r>
                      <a:endParaRPr lang="en-US" sz="1200" dirty="0"/>
                    </a:p>
                  </a:txBody>
                  <a:tcPr marL="25329" marR="2532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4E1"/>
                    </a:solidFill>
                  </a:tcPr>
                </a:tc>
                <a:tc>
                  <a:txBody>
                    <a:bodyPr/>
                    <a:lstStyle/>
                    <a:p>
                      <a:r>
                        <a:rPr lang="en-GB" sz="1200" dirty="0" smtClean="0"/>
                        <a:t>APHA</a:t>
                      </a:r>
                      <a:endParaRPr lang="en-US" sz="1200" dirty="0"/>
                    </a:p>
                  </a:txBody>
                  <a:tcPr marL="25329" marR="25329"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4E1"/>
                    </a:solidFill>
                  </a:tcPr>
                </a:tc>
                <a:tc>
                  <a:txBody>
                    <a:bodyPr/>
                    <a:lstStyle/>
                    <a:p>
                      <a:pPr algn="ctr"/>
                      <a:r>
                        <a:rPr lang="en-GB" sz="1400" b="1" dirty="0" smtClean="0"/>
                        <a:t>82%</a:t>
                      </a:r>
                      <a:endParaRPr lang="en-US" sz="1400" b="1" dirty="0"/>
                    </a:p>
                  </a:txBody>
                  <a:tcPr anchor="ctr">
                    <a:lnR w="571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92D050"/>
                    </a:solidFill>
                  </a:tcPr>
                </a:tc>
                <a:tc>
                  <a:txBody>
                    <a:bodyPr/>
                    <a:lstStyle/>
                    <a:p>
                      <a:pPr algn="ctr">
                        <a:spcAft>
                          <a:spcPts val="0"/>
                        </a:spcAft>
                        <a:tabLst>
                          <a:tab pos="457200" algn="l"/>
                        </a:tabLst>
                      </a:pPr>
                      <a:endParaRPr lang="en-US" sz="1200" dirty="0">
                        <a:solidFill>
                          <a:schemeClr val="tx1"/>
                        </a:solidFill>
                        <a:latin typeface="Arial"/>
                        <a:ea typeface="Times New Roman"/>
                        <a:cs typeface="Times New Roman"/>
                      </a:endParaRPr>
                    </a:p>
                  </a:txBody>
                  <a:tcPr marL="25329" marR="25329"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solidFill>
                      <a:srgbClr val="CCD5EA"/>
                    </a:solidFill>
                  </a:tcPr>
                </a:tc>
                <a:tc>
                  <a:txBody>
                    <a:bodyPr/>
                    <a:lstStyle/>
                    <a:p>
                      <a:pPr algn="ctr">
                        <a:spcAft>
                          <a:spcPts val="0"/>
                        </a:spcAft>
                        <a:tabLst>
                          <a:tab pos="457200" algn="l"/>
                        </a:tabLst>
                      </a:pPr>
                      <a:endParaRPr lang="en-US" sz="1200" dirty="0">
                        <a:solidFill>
                          <a:schemeClr val="tx1"/>
                        </a:solidFill>
                        <a:latin typeface="Arial"/>
                        <a:ea typeface="Times New Roman"/>
                        <a:cs typeface="Times New Roman"/>
                      </a:endParaRPr>
                    </a:p>
                  </a:txBody>
                  <a:tcPr marL="25329" marR="25329" marT="0" marB="0" anchor="ctr">
                    <a:lnL w="57150" cap="flat" cmpd="sng" algn="ctr">
                      <a:solidFill>
                        <a:schemeClr val="tx1"/>
                      </a:solidFill>
                      <a:prstDash val="solid"/>
                      <a:round/>
                      <a:headEnd type="none" w="med" len="med"/>
                      <a:tailEnd type="none" w="med" len="med"/>
                    </a:lnL>
                    <a:solidFill>
                      <a:srgbClr val="CCD5EA"/>
                    </a:solidFill>
                  </a:tcPr>
                </a:tc>
                <a:tc>
                  <a:txBody>
                    <a:bodyPr/>
                    <a:lstStyle/>
                    <a:p>
                      <a:pPr>
                        <a:lnSpc>
                          <a:spcPct val="119000"/>
                        </a:lnSpc>
                        <a:spcAft>
                          <a:spcPts val="0"/>
                        </a:spcAft>
                      </a:pPr>
                      <a:endParaRPr lang="en-US" sz="1200" dirty="0">
                        <a:latin typeface="Webdings" pitchFamily="18" charset="2"/>
                        <a:ea typeface="Times New Roman"/>
                        <a:cs typeface="Times New Roman"/>
                      </a:endParaRPr>
                    </a:p>
                  </a:txBody>
                  <a:tcPr marL="25329" marR="25329" marT="0" marB="0" anchor="ctr">
                    <a:solidFill>
                      <a:srgbClr val="CCD5EA"/>
                    </a:solidFill>
                  </a:tcPr>
                </a:tc>
                <a:tc>
                  <a:txBody>
                    <a:bodyPr/>
                    <a:lstStyle/>
                    <a:p>
                      <a:pPr>
                        <a:spcAft>
                          <a:spcPts val="0"/>
                        </a:spcAft>
                        <a:tabLst>
                          <a:tab pos="457200" algn="l"/>
                        </a:tabLst>
                      </a:pPr>
                      <a:endParaRPr lang="en-US" sz="1200" dirty="0">
                        <a:latin typeface="Arial"/>
                        <a:ea typeface="Times New Roman"/>
                        <a:cs typeface="Times New Roman"/>
                      </a:endParaRPr>
                    </a:p>
                  </a:txBody>
                  <a:tcPr marL="25329" marR="25329" marT="0" marB="0" anchor="ctr">
                    <a:solidFill>
                      <a:srgbClr val="CCD5EA"/>
                    </a:solidFill>
                  </a:tcPr>
                </a:tc>
                <a:tc>
                  <a:txBody>
                    <a:bodyPr/>
                    <a:lstStyle/>
                    <a:p>
                      <a:pPr algn="ctr">
                        <a:spcAft>
                          <a:spcPts val="0"/>
                        </a:spcAft>
                        <a:tabLst>
                          <a:tab pos="457200" algn="l"/>
                        </a:tabLst>
                      </a:pPr>
                      <a:endParaRPr kumimoji="0" lang="en-US" sz="1200" kern="1200" dirty="0">
                        <a:solidFill>
                          <a:schemeClr val="dk1"/>
                        </a:solidFill>
                        <a:latin typeface="Arial"/>
                        <a:ea typeface="Times New Roman"/>
                        <a:cs typeface="Times New Roman"/>
                      </a:endParaRPr>
                    </a:p>
                  </a:txBody>
                  <a:tcPr marL="25329" marR="25329" marT="0" marB="0" anchor="ctr">
                    <a:solidFill>
                      <a:srgbClr val="CCD5EA"/>
                    </a:solidFill>
                  </a:tcPr>
                </a:tc>
                <a:tc>
                  <a:txBody>
                    <a:bodyPr/>
                    <a:lstStyle/>
                    <a:p>
                      <a:pPr algn="ctr">
                        <a:spcAft>
                          <a:spcPts val="0"/>
                        </a:spcAft>
                        <a:tabLst>
                          <a:tab pos="457200" algn="l"/>
                        </a:tabLst>
                      </a:pPr>
                      <a:endParaRPr kumimoji="0" lang="en-US" sz="1200" kern="1200" dirty="0">
                        <a:solidFill>
                          <a:schemeClr val="dk1"/>
                        </a:solidFill>
                        <a:latin typeface="Arial"/>
                        <a:ea typeface="Times New Roman"/>
                        <a:cs typeface="Times New Roman"/>
                      </a:endParaRPr>
                    </a:p>
                  </a:txBody>
                  <a:tcPr marL="25329" marR="25329" marT="0" marB="0" anchor="ctr">
                    <a:solidFill>
                      <a:srgbClr val="CCD5EA"/>
                    </a:solidFill>
                  </a:tcPr>
                </a:tc>
              </a:tr>
              <a:tr h="326066">
                <a:tc>
                  <a:txBody>
                    <a:bodyPr/>
                    <a:lstStyle/>
                    <a:p>
                      <a:pPr algn="ctr"/>
                      <a:r>
                        <a:rPr lang="en-GB" sz="1200" dirty="0" smtClean="0"/>
                        <a:t>HH001</a:t>
                      </a:r>
                      <a:endParaRPr lang="en-US" sz="1200" dirty="0"/>
                    </a:p>
                  </a:txBody>
                  <a:tcPr marL="25329" marR="25329" marT="0" marB="0" anchor="ctr">
                    <a:lnT w="12700" cap="flat" cmpd="sng" algn="ctr">
                      <a:solidFill>
                        <a:schemeClr val="bg1"/>
                      </a:solidFill>
                      <a:prstDash val="solid"/>
                      <a:round/>
                      <a:headEnd type="none" w="med" len="med"/>
                      <a:tailEnd type="none" w="med" len="med"/>
                    </a:lnT>
                  </a:tcPr>
                </a:tc>
                <a:tc>
                  <a:txBody>
                    <a:bodyPr/>
                    <a:lstStyle/>
                    <a:p>
                      <a:r>
                        <a:rPr lang="en-GB" sz="1200" dirty="0" smtClean="0"/>
                        <a:t>Epidemic Influenza</a:t>
                      </a:r>
                      <a:endParaRPr lang="en-US" sz="1200" dirty="0"/>
                    </a:p>
                  </a:txBody>
                  <a:tcPr marL="25329" marR="25329" marT="0" marB="0" anchor="ctr">
                    <a:lnT w="12700" cap="flat" cmpd="sng" algn="ctr">
                      <a:solidFill>
                        <a:schemeClr val="bg1"/>
                      </a:solidFill>
                      <a:prstDash val="solid"/>
                      <a:round/>
                      <a:headEnd type="none" w="med" len="med"/>
                      <a:tailEnd type="none" w="med" len="med"/>
                    </a:lnT>
                  </a:tcPr>
                </a:tc>
                <a:tc>
                  <a:txBody>
                    <a:bodyPr/>
                    <a:lstStyle/>
                    <a:p>
                      <a:pPr algn="l"/>
                      <a:r>
                        <a:rPr lang="en-GB" sz="1200" dirty="0" smtClean="0"/>
                        <a:t>PHE</a:t>
                      </a:r>
                      <a:endParaRPr lang="en-US" sz="1200" dirty="0"/>
                    </a:p>
                  </a:txBody>
                  <a:tcPr marL="25329" marR="25329" marT="0" marB="0" anchor="ctr">
                    <a:lnT w="12700" cap="flat" cmpd="sng" algn="ctr">
                      <a:solidFill>
                        <a:schemeClr val="bg1"/>
                      </a:solidFill>
                      <a:prstDash val="solid"/>
                      <a:round/>
                      <a:headEnd type="none" w="med" len="med"/>
                      <a:tailEnd type="none" w="med" len="med"/>
                    </a:lnT>
                  </a:tcPr>
                </a:tc>
                <a:tc>
                  <a:txBody>
                    <a:bodyPr/>
                    <a:lstStyle/>
                    <a:p>
                      <a:pPr algn="ctr"/>
                      <a:r>
                        <a:rPr lang="en-GB" sz="1400" b="1" dirty="0" smtClean="0"/>
                        <a:t>76%</a:t>
                      </a:r>
                      <a:endParaRPr lang="en-US" sz="1400" b="1" dirty="0"/>
                    </a:p>
                  </a:txBody>
                  <a:tcPr anchor="ctr">
                    <a:lnR w="571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92D050"/>
                    </a:solidFill>
                  </a:tcPr>
                </a:tc>
                <a:tc>
                  <a:txBody>
                    <a:bodyPr/>
                    <a:lstStyle/>
                    <a:p>
                      <a:pPr algn="ctr">
                        <a:spcAft>
                          <a:spcPts val="0"/>
                        </a:spcAft>
                        <a:tabLst>
                          <a:tab pos="457200" algn="l"/>
                        </a:tabLst>
                      </a:pPr>
                      <a:endParaRPr lang="en-US" sz="1200" b="0" dirty="0">
                        <a:solidFill>
                          <a:schemeClr val="tx1"/>
                        </a:solidFill>
                        <a:latin typeface="Arial"/>
                        <a:ea typeface="Times New Roman"/>
                        <a:cs typeface="Times New Roman"/>
                      </a:endParaRPr>
                    </a:p>
                  </a:txBody>
                  <a:tcPr marL="25329" marR="25329"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pPr algn="ctr">
                        <a:spcAft>
                          <a:spcPts val="0"/>
                        </a:spcAft>
                        <a:tabLst>
                          <a:tab pos="457200" algn="l"/>
                        </a:tabLst>
                      </a:pPr>
                      <a:endParaRPr lang="en-US" sz="1200" b="0" dirty="0">
                        <a:solidFill>
                          <a:schemeClr val="tx1"/>
                        </a:solidFill>
                        <a:latin typeface="Arial"/>
                        <a:ea typeface="Times New Roman"/>
                        <a:cs typeface="Times New Roman"/>
                      </a:endParaRPr>
                    </a:p>
                  </a:txBody>
                  <a:tcPr marL="25329" marR="25329" marT="0" marB="0" anchor="ctr">
                    <a:lnL w="57150" cap="flat" cmpd="sng" algn="ctr">
                      <a:solidFill>
                        <a:schemeClr val="tx1"/>
                      </a:solidFill>
                      <a:prstDash val="solid"/>
                      <a:round/>
                      <a:headEnd type="none" w="med" len="med"/>
                      <a:tailEnd type="none" w="med" len="med"/>
                    </a:lnL>
                  </a:tcPr>
                </a:tc>
                <a:tc>
                  <a:txBody>
                    <a:bodyPr/>
                    <a:lstStyle/>
                    <a:p>
                      <a:pPr>
                        <a:lnSpc>
                          <a:spcPct val="119000"/>
                        </a:lnSpc>
                        <a:spcAft>
                          <a:spcPts val="0"/>
                        </a:spcAft>
                      </a:pPr>
                      <a:endParaRPr lang="en-US" sz="1200" dirty="0">
                        <a:latin typeface="Arial"/>
                        <a:ea typeface="Times New Roman"/>
                        <a:cs typeface="Times New Roman"/>
                      </a:endParaRPr>
                    </a:p>
                  </a:txBody>
                  <a:tcPr marL="25329" marR="25329" marT="0" marB="0" anchor="ctr"/>
                </a:tc>
                <a:tc>
                  <a:txBody>
                    <a:bodyPr/>
                    <a:lstStyle/>
                    <a:p>
                      <a:pPr>
                        <a:spcAft>
                          <a:spcPts val="0"/>
                        </a:spcAft>
                        <a:tabLst>
                          <a:tab pos="457200" algn="l"/>
                        </a:tabLst>
                      </a:pPr>
                      <a:endParaRPr lang="en-US" sz="1200" dirty="0">
                        <a:latin typeface="Arial"/>
                        <a:ea typeface="Times New Roman"/>
                        <a:cs typeface="Times New Roman"/>
                      </a:endParaRPr>
                    </a:p>
                  </a:txBody>
                  <a:tcPr marL="25329" marR="25329" marT="0" marB="0" anchor="ctr"/>
                </a:tc>
                <a:tc>
                  <a:txBody>
                    <a:bodyPr/>
                    <a:lstStyle/>
                    <a:p>
                      <a:pPr algn="ctr">
                        <a:spcAft>
                          <a:spcPts val="0"/>
                        </a:spcAft>
                        <a:tabLst>
                          <a:tab pos="457200" algn="l"/>
                        </a:tabLst>
                      </a:pPr>
                      <a:endParaRPr lang="en-US" sz="1400" b="1" dirty="0">
                        <a:latin typeface="+mj-lt"/>
                        <a:ea typeface="Times New Roman"/>
                        <a:cs typeface="Times New Roman"/>
                      </a:endParaRPr>
                    </a:p>
                  </a:txBody>
                  <a:tcPr marL="25329" marR="25329" marT="0" marB="0" anchor="ctr">
                    <a:solidFill>
                      <a:srgbClr val="E9EDF7"/>
                    </a:solidFill>
                  </a:tcPr>
                </a:tc>
                <a:tc>
                  <a:txBody>
                    <a:bodyPr/>
                    <a:lstStyle/>
                    <a:p>
                      <a:pPr algn="ctr">
                        <a:spcAft>
                          <a:spcPts val="0"/>
                        </a:spcAft>
                        <a:tabLst>
                          <a:tab pos="457200" algn="l"/>
                        </a:tabLst>
                      </a:pPr>
                      <a:endParaRPr lang="en-US" sz="1400" b="1" dirty="0">
                        <a:latin typeface="+mj-lt"/>
                        <a:ea typeface="Times New Roman"/>
                        <a:cs typeface="Times New Roman"/>
                      </a:endParaRPr>
                    </a:p>
                  </a:txBody>
                  <a:tcPr marL="25329" marR="25329" marT="0" marB="0" anchor="ctr">
                    <a:solidFill>
                      <a:srgbClr val="E9EDF7"/>
                    </a:solidFill>
                  </a:tcPr>
                </a:tc>
              </a:tr>
              <a:tr h="380108">
                <a:tc>
                  <a:txBody>
                    <a:bodyPr/>
                    <a:lstStyle/>
                    <a:p>
                      <a:pPr algn="ctr"/>
                      <a:r>
                        <a:rPr lang="en-GB" sz="1200" dirty="0" smtClean="0"/>
                        <a:t>IA017</a:t>
                      </a:r>
                      <a:endParaRPr lang="en-US" sz="1200" dirty="0"/>
                    </a:p>
                  </a:txBody>
                  <a:tcPr marL="25329" marR="25329" marT="0" marB="0" anchor="ctr"/>
                </a:tc>
                <a:tc>
                  <a:txBody>
                    <a:bodyPr/>
                    <a:lstStyle/>
                    <a:p>
                      <a:r>
                        <a:rPr lang="en-GB" sz="1200" dirty="0" smtClean="0"/>
                        <a:t>Major Pollution of Controlled Waters</a:t>
                      </a:r>
                      <a:endParaRPr lang="en-US" sz="1200" dirty="0"/>
                    </a:p>
                  </a:txBody>
                  <a:tcPr marL="25329" marR="25329" marT="0" marB="0" anchor="ctr"/>
                </a:tc>
                <a:tc>
                  <a:txBody>
                    <a:bodyPr/>
                    <a:lstStyle/>
                    <a:p>
                      <a:r>
                        <a:rPr lang="en-GB" sz="1200" dirty="0" smtClean="0"/>
                        <a:t>EA</a:t>
                      </a:r>
                      <a:endParaRPr lang="en-US" sz="1200" dirty="0"/>
                    </a:p>
                  </a:txBody>
                  <a:tcPr marL="25329" marR="25329" marT="0" marB="0" anchor="ctr"/>
                </a:tc>
                <a:tc>
                  <a:txBody>
                    <a:bodyPr/>
                    <a:lstStyle/>
                    <a:p>
                      <a:pPr algn="ctr"/>
                      <a:r>
                        <a:rPr lang="en-GB" sz="1400" b="1" dirty="0" smtClean="0"/>
                        <a:t>75%</a:t>
                      </a:r>
                      <a:endParaRPr lang="en-US" sz="1400" b="1" dirty="0"/>
                    </a:p>
                  </a:txBody>
                  <a:tcPr anchor="ctr">
                    <a:lnR w="57150" cap="flat" cmpd="sng" algn="ctr">
                      <a:solidFill>
                        <a:schemeClr val="tx1"/>
                      </a:solidFill>
                      <a:prstDash val="solid"/>
                      <a:round/>
                      <a:headEnd type="none" w="med" len="med"/>
                      <a:tailEnd type="none" w="med" len="med"/>
                    </a:lnR>
                    <a:solidFill>
                      <a:srgbClr val="92D050"/>
                    </a:solidFill>
                  </a:tcPr>
                </a:tc>
                <a:tc>
                  <a:txBody>
                    <a:bodyPr/>
                    <a:lstStyle/>
                    <a:p>
                      <a:pPr algn="ctr"/>
                      <a:endParaRPr lang="en-US" sz="1200" dirty="0">
                        <a:solidFill>
                          <a:schemeClr val="tx1"/>
                        </a:solidFill>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pPr algn="ctr"/>
                      <a:endParaRPr lang="en-US" sz="1200" dirty="0">
                        <a:solidFill>
                          <a:schemeClr val="tx1"/>
                        </a:solidFill>
                      </a:endParaRPr>
                    </a:p>
                  </a:txBody>
                  <a:tcPr anchor="ct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200" kern="1200" baseline="0" dirty="0" smtClean="0">
                        <a:solidFill>
                          <a:schemeClr val="dk1"/>
                        </a:solidFill>
                        <a:latin typeface="+mn-lt"/>
                        <a:ea typeface="+mn-ea"/>
                        <a:cs typeface="+mn-cs"/>
                      </a:endParaRPr>
                    </a:p>
                  </a:txBody>
                  <a:tcPr anchor="ctr"/>
                </a:tc>
                <a:tc>
                  <a:txBody>
                    <a:bodyPr/>
                    <a:lstStyle/>
                    <a:p>
                      <a:pPr algn="l"/>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457200" algn="l"/>
                        </a:tabLst>
                        <a:defRPr/>
                      </a:pPr>
                      <a:endParaRPr kumimoji="0" lang="en-US" sz="1400" b="1" kern="1200" dirty="0" smtClean="0">
                        <a:solidFill>
                          <a:schemeClr val="tx1"/>
                        </a:solidFill>
                        <a:latin typeface="+mj-lt"/>
                        <a:ea typeface="Times New Roman"/>
                        <a:cs typeface="Arial"/>
                      </a:endParaRPr>
                    </a:p>
                  </a:txBody>
                  <a:tcPr anchor="ctr">
                    <a:solidFill>
                      <a:srgbClr val="CCD5E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457200" algn="l"/>
                        </a:tabLst>
                        <a:defRPr/>
                      </a:pPr>
                      <a:endParaRPr kumimoji="0" lang="en-US" sz="1400" b="1" kern="1200" dirty="0" smtClean="0">
                        <a:solidFill>
                          <a:schemeClr val="tx1"/>
                        </a:solidFill>
                        <a:latin typeface="+mj-lt"/>
                        <a:ea typeface="Times New Roman"/>
                        <a:cs typeface="Arial"/>
                      </a:endParaRPr>
                    </a:p>
                  </a:txBody>
                  <a:tcPr anchor="ctr">
                    <a:solidFill>
                      <a:srgbClr val="CCD5EA"/>
                    </a:solidFill>
                  </a:tcPr>
                </a:tc>
              </a:tr>
              <a:tr h="464530">
                <a:tc>
                  <a:txBody>
                    <a:bodyPr/>
                    <a:lstStyle/>
                    <a:p>
                      <a:pPr algn="ctr"/>
                      <a:endParaRPr lang="en-US" sz="1200" strike="sngStrike" dirty="0">
                        <a:solidFill>
                          <a:srgbClr val="FF0000"/>
                        </a:solidFill>
                      </a:endParaRPr>
                    </a:p>
                  </a:txBody>
                  <a:tcPr marL="25329" marR="25329" marT="0" marB="0" anchor="ctr"/>
                </a:tc>
                <a:tc>
                  <a:txBody>
                    <a:bodyPr/>
                    <a:lstStyle/>
                    <a:p>
                      <a:pPr algn="l"/>
                      <a:endParaRPr lang="en-US" sz="1200" strike="sngStrike" dirty="0">
                        <a:solidFill>
                          <a:srgbClr val="FF0000"/>
                        </a:solidFill>
                      </a:endParaRPr>
                    </a:p>
                  </a:txBody>
                  <a:tcPr marL="25329" marR="25329" marT="0" marB="0" anchor="ctr"/>
                </a:tc>
                <a:tc>
                  <a:txBody>
                    <a:bodyPr/>
                    <a:lstStyle/>
                    <a:p>
                      <a:endParaRPr lang="en-US" sz="1200" strike="sngStrike" dirty="0">
                        <a:solidFill>
                          <a:srgbClr val="FF0000"/>
                        </a:solidFill>
                      </a:endParaRPr>
                    </a:p>
                  </a:txBody>
                  <a:tcPr marL="25329" marR="25329" marT="0" marB="0" anchor="ctr"/>
                </a:tc>
                <a:tc>
                  <a:txBody>
                    <a:bodyPr/>
                    <a:lstStyle/>
                    <a:p>
                      <a:pPr algn="ctr"/>
                      <a:endParaRPr kumimoji="0" lang="en-US" sz="1200" strike="sngStrike" kern="1200" dirty="0">
                        <a:solidFill>
                          <a:schemeClr val="dk1"/>
                        </a:solidFill>
                        <a:latin typeface="+mn-lt"/>
                        <a:ea typeface="+mn-ea"/>
                        <a:cs typeface="+mn-cs"/>
                      </a:endParaRPr>
                    </a:p>
                  </a:txBody>
                  <a:tcPr marL="25329" marR="25329" marT="0" marB="0" anchor="ctr">
                    <a:lnR w="57150" cap="flat" cmpd="sng" algn="ctr">
                      <a:solidFill>
                        <a:schemeClr val="tx1"/>
                      </a:solidFill>
                      <a:prstDash val="solid"/>
                      <a:round/>
                      <a:headEnd type="none" w="med" len="med"/>
                      <a:tailEnd type="none" w="med" len="med"/>
                    </a:lnR>
                    <a:solidFill>
                      <a:srgbClr val="E7EBF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200" kern="1200" baseline="0" dirty="0">
                        <a:solidFill>
                          <a:schemeClr val="dk1"/>
                        </a:solidFill>
                        <a:latin typeface="+mn-lt"/>
                        <a:ea typeface="+mn-ea"/>
                        <a:cs typeface="+mn-cs"/>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0" lang="en-US" sz="1200" kern="1200" baseline="0" dirty="0">
                        <a:solidFill>
                          <a:schemeClr val="dk1"/>
                        </a:solidFill>
                        <a:latin typeface="+mn-lt"/>
                        <a:ea typeface="+mn-ea"/>
                        <a:cs typeface="+mn-cs"/>
                      </a:endParaRPr>
                    </a:p>
                  </a:txBody>
                  <a:tcPr anchor="ctr">
                    <a:lnL w="57150" cap="flat" cmpd="sng" algn="ctr">
                      <a:solidFill>
                        <a:schemeClr val="tx1"/>
                      </a:solidFill>
                      <a:prstDash val="solid"/>
                      <a:round/>
                      <a:headEnd type="none" w="med" len="med"/>
                      <a:tailEnd type="none" w="med" len="med"/>
                    </a:lnL>
                  </a:tcPr>
                </a:tc>
                <a:tc>
                  <a:txBody>
                    <a:bodyPr/>
                    <a:lstStyle/>
                    <a:p>
                      <a:endParaRPr kumimoji="0" lang="en-US" sz="1200" kern="1200" baseline="0" dirty="0">
                        <a:solidFill>
                          <a:schemeClr val="dk1"/>
                        </a:solidFill>
                        <a:latin typeface="+mn-lt"/>
                        <a:ea typeface="+mn-ea"/>
                        <a:cs typeface="+mn-cs"/>
                      </a:endParaRPr>
                    </a:p>
                  </a:txBody>
                  <a:tcPr anchor="ctr"/>
                </a:tc>
                <a:tc>
                  <a:txBody>
                    <a:bodyPr/>
                    <a:lstStyle/>
                    <a:p>
                      <a:endParaRPr kumimoji="0" lang="en-US" sz="1200" kern="1200" baseline="0" dirty="0">
                        <a:solidFill>
                          <a:schemeClr val="dk1"/>
                        </a:solidFill>
                        <a:latin typeface="+mn-lt"/>
                        <a:ea typeface="+mn-ea"/>
                        <a:cs typeface="+mn-cs"/>
                      </a:endParaRPr>
                    </a:p>
                  </a:txBody>
                  <a:tcPr/>
                </a:tc>
                <a:tc>
                  <a:txBody>
                    <a:bodyPr/>
                    <a:lstStyle/>
                    <a:p>
                      <a:pPr algn="ctr"/>
                      <a:endParaRPr kumimoji="0" lang="en-US" sz="1400" b="1" kern="1200" dirty="0">
                        <a:solidFill>
                          <a:schemeClr val="dk1"/>
                        </a:solidFill>
                        <a:latin typeface="Arial"/>
                        <a:ea typeface="Times New Roman"/>
                        <a:cs typeface="Arial"/>
                      </a:endParaRPr>
                    </a:p>
                  </a:txBody>
                  <a:tcPr anchor="ctr">
                    <a:solidFill>
                      <a:srgbClr val="E9EDF7"/>
                    </a:solidFill>
                  </a:tcPr>
                </a:tc>
                <a:tc>
                  <a:txBody>
                    <a:bodyPr/>
                    <a:lstStyle/>
                    <a:p>
                      <a:pPr algn="ctr"/>
                      <a:endParaRPr kumimoji="0" lang="en-US" sz="1400" b="1" kern="1200" dirty="0">
                        <a:solidFill>
                          <a:schemeClr val="dk1"/>
                        </a:solidFill>
                        <a:latin typeface="Arial"/>
                        <a:ea typeface="Times New Roman"/>
                        <a:cs typeface="Arial"/>
                      </a:endParaRPr>
                    </a:p>
                  </a:txBody>
                  <a:tcPr anchor="ctr">
                    <a:solidFill>
                      <a:srgbClr val="E9EDF7"/>
                    </a:solidFill>
                  </a:tcPr>
                </a:tc>
              </a:tr>
              <a:tr h="380108">
                <a:tc>
                  <a:txBody>
                    <a:bodyPr/>
                    <a:lstStyle/>
                    <a:p>
                      <a:pPr algn="ctr"/>
                      <a:r>
                        <a:rPr lang="en-GB" sz="1200" dirty="0" smtClean="0"/>
                        <a:t>IA022</a:t>
                      </a:r>
                      <a:endParaRPr lang="en-US" sz="1200" dirty="0"/>
                    </a:p>
                  </a:txBody>
                  <a:tcPr marL="25329" marR="25329" marT="0" marB="0" anchor="ctr"/>
                </a:tc>
                <a:tc>
                  <a:txBody>
                    <a:bodyPr/>
                    <a:lstStyle/>
                    <a:p>
                      <a:r>
                        <a:rPr lang="en-GB" sz="1200" dirty="0" smtClean="0"/>
                        <a:t>Major</a:t>
                      </a:r>
                      <a:r>
                        <a:rPr lang="en-GB" sz="1200" baseline="0" dirty="0" smtClean="0"/>
                        <a:t> Air Quality Incident</a:t>
                      </a:r>
                      <a:endParaRPr lang="en-US" sz="1200" dirty="0"/>
                    </a:p>
                  </a:txBody>
                  <a:tcPr marL="25329" marR="25329" marT="0" marB="0" anchor="ctr"/>
                </a:tc>
                <a:tc>
                  <a:txBody>
                    <a:bodyPr/>
                    <a:lstStyle/>
                    <a:p>
                      <a:r>
                        <a:rPr lang="en-GB" sz="1200" dirty="0" smtClean="0"/>
                        <a:t>EA</a:t>
                      </a:r>
                      <a:endParaRPr lang="en-US" sz="1200" dirty="0"/>
                    </a:p>
                  </a:txBody>
                  <a:tcPr marL="25329" marR="25329" marT="0" marB="0" anchor="ctr"/>
                </a:tc>
                <a:tc>
                  <a:txBody>
                    <a:bodyPr/>
                    <a:lstStyle/>
                    <a:p>
                      <a:pPr algn="ctr"/>
                      <a:r>
                        <a:rPr lang="en-GB" sz="1400" b="1" dirty="0" smtClean="0"/>
                        <a:t>82%</a:t>
                      </a:r>
                      <a:endParaRPr lang="en-US" sz="1400" b="1" dirty="0"/>
                    </a:p>
                  </a:txBody>
                  <a:tcPr marL="25329" marR="25329" marT="0" marB="0" anchor="ctr">
                    <a:lnR w="57150" cap="flat" cmpd="sng" algn="ctr">
                      <a:solidFill>
                        <a:schemeClr val="tx1"/>
                      </a:solidFill>
                      <a:prstDash val="solid"/>
                      <a:round/>
                      <a:headEnd type="none" w="med" len="med"/>
                      <a:tailEnd type="none" w="med" len="med"/>
                    </a:lnR>
                    <a:solidFill>
                      <a:srgbClr val="92D050"/>
                    </a:solidFill>
                  </a:tcPr>
                </a:tc>
                <a:tc>
                  <a:txBody>
                    <a:bodyPr/>
                    <a:lstStyle/>
                    <a:p>
                      <a:pPr algn="ctr"/>
                      <a:endParaRPr lang="en-US" sz="1200" strike="sngStrike"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pPr algn="ctr"/>
                      <a:endParaRPr lang="en-US" sz="1200" strike="sngStrike" dirty="0"/>
                    </a:p>
                  </a:txBody>
                  <a:tcPr anchor="ctr">
                    <a:lnL w="57150" cap="flat" cmpd="sng" algn="ctr">
                      <a:solidFill>
                        <a:schemeClr val="tx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GB" sz="1200" b="1" strike="noStrike" kern="1200" baseline="0" dirty="0" smtClean="0">
                        <a:solidFill>
                          <a:srgbClr val="FF0000"/>
                        </a:solidFill>
                        <a:latin typeface="+mn-lt"/>
                        <a:ea typeface="+mn-ea"/>
                        <a:cs typeface="+mn-cs"/>
                      </a:endParaRPr>
                    </a:p>
                  </a:txBody>
                  <a:tcPr anchor="ctr"/>
                </a:tc>
                <a:tc>
                  <a:txBody>
                    <a:bodyPr/>
                    <a:lstStyle/>
                    <a:p>
                      <a:endParaRPr lang="en-US" sz="1200" strike="sngStrik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457200" algn="l"/>
                        </a:tabLst>
                        <a:defRPr/>
                      </a:pPr>
                      <a:endParaRPr kumimoji="0" lang="en-US" sz="1400" b="1" kern="1200" dirty="0" smtClean="0">
                        <a:solidFill>
                          <a:schemeClr val="tx1"/>
                        </a:solidFill>
                        <a:latin typeface="+mj-lt"/>
                        <a:ea typeface="Times New Roman"/>
                        <a:cs typeface="Arial"/>
                      </a:endParaRPr>
                    </a:p>
                  </a:txBody>
                  <a:tcPr anchor="ctr">
                    <a:solidFill>
                      <a:srgbClr val="CCD5E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tab pos="457200" algn="l"/>
                        </a:tabLst>
                        <a:defRPr/>
                      </a:pPr>
                      <a:endParaRPr kumimoji="0" lang="en-US" sz="1400" b="1" kern="1200" dirty="0" smtClean="0">
                        <a:solidFill>
                          <a:schemeClr val="tx1"/>
                        </a:solidFill>
                        <a:latin typeface="+mj-lt"/>
                        <a:ea typeface="Times New Roman"/>
                        <a:cs typeface="Arial"/>
                      </a:endParaRPr>
                    </a:p>
                  </a:txBody>
                  <a:tcPr anchor="ctr">
                    <a:solidFill>
                      <a:srgbClr val="CCD5EA"/>
                    </a:solidFill>
                  </a:tcPr>
                </a:tc>
              </a:tr>
              <a:tr h="760215">
                <a:tc>
                  <a:txBody>
                    <a:bodyPr/>
                    <a:lstStyle/>
                    <a:p>
                      <a:pPr algn="ctr"/>
                      <a:r>
                        <a:rPr lang="en-GB" sz="1200" dirty="0" smtClean="0"/>
                        <a:t>IT006</a:t>
                      </a:r>
                      <a:endParaRPr lang="en-US" sz="1200" dirty="0"/>
                    </a:p>
                  </a:txBody>
                  <a:tcPr marL="25329" marR="25329" marT="0" marB="0" anchor="ctr"/>
                </a:tc>
                <a:tc>
                  <a:txBody>
                    <a:bodyPr/>
                    <a:lstStyle/>
                    <a:p>
                      <a:r>
                        <a:rPr lang="en-GB" sz="1200" dirty="0" smtClean="0"/>
                        <a:t>Failure of local electricity network due to severe weather</a:t>
                      </a:r>
                      <a:r>
                        <a:rPr lang="en-GB" sz="1200" baseline="0" dirty="0" smtClean="0"/>
                        <a:t> and technical failure</a:t>
                      </a:r>
                      <a:endParaRPr lang="en-US" sz="1200" dirty="0"/>
                    </a:p>
                  </a:txBody>
                  <a:tcPr marL="25329" marR="25329" marT="0" marB="0" anchor="ctr"/>
                </a:tc>
                <a:tc>
                  <a:txBody>
                    <a:bodyPr/>
                    <a:lstStyle/>
                    <a:p>
                      <a:r>
                        <a:rPr lang="en-GB" sz="1200" dirty="0" smtClean="0"/>
                        <a:t>CC</a:t>
                      </a:r>
                      <a:endParaRPr lang="en-US" sz="1200" dirty="0"/>
                    </a:p>
                  </a:txBody>
                  <a:tcPr marL="25329" marR="25329" marT="0" marB="0" anchor="ctr"/>
                </a:tc>
                <a:tc>
                  <a:txBody>
                    <a:bodyPr/>
                    <a:lstStyle/>
                    <a:p>
                      <a:pPr algn="ctr"/>
                      <a:r>
                        <a:rPr lang="en-GB" sz="1400" b="1" dirty="0" smtClean="0"/>
                        <a:t>82%</a:t>
                      </a:r>
                      <a:endParaRPr lang="en-US" sz="1400" b="1" dirty="0"/>
                    </a:p>
                  </a:txBody>
                  <a:tcPr marL="25329" marR="25329" marT="0" marB="0" anchor="ctr">
                    <a:lnR w="57150" cap="flat" cmpd="sng" algn="ctr">
                      <a:solidFill>
                        <a:schemeClr val="tx1"/>
                      </a:solidFill>
                      <a:prstDash val="solid"/>
                      <a:round/>
                      <a:headEnd type="none" w="med" len="med"/>
                      <a:tailEnd type="none" w="med" len="med"/>
                    </a:lnR>
                    <a:solidFill>
                      <a:srgbClr val="92D050"/>
                    </a:solidFill>
                  </a:tcPr>
                </a:tc>
                <a:tc>
                  <a:txBody>
                    <a:bodyPr/>
                    <a:lstStyle/>
                    <a:p>
                      <a:endParaRPr lang="en-GB"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endParaRPr lang="en-GB" dirty="0"/>
                    </a:p>
                  </a:txBody>
                  <a:tcPr anchor="ctr">
                    <a:lnL w="57150" cap="flat" cmpd="sng" algn="ctr">
                      <a:solidFill>
                        <a:schemeClr val="tx1"/>
                      </a:solidFill>
                      <a:prstDash val="solid"/>
                      <a:round/>
                      <a:headEnd type="none" w="med" len="med"/>
                      <a:tailEnd type="none" w="med" len="med"/>
                    </a:lnL>
                  </a:tcPr>
                </a:tc>
                <a:tc>
                  <a:txBody>
                    <a:bodyPr/>
                    <a:lstStyle/>
                    <a:p>
                      <a:endParaRPr lang="en-GB" dirty="0"/>
                    </a:p>
                  </a:txBody>
                  <a:tcPr anchor="ctr"/>
                </a:tc>
                <a:tc>
                  <a:txBody>
                    <a:bodyPr/>
                    <a:lstStyle/>
                    <a:p>
                      <a:endParaRPr lang="en-GB" dirty="0"/>
                    </a:p>
                  </a:txBody>
                  <a:tcPr/>
                </a:tc>
                <a:tc>
                  <a:txBody>
                    <a:bodyPr/>
                    <a:lstStyle/>
                    <a:p>
                      <a:endParaRPr kumimoji="0" lang="en-GB" kern="1200" dirty="0">
                        <a:solidFill>
                          <a:srgbClr val="E7EBF5"/>
                        </a:solidFill>
                        <a:latin typeface="+mn-lt"/>
                        <a:ea typeface="+mn-ea"/>
                        <a:cs typeface="+mn-cs"/>
                      </a:endParaRPr>
                    </a:p>
                  </a:txBody>
                  <a:tcPr anchor="ctr">
                    <a:solidFill>
                      <a:srgbClr val="E9EDF7"/>
                    </a:solidFill>
                  </a:tcPr>
                </a:tc>
                <a:tc>
                  <a:txBody>
                    <a:bodyPr/>
                    <a:lstStyle/>
                    <a:p>
                      <a:endParaRPr kumimoji="0" lang="en-GB" kern="1200" dirty="0">
                        <a:solidFill>
                          <a:srgbClr val="E7EBF5"/>
                        </a:solidFill>
                        <a:latin typeface="+mn-lt"/>
                        <a:ea typeface="+mn-ea"/>
                        <a:cs typeface="+mn-cs"/>
                      </a:endParaRPr>
                    </a:p>
                  </a:txBody>
                  <a:tcPr anchor="ctr">
                    <a:solidFill>
                      <a:srgbClr val="E9EDF7"/>
                    </a:solidFill>
                  </a:tcPr>
                </a:tc>
              </a:tr>
              <a:tr h="380108">
                <a:tc>
                  <a:txBody>
                    <a:bodyPr/>
                    <a:lstStyle/>
                    <a:p>
                      <a:pPr algn="ctr"/>
                      <a:r>
                        <a:rPr lang="en-GB" sz="1200" dirty="0" smtClean="0"/>
                        <a:t>SW002</a:t>
                      </a:r>
                      <a:endParaRPr lang="en-US" sz="1200" dirty="0"/>
                    </a:p>
                  </a:txBody>
                  <a:tcPr marL="25329" marR="25329" marT="0" marB="0" anchor="ctr"/>
                </a:tc>
                <a:tc>
                  <a:txBody>
                    <a:bodyPr/>
                    <a:lstStyle/>
                    <a:p>
                      <a:r>
                        <a:rPr lang="en-GB" sz="1200" dirty="0" smtClean="0"/>
                        <a:t>Prolonged Low Temp, Heavy Snow and/or Ice</a:t>
                      </a:r>
                      <a:endParaRPr lang="en-US" sz="1200" dirty="0"/>
                    </a:p>
                  </a:txBody>
                  <a:tcPr marL="25329" marR="25329" marT="0" marB="0" anchor="ctr"/>
                </a:tc>
                <a:tc>
                  <a:txBody>
                    <a:bodyPr/>
                    <a:lstStyle/>
                    <a:p>
                      <a:r>
                        <a:rPr lang="en-GB" sz="1200" dirty="0" smtClean="0"/>
                        <a:t>Torbay</a:t>
                      </a:r>
                      <a:r>
                        <a:rPr lang="en-GB" sz="1200" baseline="0" dirty="0" smtClean="0"/>
                        <a:t> </a:t>
                      </a:r>
                      <a:r>
                        <a:rPr lang="en-GB" sz="1200" dirty="0" smtClean="0"/>
                        <a:t>Council</a:t>
                      </a:r>
                      <a:endParaRPr lang="en-US" sz="1200" dirty="0"/>
                    </a:p>
                  </a:txBody>
                  <a:tcPr marL="25329" marR="25329" marT="0" marB="0" anchor="ctr"/>
                </a:tc>
                <a:tc>
                  <a:txBody>
                    <a:bodyPr/>
                    <a:lstStyle/>
                    <a:p>
                      <a:pPr algn="ctr"/>
                      <a:r>
                        <a:rPr lang="en-GB" sz="1400" b="1" dirty="0" smtClean="0"/>
                        <a:t>80%</a:t>
                      </a:r>
                      <a:endParaRPr lang="en-US" sz="1400" b="1" dirty="0"/>
                    </a:p>
                  </a:txBody>
                  <a:tcPr marL="25329" marR="25329" marT="0" marB="0" anchor="ctr">
                    <a:lnR w="57150" cap="flat" cmpd="sng" algn="ctr">
                      <a:solidFill>
                        <a:schemeClr val="tx1"/>
                      </a:solidFill>
                      <a:prstDash val="solid"/>
                      <a:round/>
                      <a:headEnd type="none" w="med" len="med"/>
                      <a:tailEnd type="none" w="med" len="med"/>
                    </a:lnR>
                    <a:solidFill>
                      <a:srgbClr val="92D050"/>
                    </a:solidFill>
                  </a:tcPr>
                </a:tc>
                <a:tc>
                  <a:txBody>
                    <a:bodyPr/>
                    <a:lstStyle/>
                    <a:p>
                      <a:endParaRPr lang="en-US"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endParaRPr lang="en-US" dirty="0"/>
                    </a:p>
                  </a:txBody>
                  <a:tcPr anchor="ctr">
                    <a:lnL w="57150" cap="flat" cmpd="sng" algn="ctr">
                      <a:solidFill>
                        <a:schemeClr val="tx1"/>
                      </a:solidFill>
                      <a:prstDash val="solid"/>
                      <a:round/>
                      <a:headEnd type="none" w="med" len="med"/>
                      <a:tailEnd type="none" w="med" len="med"/>
                    </a:lnL>
                  </a:tcPr>
                </a:tc>
                <a:tc>
                  <a:txBody>
                    <a:bodyPr/>
                    <a:lstStyle/>
                    <a:p>
                      <a:endParaRPr lang="en-US" dirty="0"/>
                    </a:p>
                  </a:txBody>
                  <a:tcPr anchor="ctr"/>
                </a:tc>
                <a:tc>
                  <a:txBody>
                    <a:bodyPr/>
                    <a:lstStyle/>
                    <a:p>
                      <a:endParaRPr lang="en-US" dirty="0"/>
                    </a:p>
                  </a:txBody>
                  <a:tcPr/>
                </a:tc>
                <a:tc>
                  <a:txBody>
                    <a:bodyPr/>
                    <a:lstStyle/>
                    <a:p>
                      <a:endParaRPr kumimoji="0" lang="en-US" kern="1200" dirty="0">
                        <a:solidFill>
                          <a:schemeClr val="dk1"/>
                        </a:solidFill>
                        <a:latin typeface="+mn-lt"/>
                        <a:ea typeface="+mn-ea"/>
                        <a:cs typeface="+mn-cs"/>
                      </a:endParaRPr>
                    </a:p>
                  </a:txBody>
                  <a:tcPr anchor="ctr">
                    <a:solidFill>
                      <a:srgbClr val="CCD5EA"/>
                    </a:solidFill>
                  </a:tcPr>
                </a:tc>
                <a:tc>
                  <a:txBody>
                    <a:bodyPr/>
                    <a:lstStyle/>
                    <a:p>
                      <a:endParaRPr kumimoji="0" lang="en-US" kern="1200" dirty="0">
                        <a:solidFill>
                          <a:schemeClr val="dk1"/>
                        </a:solidFill>
                        <a:latin typeface="+mn-lt"/>
                        <a:ea typeface="+mn-ea"/>
                        <a:cs typeface="+mn-cs"/>
                      </a:endParaRPr>
                    </a:p>
                  </a:txBody>
                  <a:tcPr anchor="ctr">
                    <a:solidFill>
                      <a:srgbClr val="CCD5EA"/>
                    </a:solidFill>
                  </a:tcPr>
                </a:tc>
              </a:tr>
              <a:tr h="652133">
                <a:tc>
                  <a:txBody>
                    <a:bodyPr/>
                    <a:lstStyle/>
                    <a:p>
                      <a:pPr algn="ctr"/>
                      <a:r>
                        <a:rPr lang="en-GB" sz="1200" dirty="0" smtClean="0"/>
                        <a:t>SW004</a:t>
                      </a:r>
                      <a:endParaRPr lang="en-US" sz="1200" dirty="0"/>
                    </a:p>
                  </a:txBody>
                  <a:tcPr marL="25329" marR="25329" marT="0" marB="0" anchor="ctr"/>
                </a:tc>
                <a:tc>
                  <a:txBody>
                    <a:bodyPr/>
                    <a:lstStyle/>
                    <a:p>
                      <a:r>
                        <a:rPr lang="en-GB" sz="1200" dirty="0" err="1" smtClean="0"/>
                        <a:t>Heatwave</a:t>
                      </a:r>
                      <a:endParaRPr lang="en-US" sz="1200" dirty="0"/>
                    </a:p>
                  </a:txBody>
                  <a:tcPr marL="25329" marR="25329" marT="0" marB="0" anchor="ctr"/>
                </a:tc>
                <a:tc>
                  <a:txBody>
                    <a:bodyPr/>
                    <a:lstStyle/>
                    <a:p>
                      <a:r>
                        <a:rPr lang="en-GB" sz="1200" dirty="0" smtClean="0"/>
                        <a:t>PHE</a:t>
                      </a:r>
                      <a:endParaRPr lang="en-US" sz="1200" dirty="0"/>
                    </a:p>
                  </a:txBody>
                  <a:tcPr marL="25329" marR="25329" marT="0" marB="0" anchor="ctr"/>
                </a:tc>
                <a:tc>
                  <a:txBody>
                    <a:bodyPr/>
                    <a:lstStyle/>
                    <a:p>
                      <a:pPr algn="ctr"/>
                      <a:r>
                        <a:rPr lang="en-GB" sz="1200" b="1" dirty="0" smtClean="0"/>
                        <a:t>35%</a:t>
                      </a:r>
                      <a:endParaRPr lang="en-US" sz="1200" b="1" dirty="0"/>
                    </a:p>
                  </a:txBody>
                  <a:tcPr marL="25329" marR="25329" marT="0" marB="0" anchor="ctr">
                    <a:lnR w="57150" cap="flat" cmpd="sng" algn="ctr">
                      <a:solidFill>
                        <a:schemeClr val="tx1"/>
                      </a:solidFill>
                      <a:prstDash val="solid"/>
                      <a:round/>
                      <a:headEnd type="none" w="med" len="med"/>
                      <a:tailEnd type="none" w="med" len="med"/>
                    </a:lnR>
                    <a:solidFill>
                      <a:srgbClr val="FF7C80"/>
                    </a:solidFill>
                  </a:tcPr>
                </a:tc>
                <a:tc>
                  <a:txBody>
                    <a:bodyPr/>
                    <a:lstStyle/>
                    <a:p>
                      <a:pPr>
                        <a:spcAft>
                          <a:spcPts val="0"/>
                        </a:spcAft>
                        <a:tabLst>
                          <a:tab pos="457200" algn="l"/>
                        </a:tabLst>
                      </a:pPr>
                      <a:endParaRPr lang="en-US" sz="1200" dirty="0">
                        <a:latin typeface="Arial"/>
                        <a:ea typeface="Times New Roman"/>
                        <a:cs typeface="Times New Roman"/>
                      </a:endParaRPr>
                    </a:p>
                  </a:txBody>
                  <a:tcPr marL="25329" marR="25329" marT="0" marB="0"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pPr>
                        <a:spcAft>
                          <a:spcPts val="0"/>
                        </a:spcAft>
                        <a:tabLst>
                          <a:tab pos="457200" algn="l"/>
                        </a:tabLst>
                      </a:pPr>
                      <a:endParaRPr lang="en-US" sz="1200" dirty="0">
                        <a:solidFill>
                          <a:srgbClr val="FF0000"/>
                        </a:solidFill>
                        <a:latin typeface="Arial"/>
                        <a:ea typeface="Times New Roman"/>
                        <a:cs typeface="Times New Roman"/>
                      </a:endParaRPr>
                    </a:p>
                  </a:txBody>
                  <a:tcPr marL="25329" marR="25329" marT="0" marB="0" anchor="ctr">
                    <a:lnL w="57150" cap="flat" cmpd="sng" algn="ctr">
                      <a:solidFill>
                        <a:schemeClr val="tx1"/>
                      </a:solidFill>
                      <a:prstDash val="solid"/>
                      <a:round/>
                      <a:headEnd type="none" w="med" len="med"/>
                      <a:tailEnd type="none" w="med" len="med"/>
                    </a:lnL>
                  </a:tcPr>
                </a:tc>
                <a:tc>
                  <a:txBody>
                    <a:bodyPr/>
                    <a:lstStyle/>
                    <a:p>
                      <a:pPr>
                        <a:spcAft>
                          <a:spcPts val="0"/>
                        </a:spcAft>
                        <a:tabLst>
                          <a:tab pos="457200" algn="l"/>
                        </a:tabLst>
                      </a:pPr>
                      <a:endParaRPr lang="en-US" sz="1200" dirty="0">
                        <a:solidFill>
                          <a:srgbClr val="FF0000"/>
                        </a:solidFill>
                        <a:latin typeface="Arial"/>
                        <a:ea typeface="Times New Roman"/>
                        <a:cs typeface="Times New Roman"/>
                      </a:endParaRPr>
                    </a:p>
                  </a:txBody>
                  <a:tcPr marL="25329" marR="25329" marT="0" marB="0" anchor="ctr"/>
                </a:tc>
                <a:tc>
                  <a:txBody>
                    <a:bodyPr/>
                    <a:lstStyle/>
                    <a:p>
                      <a:pPr algn="ctr">
                        <a:spcAft>
                          <a:spcPts val="0"/>
                        </a:spcAft>
                        <a:tabLst>
                          <a:tab pos="457200" algn="l"/>
                        </a:tabLst>
                      </a:pPr>
                      <a:endParaRPr lang="en-US" sz="1400" b="1" dirty="0">
                        <a:latin typeface="Arial"/>
                        <a:ea typeface="Times New Roman"/>
                        <a:cs typeface="Times New Roman"/>
                      </a:endParaRPr>
                    </a:p>
                  </a:txBody>
                  <a:tcPr marL="25329" marR="25329" marT="0" marB="0" anchor="ctr"/>
                </a:tc>
                <a:tc>
                  <a:txBody>
                    <a:bodyPr/>
                    <a:lstStyle/>
                    <a:p>
                      <a:endParaRPr lang="en-US" dirty="0"/>
                    </a:p>
                  </a:txBody>
                  <a:tcPr anchor="ctr">
                    <a:solidFill>
                      <a:srgbClr val="E9EDF7"/>
                    </a:solidFill>
                  </a:tcPr>
                </a:tc>
                <a:tc>
                  <a:txBody>
                    <a:bodyPr/>
                    <a:lstStyle/>
                    <a:p>
                      <a:endParaRPr lang="en-US" dirty="0"/>
                    </a:p>
                  </a:txBody>
                  <a:tcPr anchor="ctr">
                    <a:solidFill>
                      <a:srgbClr val="E9EDF7"/>
                    </a:solidFill>
                  </a:tcPr>
                </a:tc>
              </a:tr>
              <a:tr h="380108">
                <a:tc>
                  <a:txBody>
                    <a:bodyPr/>
                    <a:lstStyle/>
                    <a:p>
                      <a:pPr algn="ctr"/>
                      <a:r>
                        <a:rPr lang="en-GB" sz="1200" dirty="0" smtClean="0"/>
                        <a:t>SW012</a:t>
                      </a:r>
                      <a:endParaRPr lang="en-US" sz="1200" dirty="0"/>
                    </a:p>
                  </a:txBody>
                  <a:tcPr marL="25329" marR="25329" marT="0" marB="0" anchor="ctr"/>
                </a:tc>
                <a:tc>
                  <a:txBody>
                    <a:bodyPr/>
                    <a:lstStyle/>
                    <a:p>
                      <a:r>
                        <a:rPr lang="en-GB" sz="1200" dirty="0" smtClean="0"/>
                        <a:t>Severe effusive volcanic eruption</a:t>
                      </a:r>
                      <a:endParaRPr lang="en-US" sz="1200" dirty="0"/>
                    </a:p>
                  </a:txBody>
                  <a:tcPr marL="25329" marR="25329" marT="0" marB="0" anchor="ctr"/>
                </a:tc>
                <a:tc>
                  <a:txBody>
                    <a:bodyPr/>
                    <a:lstStyle/>
                    <a:p>
                      <a:r>
                        <a:rPr kumimoji="0" lang="en-GB" sz="1200" kern="1200" dirty="0" smtClean="0">
                          <a:solidFill>
                            <a:schemeClr val="dk1"/>
                          </a:solidFill>
                          <a:latin typeface="+mn-lt"/>
                          <a:ea typeface="+mn-ea"/>
                          <a:cs typeface="+mn-cs"/>
                        </a:rPr>
                        <a:t>CC</a:t>
                      </a:r>
                      <a:endParaRPr kumimoji="0" lang="en-US" sz="1200" kern="1200" dirty="0">
                        <a:solidFill>
                          <a:schemeClr val="dk1"/>
                        </a:solidFill>
                        <a:latin typeface="+mn-lt"/>
                        <a:ea typeface="+mn-ea"/>
                        <a:cs typeface="+mn-cs"/>
                      </a:endParaRPr>
                    </a:p>
                  </a:txBody>
                  <a:tcPr marL="25329" marR="25329" marT="0" marB="0" anchor="ctr"/>
                </a:tc>
                <a:tc>
                  <a:txBody>
                    <a:bodyPr/>
                    <a:lstStyle/>
                    <a:p>
                      <a:pPr algn="ctr"/>
                      <a:r>
                        <a:rPr lang="en-GB" sz="1400" b="1" dirty="0" smtClean="0"/>
                        <a:t>33%</a:t>
                      </a:r>
                      <a:endParaRPr lang="en-US" sz="1400" b="1" dirty="0"/>
                    </a:p>
                  </a:txBody>
                  <a:tcPr marL="25329" marR="25329" marT="0" marB="0" anchor="ctr">
                    <a:lnR w="57150" cap="flat" cmpd="sng" algn="ctr">
                      <a:solidFill>
                        <a:schemeClr val="tx1"/>
                      </a:solidFill>
                      <a:prstDash val="solid"/>
                      <a:round/>
                      <a:headEnd type="none" w="med" len="med"/>
                      <a:tailEnd type="none" w="med" len="med"/>
                    </a:lnR>
                    <a:solidFill>
                      <a:srgbClr val="FF7C80"/>
                    </a:solidFill>
                  </a:tcPr>
                </a:tc>
                <a:tc>
                  <a:txBody>
                    <a:bodyPr/>
                    <a:lstStyle/>
                    <a:p>
                      <a:endParaRPr lang="en-US" dirty="0"/>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tcPr>
                </a:tc>
                <a:tc>
                  <a:txBody>
                    <a:bodyPr/>
                    <a:lstStyle/>
                    <a:p>
                      <a:endParaRPr lang="en-US" dirty="0"/>
                    </a:p>
                  </a:txBody>
                  <a:tcPr anchor="ctr">
                    <a:lnL w="57150" cap="flat" cmpd="sng" algn="ctr">
                      <a:solidFill>
                        <a:schemeClr val="tx1"/>
                      </a:solidFill>
                      <a:prstDash val="solid"/>
                      <a:round/>
                      <a:headEnd type="none" w="med" len="med"/>
                      <a:tailEnd type="none" w="med" len="med"/>
                    </a:lnL>
                  </a:tcPr>
                </a:tc>
                <a:tc>
                  <a:txBody>
                    <a:bodyPr/>
                    <a:lstStyle/>
                    <a:p>
                      <a:endParaRPr lang="en-US" sz="1400" dirty="0">
                        <a:solidFill>
                          <a:srgbClr val="FF0000"/>
                        </a:solidFill>
                      </a:endParaRPr>
                    </a:p>
                  </a:txBody>
                  <a:tcPr anchor="ctr"/>
                </a:tc>
                <a:tc>
                  <a:txBody>
                    <a:bodyPr/>
                    <a:lstStyle/>
                    <a:p>
                      <a:endParaRPr lang="en-US" dirty="0"/>
                    </a:p>
                  </a:txBody>
                  <a:tcPr/>
                </a:tc>
                <a:tc>
                  <a:txBody>
                    <a:bodyPr/>
                    <a:lstStyle/>
                    <a:p>
                      <a:endParaRPr lang="en-US" dirty="0"/>
                    </a:p>
                  </a:txBody>
                  <a:tcPr anchor="ctr">
                    <a:solidFill>
                      <a:srgbClr val="CCD5EA"/>
                    </a:solidFill>
                  </a:tcPr>
                </a:tc>
                <a:tc>
                  <a:txBody>
                    <a:bodyPr/>
                    <a:lstStyle/>
                    <a:p>
                      <a:endParaRPr lang="en-US" dirty="0"/>
                    </a:p>
                  </a:txBody>
                  <a:tcPr anchor="ctr">
                    <a:solidFill>
                      <a:srgbClr val="CCD5EA"/>
                    </a:solidFill>
                  </a:tcPr>
                </a:tc>
              </a:tr>
            </a:tbl>
          </a:graphicData>
        </a:graphic>
      </p:graphicFrame>
      <p:sp>
        <p:nvSpPr>
          <p:cNvPr id="7" name="TextBox 6"/>
          <p:cNvSpPr txBox="1"/>
          <p:nvPr/>
        </p:nvSpPr>
        <p:spPr>
          <a:xfrm>
            <a:off x="467544" y="908720"/>
            <a:ext cx="2928958" cy="1754326"/>
          </a:xfrm>
          <a:prstGeom prst="rect">
            <a:avLst/>
          </a:prstGeom>
          <a:noFill/>
        </p:spPr>
        <p:txBody>
          <a:bodyPr wrap="square" rtlCol="0">
            <a:spAutoFit/>
          </a:bodyPr>
          <a:lstStyle/>
          <a:p>
            <a:pPr algn="ctr"/>
            <a:r>
              <a:rPr lang="en-GB" sz="5400" b="1" dirty="0" smtClean="0">
                <a:solidFill>
                  <a:srgbClr val="FF0000">
                    <a:alpha val="13000"/>
                  </a:srgbClr>
                </a:solidFill>
              </a:rPr>
              <a:t>VERY</a:t>
            </a:r>
          </a:p>
          <a:p>
            <a:pPr algn="ctr"/>
            <a:r>
              <a:rPr lang="en-GB" sz="5400" b="1" dirty="0" smtClean="0">
                <a:solidFill>
                  <a:srgbClr val="FF0000">
                    <a:alpha val="13000"/>
                  </a:srgbClr>
                </a:solidFill>
              </a:rPr>
              <a:t>H I G H</a:t>
            </a:r>
            <a:endParaRPr lang="en-US" sz="5400" b="1" dirty="0">
              <a:solidFill>
                <a:srgbClr val="FF0000">
                  <a:alpha val="13000"/>
                </a:srgbClr>
              </a:solidFill>
            </a:endParaRPr>
          </a:p>
        </p:txBody>
      </p:sp>
      <p:sp>
        <p:nvSpPr>
          <p:cNvPr id="8" name="Left-Right Arrow 7"/>
          <p:cNvSpPr/>
          <p:nvPr/>
        </p:nvSpPr>
        <p:spPr>
          <a:xfrm>
            <a:off x="3923928" y="1844824"/>
            <a:ext cx="357190" cy="2143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Right Arrow 8"/>
          <p:cNvSpPr/>
          <p:nvPr/>
        </p:nvSpPr>
        <p:spPr>
          <a:xfrm>
            <a:off x="3923928" y="3574726"/>
            <a:ext cx="357190" cy="2143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3995936" y="3140968"/>
            <a:ext cx="216024" cy="2880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20072" y="3429000"/>
            <a:ext cx="3456384" cy="1384995"/>
          </a:xfrm>
          <a:prstGeom prst="rect">
            <a:avLst/>
          </a:prstGeom>
          <a:solidFill>
            <a:schemeClr val="bg1"/>
          </a:solidFill>
        </p:spPr>
        <p:txBody>
          <a:bodyPr wrap="square" rtlCol="0">
            <a:spAutoFit/>
          </a:bodyPr>
          <a:lstStyle/>
          <a:p>
            <a:r>
              <a:rPr lang="en-GB" sz="2800" b="1" dirty="0" smtClean="0"/>
              <a:t>4 x VERY HIGH</a:t>
            </a:r>
          </a:p>
          <a:p>
            <a:r>
              <a:rPr lang="en-GB" sz="2800" b="1" dirty="0"/>
              <a:t>8</a:t>
            </a:r>
            <a:r>
              <a:rPr lang="en-GB" sz="2800" b="1" dirty="0" smtClean="0"/>
              <a:t> x HIGH</a:t>
            </a:r>
          </a:p>
          <a:p>
            <a:r>
              <a:rPr lang="en-GB" b="1" i="1" dirty="0" smtClean="0"/>
              <a:t>Last update: 04 Oct 16</a:t>
            </a:r>
            <a:endParaRPr lang="en-US" sz="2800" b="1" i="1" dirty="0"/>
          </a:p>
        </p:txBody>
      </p:sp>
      <p:sp>
        <p:nvSpPr>
          <p:cNvPr id="12" name="Up Arrow 11"/>
          <p:cNvSpPr/>
          <p:nvPr/>
        </p:nvSpPr>
        <p:spPr>
          <a:xfrm>
            <a:off x="3995936" y="692696"/>
            <a:ext cx="216024" cy="288032"/>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3995936" y="2780928"/>
            <a:ext cx="216024" cy="2880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a:off x="3995936" y="2348880"/>
            <a:ext cx="216024" cy="288032"/>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3995936" y="4941168"/>
            <a:ext cx="216024" cy="2880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3995936" y="6021288"/>
            <a:ext cx="216024" cy="31541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3995936" y="5517232"/>
            <a:ext cx="216024" cy="2880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Right Arrow 17"/>
          <p:cNvSpPr/>
          <p:nvPr/>
        </p:nvSpPr>
        <p:spPr>
          <a:xfrm>
            <a:off x="3923928" y="6525344"/>
            <a:ext cx="357190" cy="21431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3995936" y="4365104"/>
            <a:ext cx="216024" cy="28803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p Arrow 19"/>
          <p:cNvSpPr/>
          <p:nvPr/>
        </p:nvSpPr>
        <p:spPr>
          <a:xfrm>
            <a:off x="3995936" y="1196752"/>
            <a:ext cx="216024" cy="288032"/>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idx="1"/>
          </p:nvPr>
        </p:nvSpPr>
        <p:spPr>
          <a:xfrm>
            <a:off x="428596" y="1285860"/>
            <a:ext cx="8229600" cy="4525963"/>
          </a:xfrm>
        </p:spPr>
        <p:txBody>
          <a:bodyPr>
            <a:normAutofit/>
          </a:bodyPr>
          <a:lstStyle/>
          <a:p>
            <a:pPr algn="just">
              <a:buNone/>
            </a:pPr>
            <a:endParaRPr lang="en-GB" sz="2800" b="1" dirty="0" smtClean="0">
              <a:solidFill>
                <a:srgbClr val="FF0000"/>
              </a:solidFill>
            </a:endParaRPr>
          </a:p>
          <a:p>
            <a:pPr lvl="1">
              <a:lnSpc>
                <a:spcPct val="140000"/>
              </a:lnSpc>
            </a:pPr>
            <a:endParaRPr lang="en-GB" sz="2000" dirty="0" smtClean="0"/>
          </a:p>
          <a:p>
            <a:pPr lvl="1">
              <a:lnSpc>
                <a:spcPct val="140000"/>
              </a:lnSpc>
            </a:pPr>
            <a:endParaRPr lang="en-GB" sz="2400" dirty="0">
              <a:solidFill>
                <a:schemeClr val="accent2"/>
              </a:solidFill>
            </a:endParaRPr>
          </a:p>
          <a:p>
            <a:pPr>
              <a:lnSpc>
                <a:spcPct val="140000"/>
              </a:lnSpc>
            </a:pPr>
            <a:endParaRPr lang="en-GB" sz="2600" dirty="0" smtClean="0">
              <a:solidFill>
                <a:schemeClr val="accent2"/>
              </a:solidFill>
            </a:endParaRPr>
          </a:p>
          <a:p>
            <a:pPr>
              <a:lnSpc>
                <a:spcPct val="140000"/>
              </a:lnSpc>
            </a:pPr>
            <a:endParaRPr lang="en-GB" sz="2600" dirty="0">
              <a:solidFill>
                <a:schemeClr val="accent2"/>
              </a:solidFill>
            </a:endParaRPr>
          </a:p>
        </p:txBody>
      </p:sp>
      <p:pic>
        <p:nvPicPr>
          <p:cNvPr id="10" name="Picture 9" descr="Boscastle - helo.jpg"/>
          <p:cNvPicPr>
            <a:picLocks noChangeAspect="1"/>
          </p:cNvPicPr>
          <p:nvPr/>
        </p:nvPicPr>
        <p:blipFill>
          <a:blip r:embed="rId3" cstate="print"/>
          <a:stretch>
            <a:fillRect/>
          </a:stretch>
        </p:blipFill>
        <p:spPr>
          <a:xfrm>
            <a:off x="-1" y="0"/>
            <a:ext cx="4947615" cy="3500438"/>
          </a:xfrm>
          <a:prstGeom prst="rect">
            <a:avLst/>
          </a:prstGeom>
        </p:spPr>
      </p:pic>
      <p:pic>
        <p:nvPicPr>
          <p:cNvPr id="15" name="Picture 14" descr="Somerset Levels.jpg"/>
          <p:cNvPicPr>
            <a:picLocks noChangeAspect="1"/>
          </p:cNvPicPr>
          <p:nvPr/>
        </p:nvPicPr>
        <p:blipFill>
          <a:blip r:embed="rId4" cstate="print"/>
          <a:stretch>
            <a:fillRect/>
          </a:stretch>
        </p:blipFill>
        <p:spPr>
          <a:xfrm>
            <a:off x="-1" y="3429000"/>
            <a:ext cx="5007055" cy="3429001"/>
          </a:xfrm>
          <a:prstGeom prst="rect">
            <a:avLst/>
          </a:prstGeom>
        </p:spPr>
      </p:pic>
      <p:pic>
        <p:nvPicPr>
          <p:cNvPr id="7" name="Picture 3" descr="G:\Contingency Planning\Photos DVDs\Pictures\Flooding_ Severe Weather\Torvil - Volvo in snow.jpg"/>
          <p:cNvPicPr>
            <a:picLocks noChangeAspect="1" noChangeArrowheads="1"/>
          </p:cNvPicPr>
          <p:nvPr/>
        </p:nvPicPr>
        <p:blipFill>
          <a:blip r:embed="rId5" cstate="print"/>
          <a:srcRect/>
          <a:stretch>
            <a:fillRect/>
          </a:stretch>
        </p:blipFill>
        <p:spPr bwMode="auto">
          <a:xfrm>
            <a:off x="4964916" y="4071942"/>
            <a:ext cx="4179084" cy="2786057"/>
          </a:xfrm>
          <a:prstGeom prst="rect">
            <a:avLst/>
          </a:prstGeom>
          <a:noFill/>
        </p:spPr>
      </p:pic>
      <p:pic>
        <p:nvPicPr>
          <p:cNvPr id="8" name="Picture 7" descr="Honiton A30 Jul 2012.jpg"/>
          <p:cNvPicPr>
            <a:picLocks noChangeAspect="1"/>
          </p:cNvPicPr>
          <p:nvPr/>
        </p:nvPicPr>
        <p:blipFill>
          <a:blip r:embed="rId6" cstate="print"/>
          <a:stretch>
            <a:fillRect/>
          </a:stretch>
        </p:blipFill>
        <p:spPr>
          <a:xfrm>
            <a:off x="4929191" y="0"/>
            <a:ext cx="4214810" cy="4071942"/>
          </a:xfrm>
          <a:prstGeom prst="rect">
            <a:avLst/>
          </a:prstGeom>
        </p:spPr>
      </p:pic>
    </p:spTree>
    <p:extLst>
      <p:ext uri="{BB962C8B-B14F-4D97-AF65-F5344CB8AC3E}">
        <p14:creationId xmlns:p14="http://schemas.microsoft.com/office/powerpoint/2010/main" val="2038489574"/>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9718</TotalTime>
  <Words>1605</Words>
  <Application>Microsoft Office PowerPoint</Application>
  <PresentationFormat>On-screen Show (4:3)</PresentationFormat>
  <Paragraphs>404</Paragraphs>
  <Slides>35</Slides>
  <Notes>27</Notes>
  <HiddenSlides>1</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4" baseType="lpstr">
      <vt:lpstr>Arial</vt:lpstr>
      <vt:lpstr>Arial Narrow</vt:lpstr>
      <vt:lpstr>Times New Roman</vt:lpstr>
      <vt:lpstr>Verdana</vt:lpstr>
      <vt:lpstr>Webdings</vt:lpstr>
      <vt:lpstr>Wingdings 2</vt:lpstr>
      <vt:lpstr>Wingdings 3</vt:lpstr>
      <vt:lpstr>Concourse</vt:lpstr>
      <vt:lpstr>Photo Editor Photo</vt:lpstr>
      <vt:lpstr>Devon Community Resilience Forum Becoming Resilient Programme 9th November 2016  How to assess risk   Neil Hamlyn  Local Resilience Forum Manager for Devon, Cornwall &amp; Isles of Scilly    </vt:lpstr>
      <vt:lpstr>Aim</vt:lpstr>
      <vt:lpstr>PowerPoint Presentation</vt:lpstr>
      <vt:lpstr>PowerPoint Presentation</vt:lpstr>
      <vt:lpstr>PowerPoint Presentation</vt:lpstr>
      <vt:lpstr>Local Resilience Forum Duties</vt:lpstr>
      <vt:lpstr>Risk Assessment Groupings</vt:lpstr>
      <vt:lpstr>PowerPoint Presentation</vt:lpstr>
      <vt:lpstr>PowerPoint Presentation</vt:lpstr>
      <vt:lpstr>Risk assessment – process</vt:lpstr>
      <vt:lpstr>The Process</vt:lpstr>
      <vt:lpstr>PowerPoint Presentation</vt:lpstr>
      <vt:lpstr>Step 1</vt:lpstr>
      <vt:lpstr>PowerPoint Presentation</vt:lpstr>
      <vt:lpstr>PowerPoint Presentation</vt:lpstr>
      <vt:lpstr>Step 2</vt:lpstr>
      <vt:lpstr>Step 2</vt:lpstr>
      <vt:lpstr>Step 2</vt:lpstr>
      <vt:lpstr>Step 2</vt:lpstr>
      <vt:lpstr>Can we identify every risk?</vt:lpstr>
      <vt:lpstr>PowerPoint Presentation</vt:lpstr>
      <vt:lpstr>PowerPoint Presentation</vt:lpstr>
      <vt:lpstr>PowerPoint Presentation</vt:lpstr>
      <vt:lpstr>PowerPoint Presentation</vt:lpstr>
      <vt:lpstr>Step 3</vt:lpstr>
      <vt:lpstr>PowerPoint Presentation</vt:lpstr>
      <vt:lpstr>PowerPoint Presentation</vt:lpstr>
      <vt:lpstr>PowerPoint Presentation</vt:lpstr>
      <vt:lpstr>PowerPoint Presentation</vt:lpstr>
      <vt:lpstr>Step 4</vt:lpstr>
      <vt:lpstr>Produce your risk assessment…</vt:lpstr>
      <vt:lpstr>Summary</vt:lpstr>
      <vt:lpstr>PowerPoint Presentation</vt:lpstr>
      <vt:lpstr>PowerPoint Presentation</vt:lpstr>
      <vt:lpstr>Any Questions? </vt:lpstr>
    </vt:vector>
  </TitlesOfParts>
  <Company>Torbay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Neil Hamlyn</dc:creator>
  <cp:lastModifiedBy>Huw Edwards</cp:lastModifiedBy>
  <cp:revision>442</cp:revision>
  <dcterms:created xsi:type="dcterms:W3CDTF">2007-08-06T13:06:29Z</dcterms:created>
  <dcterms:modified xsi:type="dcterms:W3CDTF">2016-11-10T09:09:05Z</dcterms:modified>
</cp:coreProperties>
</file>